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2" r:id="rId4"/>
    <p:sldId id="259" r:id="rId5"/>
    <p:sldId id="263" r:id="rId6"/>
    <p:sldId id="257" r:id="rId7"/>
    <p:sldId id="265" r:id="rId8"/>
    <p:sldId id="261" r:id="rId9"/>
    <p:sldId id="258" r:id="rId10"/>
    <p:sldId id="266" r:id="rId11"/>
    <p:sldId id="264" r:id="rId12"/>
    <p:sldId id="267" r:id="rId13"/>
    <p:sldId id="268" r:id="rId14"/>
    <p:sldId id="269" r:id="rId15"/>
    <p:sldId id="270" r:id="rId16"/>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Normaali tyyli 2 - Korostu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4E6C1B-470E-4533-85C1-D89A53495DF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D2CA8B9-23DF-4426-BEE5-F6C2D6356A67}">
      <dgm:prSet/>
      <dgm:spPr/>
      <dgm:t>
        <a:bodyPr/>
        <a:lstStyle/>
        <a:p>
          <a:r>
            <a:rPr lang="en-US"/>
            <a:t>The survey was conducted by interviewing 102 customers of our shop between 1.1.2022 and 14.1.2022 (These are imaginary!!!)</a:t>
          </a:r>
        </a:p>
      </dgm:t>
    </dgm:pt>
    <dgm:pt modelId="{1562B301-B286-480A-B88E-A361F01DF5A8}" type="parTrans" cxnId="{D9A400B2-DDAA-46FA-AD84-2C2236218EC4}">
      <dgm:prSet/>
      <dgm:spPr/>
      <dgm:t>
        <a:bodyPr/>
        <a:lstStyle/>
        <a:p>
          <a:endParaRPr lang="en-US"/>
        </a:p>
      </dgm:t>
    </dgm:pt>
    <dgm:pt modelId="{7AEBC665-68C5-4923-A960-6167D93226AD}" type="sibTrans" cxnId="{D9A400B2-DDAA-46FA-AD84-2C2236218EC4}">
      <dgm:prSet/>
      <dgm:spPr/>
      <dgm:t>
        <a:bodyPr/>
        <a:lstStyle/>
        <a:p>
          <a:endParaRPr lang="en-US"/>
        </a:p>
      </dgm:t>
    </dgm:pt>
    <dgm:pt modelId="{A0AF4CF2-CA12-4061-B997-512A9913445D}">
      <dgm:prSet/>
      <dgm:spPr/>
      <dgm:t>
        <a:bodyPr/>
        <a:lstStyle/>
        <a:p>
          <a:r>
            <a:rPr lang="en-US"/>
            <a:t>We took every 100</a:t>
          </a:r>
          <a:r>
            <a:rPr lang="en-US" baseline="30000"/>
            <a:t>th</a:t>
          </a:r>
          <a:r>
            <a:rPr lang="en-US"/>
            <a:t> customer that entered our shop and did the survey in such a way that equal amount of customers were interview between 9 am – 12 am, 12 am – 3 pm, 3 pm - 6 pm and 6 pm – 9 pm</a:t>
          </a:r>
        </a:p>
      </dgm:t>
    </dgm:pt>
    <dgm:pt modelId="{37D1A853-06D7-4BF5-BECE-181234321C0A}" type="parTrans" cxnId="{D7B49BE6-8AFF-47F8-B30D-0BA45A41B32D}">
      <dgm:prSet/>
      <dgm:spPr/>
      <dgm:t>
        <a:bodyPr/>
        <a:lstStyle/>
        <a:p>
          <a:endParaRPr lang="en-US"/>
        </a:p>
      </dgm:t>
    </dgm:pt>
    <dgm:pt modelId="{8EC54558-8AE5-493C-9F05-9922D490C697}" type="sibTrans" cxnId="{D7B49BE6-8AFF-47F8-B30D-0BA45A41B32D}">
      <dgm:prSet/>
      <dgm:spPr/>
      <dgm:t>
        <a:bodyPr/>
        <a:lstStyle/>
        <a:p>
          <a:endParaRPr lang="en-US"/>
        </a:p>
      </dgm:t>
    </dgm:pt>
    <dgm:pt modelId="{A1504961-176C-4FD0-91A8-62DC1DDC5F68}">
      <dgm:prSet/>
      <dgm:spPr/>
      <dgm:t>
        <a:bodyPr/>
        <a:lstStyle/>
        <a:p>
          <a:r>
            <a:rPr lang="en-US"/>
            <a:t>All the participants got movie tickets for their effort</a:t>
          </a:r>
        </a:p>
      </dgm:t>
    </dgm:pt>
    <dgm:pt modelId="{1609D6CF-292E-49DD-9735-3019FBD187B0}" type="parTrans" cxnId="{F0FCC974-2818-4AEC-928F-AB8B3B3E1BF0}">
      <dgm:prSet/>
      <dgm:spPr/>
      <dgm:t>
        <a:bodyPr/>
        <a:lstStyle/>
        <a:p>
          <a:endParaRPr lang="en-US"/>
        </a:p>
      </dgm:t>
    </dgm:pt>
    <dgm:pt modelId="{BB8519C6-12B4-49C1-8EA2-A6E229E27101}" type="sibTrans" cxnId="{F0FCC974-2818-4AEC-928F-AB8B3B3E1BF0}">
      <dgm:prSet/>
      <dgm:spPr/>
      <dgm:t>
        <a:bodyPr/>
        <a:lstStyle/>
        <a:p>
          <a:endParaRPr lang="en-US"/>
        </a:p>
      </dgm:t>
    </dgm:pt>
    <dgm:pt modelId="{CA25F47E-9692-4EFC-9CE4-D25CAE90096B}">
      <dgm:prSet/>
      <dgm:spPr/>
      <dgm:t>
        <a:bodyPr/>
        <a:lstStyle/>
        <a:p>
          <a:r>
            <a:rPr lang="en-US"/>
            <a:t>… whatever other information would be needed, needs to be written down here…</a:t>
          </a:r>
        </a:p>
      </dgm:t>
    </dgm:pt>
    <dgm:pt modelId="{A8E816B4-683A-46EA-A65C-8E997800EBF6}" type="parTrans" cxnId="{41B641B0-7CD1-4E2B-ADB9-6F1FB7EE5108}">
      <dgm:prSet/>
      <dgm:spPr/>
      <dgm:t>
        <a:bodyPr/>
        <a:lstStyle/>
        <a:p>
          <a:endParaRPr lang="en-US"/>
        </a:p>
      </dgm:t>
    </dgm:pt>
    <dgm:pt modelId="{6345D239-1EEC-4AD8-9D03-678ACF420144}" type="sibTrans" cxnId="{41B641B0-7CD1-4E2B-ADB9-6F1FB7EE5108}">
      <dgm:prSet/>
      <dgm:spPr/>
      <dgm:t>
        <a:bodyPr/>
        <a:lstStyle/>
        <a:p>
          <a:endParaRPr lang="en-US"/>
        </a:p>
      </dgm:t>
    </dgm:pt>
    <dgm:pt modelId="{93EA3E99-6872-4AA6-8067-D9BE7C8B03C5}" type="pres">
      <dgm:prSet presAssocID="{ED4E6C1B-470E-4533-85C1-D89A53495DFE}" presName="linear" presStyleCnt="0">
        <dgm:presLayoutVars>
          <dgm:animLvl val="lvl"/>
          <dgm:resizeHandles val="exact"/>
        </dgm:presLayoutVars>
      </dgm:prSet>
      <dgm:spPr/>
    </dgm:pt>
    <dgm:pt modelId="{7AFA906C-448B-41BE-B40A-D8B4D9A84E14}" type="pres">
      <dgm:prSet presAssocID="{3D2CA8B9-23DF-4426-BEE5-F6C2D6356A67}" presName="parentText" presStyleLbl="node1" presStyleIdx="0" presStyleCnt="4">
        <dgm:presLayoutVars>
          <dgm:chMax val="0"/>
          <dgm:bulletEnabled val="1"/>
        </dgm:presLayoutVars>
      </dgm:prSet>
      <dgm:spPr/>
    </dgm:pt>
    <dgm:pt modelId="{98FAE664-B607-4E5F-B1EC-628F7E36DE24}" type="pres">
      <dgm:prSet presAssocID="{7AEBC665-68C5-4923-A960-6167D93226AD}" presName="spacer" presStyleCnt="0"/>
      <dgm:spPr/>
    </dgm:pt>
    <dgm:pt modelId="{D1020753-D71C-488E-9EEA-4C29FDE2D7E0}" type="pres">
      <dgm:prSet presAssocID="{A0AF4CF2-CA12-4061-B997-512A9913445D}" presName="parentText" presStyleLbl="node1" presStyleIdx="1" presStyleCnt="4">
        <dgm:presLayoutVars>
          <dgm:chMax val="0"/>
          <dgm:bulletEnabled val="1"/>
        </dgm:presLayoutVars>
      </dgm:prSet>
      <dgm:spPr/>
    </dgm:pt>
    <dgm:pt modelId="{C0119256-601A-488B-B980-C52100D83355}" type="pres">
      <dgm:prSet presAssocID="{8EC54558-8AE5-493C-9F05-9922D490C697}" presName="spacer" presStyleCnt="0"/>
      <dgm:spPr/>
    </dgm:pt>
    <dgm:pt modelId="{A9EDEA23-2385-4B64-AF9D-76A4C8BE6969}" type="pres">
      <dgm:prSet presAssocID="{A1504961-176C-4FD0-91A8-62DC1DDC5F68}" presName="parentText" presStyleLbl="node1" presStyleIdx="2" presStyleCnt="4">
        <dgm:presLayoutVars>
          <dgm:chMax val="0"/>
          <dgm:bulletEnabled val="1"/>
        </dgm:presLayoutVars>
      </dgm:prSet>
      <dgm:spPr/>
    </dgm:pt>
    <dgm:pt modelId="{2C5A967B-1747-489B-9D11-4249102264A4}" type="pres">
      <dgm:prSet presAssocID="{BB8519C6-12B4-49C1-8EA2-A6E229E27101}" presName="spacer" presStyleCnt="0"/>
      <dgm:spPr/>
    </dgm:pt>
    <dgm:pt modelId="{F4A44AB0-D0F0-4DFE-AFF3-34B654845E02}" type="pres">
      <dgm:prSet presAssocID="{CA25F47E-9692-4EFC-9CE4-D25CAE90096B}" presName="parentText" presStyleLbl="node1" presStyleIdx="3" presStyleCnt="4">
        <dgm:presLayoutVars>
          <dgm:chMax val="0"/>
          <dgm:bulletEnabled val="1"/>
        </dgm:presLayoutVars>
      </dgm:prSet>
      <dgm:spPr/>
    </dgm:pt>
  </dgm:ptLst>
  <dgm:cxnLst>
    <dgm:cxn modelId="{0ABDCE14-924C-4EA7-A30D-6E0D3CA46985}" type="presOf" srcId="{ED4E6C1B-470E-4533-85C1-D89A53495DFE}" destId="{93EA3E99-6872-4AA6-8067-D9BE7C8B03C5}" srcOrd="0" destOrd="0" presId="urn:microsoft.com/office/officeart/2005/8/layout/vList2"/>
    <dgm:cxn modelId="{97EA1551-04DF-414E-AC55-6918BFF586C1}" type="presOf" srcId="{A1504961-176C-4FD0-91A8-62DC1DDC5F68}" destId="{A9EDEA23-2385-4B64-AF9D-76A4C8BE6969}" srcOrd="0" destOrd="0" presId="urn:microsoft.com/office/officeart/2005/8/layout/vList2"/>
    <dgm:cxn modelId="{F0FCC974-2818-4AEC-928F-AB8B3B3E1BF0}" srcId="{ED4E6C1B-470E-4533-85C1-D89A53495DFE}" destId="{A1504961-176C-4FD0-91A8-62DC1DDC5F68}" srcOrd="2" destOrd="0" parTransId="{1609D6CF-292E-49DD-9735-3019FBD187B0}" sibTransId="{BB8519C6-12B4-49C1-8EA2-A6E229E27101}"/>
    <dgm:cxn modelId="{9DBF9478-955B-4F7E-9256-9F0DDA906C21}" type="presOf" srcId="{3D2CA8B9-23DF-4426-BEE5-F6C2D6356A67}" destId="{7AFA906C-448B-41BE-B40A-D8B4D9A84E14}" srcOrd="0" destOrd="0" presId="urn:microsoft.com/office/officeart/2005/8/layout/vList2"/>
    <dgm:cxn modelId="{F501B388-DD71-4C85-96D1-9C14A9B16F32}" type="presOf" srcId="{A0AF4CF2-CA12-4061-B997-512A9913445D}" destId="{D1020753-D71C-488E-9EEA-4C29FDE2D7E0}" srcOrd="0" destOrd="0" presId="urn:microsoft.com/office/officeart/2005/8/layout/vList2"/>
    <dgm:cxn modelId="{41B641B0-7CD1-4E2B-ADB9-6F1FB7EE5108}" srcId="{ED4E6C1B-470E-4533-85C1-D89A53495DFE}" destId="{CA25F47E-9692-4EFC-9CE4-D25CAE90096B}" srcOrd="3" destOrd="0" parTransId="{A8E816B4-683A-46EA-A65C-8E997800EBF6}" sibTransId="{6345D239-1EEC-4AD8-9D03-678ACF420144}"/>
    <dgm:cxn modelId="{D9A400B2-DDAA-46FA-AD84-2C2236218EC4}" srcId="{ED4E6C1B-470E-4533-85C1-D89A53495DFE}" destId="{3D2CA8B9-23DF-4426-BEE5-F6C2D6356A67}" srcOrd="0" destOrd="0" parTransId="{1562B301-B286-480A-B88E-A361F01DF5A8}" sibTransId="{7AEBC665-68C5-4923-A960-6167D93226AD}"/>
    <dgm:cxn modelId="{7C8997BD-8E4D-443E-BFE3-F4E52C7691B4}" type="presOf" srcId="{CA25F47E-9692-4EFC-9CE4-D25CAE90096B}" destId="{F4A44AB0-D0F0-4DFE-AFF3-34B654845E02}" srcOrd="0" destOrd="0" presId="urn:microsoft.com/office/officeart/2005/8/layout/vList2"/>
    <dgm:cxn modelId="{D7B49BE6-8AFF-47F8-B30D-0BA45A41B32D}" srcId="{ED4E6C1B-470E-4533-85C1-D89A53495DFE}" destId="{A0AF4CF2-CA12-4061-B997-512A9913445D}" srcOrd="1" destOrd="0" parTransId="{37D1A853-06D7-4BF5-BECE-181234321C0A}" sibTransId="{8EC54558-8AE5-493C-9F05-9922D490C697}"/>
    <dgm:cxn modelId="{F81B1370-86C9-41E5-B99F-AFB670600B65}" type="presParOf" srcId="{93EA3E99-6872-4AA6-8067-D9BE7C8B03C5}" destId="{7AFA906C-448B-41BE-B40A-D8B4D9A84E14}" srcOrd="0" destOrd="0" presId="urn:microsoft.com/office/officeart/2005/8/layout/vList2"/>
    <dgm:cxn modelId="{C49B6F58-C96D-4F75-9133-59EEA5F8AE94}" type="presParOf" srcId="{93EA3E99-6872-4AA6-8067-D9BE7C8B03C5}" destId="{98FAE664-B607-4E5F-B1EC-628F7E36DE24}" srcOrd="1" destOrd="0" presId="urn:microsoft.com/office/officeart/2005/8/layout/vList2"/>
    <dgm:cxn modelId="{BFD299F9-491A-474A-81DE-1EED2EB6E18B}" type="presParOf" srcId="{93EA3E99-6872-4AA6-8067-D9BE7C8B03C5}" destId="{D1020753-D71C-488E-9EEA-4C29FDE2D7E0}" srcOrd="2" destOrd="0" presId="urn:microsoft.com/office/officeart/2005/8/layout/vList2"/>
    <dgm:cxn modelId="{34E8933D-8983-402B-8DAB-037988C773B7}" type="presParOf" srcId="{93EA3E99-6872-4AA6-8067-D9BE7C8B03C5}" destId="{C0119256-601A-488B-B980-C52100D83355}" srcOrd="3" destOrd="0" presId="urn:microsoft.com/office/officeart/2005/8/layout/vList2"/>
    <dgm:cxn modelId="{62032105-1080-4391-8526-4672A050A09D}" type="presParOf" srcId="{93EA3E99-6872-4AA6-8067-D9BE7C8B03C5}" destId="{A9EDEA23-2385-4B64-AF9D-76A4C8BE6969}" srcOrd="4" destOrd="0" presId="urn:microsoft.com/office/officeart/2005/8/layout/vList2"/>
    <dgm:cxn modelId="{1F5F9583-06B2-4CA1-8660-DC00E507B6B2}" type="presParOf" srcId="{93EA3E99-6872-4AA6-8067-D9BE7C8B03C5}" destId="{2C5A967B-1747-489B-9D11-4249102264A4}" srcOrd="5" destOrd="0" presId="urn:microsoft.com/office/officeart/2005/8/layout/vList2"/>
    <dgm:cxn modelId="{C8175AA7-AC91-431E-95D4-637662039E25}" type="presParOf" srcId="{93EA3E99-6872-4AA6-8067-D9BE7C8B03C5}" destId="{F4A44AB0-D0F0-4DFE-AFF3-34B654845E0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60F537-225B-4C52-A34B-5A14BB03A8AC}"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E8C54818-8AF8-4A5A-A053-9F96CE418178}">
      <dgm:prSet/>
      <dgm:spPr/>
      <dgm:t>
        <a:bodyPr/>
        <a:lstStyle/>
        <a:p>
          <a:r>
            <a:rPr lang="en-US"/>
            <a:t>Maybe there are some variable pair of variables 1-7 that provide meaningful background information for the business already</a:t>
          </a:r>
        </a:p>
      </dgm:t>
    </dgm:pt>
    <dgm:pt modelId="{61DF407E-1EF2-431F-96EE-7D8639159992}" type="parTrans" cxnId="{3051BEFD-6BC5-4214-A27F-058C003D57E7}">
      <dgm:prSet/>
      <dgm:spPr/>
      <dgm:t>
        <a:bodyPr/>
        <a:lstStyle/>
        <a:p>
          <a:endParaRPr lang="en-US"/>
        </a:p>
      </dgm:t>
    </dgm:pt>
    <dgm:pt modelId="{B873B55C-F89A-447E-84E1-D0BC1450ABF9}" type="sibTrans" cxnId="{3051BEFD-6BC5-4214-A27F-058C003D57E7}">
      <dgm:prSet/>
      <dgm:spPr/>
      <dgm:t>
        <a:bodyPr/>
        <a:lstStyle/>
        <a:p>
          <a:endParaRPr lang="en-US"/>
        </a:p>
      </dgm:t>
    </dgm:pt>
    <dgm:pt modelId="{DF5E472E-E781-4338-A91B-29796533FF1A}">
      <dgm:prSet/>
      <dgm:spPr/>
      <dgm:t>
        <a:bodyPr/>
        <a:lstStyle/>
        <a:p>
          <a:r>
            <a:rPr lang="en-US" dirty="0"/>
            <a:t>However, remember that your boss is most interested in findings with variables 1-7 together with variables 8 and 9!</a:t>
          </a:r>
        </a:p>
      </dgm:t>
    </dgm:pt>
    <dgm:pt modelId="{1AB7A139-E325-4AF4-9EE8-0027DCDC74AF}" type="parTrans" cxnId="{33191D83-6D83-4A53-A4EF-EBD667AB8F7A}">
      <dgm:prSet/>
      <dgm:spPr/>
      <dgm:t>
        <a:bodyPr/>
        <a:lstStyle/>
        <a:p>
          <a:endParaRPr lang="en-US"/>
        </a:p>
      </dgm:t>
    </dgm:pt>
    <dgm:pt modelId="{A7DE44A8-42C3-46F9-B878-E6365577E3B8}" type="sibTrans" cxnId="{33191D83-6D83-4A53-A4EF-EBD667AB8F7A}">
      <dgm:prSet/>
      <dgm:spPr/>
      <dgm:t>
        <a:bodyPr/>
        <a:lstStyle/>
        <a:p>
          <a:endParaRPr lang="en-US"/>
        </a:p>
      </dgm:t>
    </dgm:pt>
    <dgm:pt modelId="{0AF7B9B0-3E38-498A-9151-2A026168B055}">
      <dgm:prSet/>
      <dgm:spPr/>
      <dgm:t>
        <a:bodyPr/>
        <a:lstStyle/>
        <a:p>
          <a:r>
            <a:rPr lang="en-US" dirty="0">
              <a:solidFill>
                <a:srgbClr val="FF0000"/>
              </a:solidFill>
            </a:rPr>
            <a:t>Here I will report analysis between variables gender and education… Which does not have much if any meaning for the business here … but just for the illustration.</a:t>
          </a:r>
        </a:p>
      </dgm:t>
    </dgm:pt>
    <dgm:pt modelId="{1119453B-DD88-4146-B744-9230EC8FA68B}" type="parTrans" cxnId="{324AA70D-8C26-458D-8B12-8FEAB89BF206}">
      <dgm:prSet/>
      <dgm:spPr/>
      <dgm:t>
        <a:bodyPr/>
        <a:lstStyle/>
        <a:p>
          <a:endParaRPr lang="en-US"/>
        </a:p>
      </dgm:t>
    </dgm:pt>
    <dgm:pt modelId="{D8841B91-1979-4058-A950-4A814D34059D}" type="sibTrans" cxnId="{324AA70D-8C26-458D-8B12-8FEAB89BF206}">
      <dgm:prSet/>
      <dgm:spPr/>
      <dgm:t>
        <a:bodyPr/>
        <a:lstStyle/>
        <a:p>
          <a:endParaRPr lang="en-US"/>
        </a:p>
      </dgm:t>
    </dgm:pt>
    <dgm:pt modelId="{C48B7124-8009-4E42-A491-056124C4E675}">
      <dgm:prSet/>
      <dgm:spPr/>
      <dgm:t>
        <a:bodyPr/>
        <a:lstStyle/>
        <a:p>
          <a:r>
            <a:rPr lang="en-US" dirty="0">
              <a:solidFill>
                <a:srgbClr val="FF0000"/>
              </a:solidFill>
            </a:rPr>
            <a:t>… So it is your job to analyze something interesting for your boss!!</a:t>
          </a:r>
        </a:p>
      </dgm:t>
    </dgm:pt>
    <dgm:pt modelId="{20719426-0DA9-46E2-8739-241BA4570D4D}" type="parTrans" cxnId="{C7CBF059-3AEE-486B-A72A-EC79CD8DE680}">
      <dgm:prSet/>
      <dgm:spPr/>
      <dgm:t>
        <a:bodyPr/>
        <a:lstStyle/>
        <a:p>
          <a:endParaRPr lang="en-US"/>
        </a:p>
      </dgm:t>
    </dgm:pt>
    <dgm:pt modelId="{7E57EC94-1E0D-4ADE-853B-140FE922118C}" type="sibTrans" cxnId="{C7CBF059-3AEE-486B-A72A-EC79CD8DE680}">
      <dgm:prSet/>
      <dgm:spPr/>
      <dgm:t>
        <a:bodyPr/>
        <a:lstStyle/>
        <a:p>
          <a:endParaRPr lang="en-US"/>
        </a:p>
      </dgm:t>
    </dgm:pt>
    <dgm:pt modelId="{BFBC2341-F23E-4879-806C-34234B056F62}" type="pres">
      <dgm:prSet presAssocID="{4E60F537-225B-4C52-A34B-5A14BB03A8AC}" presName="vert0" presStyleCnt="0">
        <dgm:presLayoutVars>
          <dgm:dir/>
          <dgm:animOne val="branch"/>
          <dgm:animLvl val="lvl"/>
        </dgm:presLayoutVars>
      </dgm:prSet>
      <dgm:spPr/>
    </dgm:pt>
    <dgm:pt modelId="{251F7B21-EE90-4C7F-9500-3B19BA6D8925}" type="pres">
      <dgm:prSet presAssocID="{E8C54818-8AF8-4A5A-A053-9F96CE418178}" presName="thickLine" presStyleLbl="alignNode1" presStyleIdx="0" presStyleCnt="4"/>
      <dgm:spPr/>
    </dgm:pt>
    <dgm:pt modelId="{E2205C76-E2C7-4C25-998B-661EC5DA0A64}" type="pres">
      <dgm:prSet presAssocID="{E8C54818-8AF8-4A5A-A053-9F96CE418178}" presName="horz1" presStyleCnt="0"/>
      <dgm:spPr/>
    </dgm:pt>
    <dgm:pt modelId="{68D09508-36D2-40A3-8740-B8CAACCB5F94}" type="pres">
      <dgm:prSet presAssocID="{E8C54818-8AF8-4A5A-A053-9F96CE418178}" presName="tx1" presStyleLbl="revTx" presStyleIdx="0" presStyleCnt="4"/>
      <dgm:spPr/>
    </dgm:pt>
    <dgm:pt modelId="{436D0C4A-7AAC-4987-AE6C-1A0ED8E22FB2}" type="pres">
      <dgm:prSet presAssocID="{E8C54818-8AF8-4A5A-A053-9F96CE418178}" presName="vert1" presStyleCnt="0"/>
      <dgm:spPr/>
    </dgm:pt>
    <dgm:pt modelId="{AE3A301D-E531-4E63-A8FC-2712E84D91D6}" type="pres">
      <dgm:prSet presAssocID="{DF5E472E-E781-4338-A91B-29796533FF1A}" presName="thickLine" presStyleLbl="alignNode1" presStyleIdx="1" presStyleCnt="4"/>
      <dgm:spPr/>
    </dgm:pt>
    <dgm:pt modelId="{76D1B926-E448-4900-8A4C-7F57830CCD41}" type="pres">
      <dgm:prSet presAssocID="{DF5E472E-E781-4338-A91B-29796533FF1A}" presName="horz1" presStyleCnt="0"/>
      <dgm:spPr/>
    </dgm:pt>
    <dgm:pt modelId="{265D0971-2234-4A68-8DF1-7260BB95E906}" type="pres">
      <dgm:prSet presAssocID="{DF5E472E-E781-4338-A91B-29796533FF1A}" presName="tx1" presStyleLbl="revTx" presStyleIdx="1" presStyleCnt="4"/>
      <dgm:spPr/>
    </dgm:pt>
    <dgm:pt modelId="{614E2939-6F48-4705-BDB3-CE0D8256B79C}" type="pres">
      <dgm:prSet presAssocID="{DF5E472E-E781-4338-A91B-29796533FF1A}" presName="vert1" presStyleCnt="0"/>
      <dgm:spPr/>
    </dgm:pt>
    <dgm:pt modelId="{4E1C4149-6DCE-4E59-8C06-8EE85D825D87}" type="pres">
      <dgm:prSet presAssocID="{0AF7B9B0-3E38-498A-9151-2A026168B055}" presName="thickLine" presStyleLbl="alignNode1" presStyleIdx="2" presStyleCnt="4"/>
      <dgm:spPr/>
    </dgm:pt>
    <dgm:pt modelId="{B776838F-B4B0-4B31-B917-DC8F81B9AEB8}" type="pres">
      <dgm:prSet presAssocID="{0AF7B9B0-3E38-498A-9151-2A026168B055}" presName="horz1" presStyleCnt="0"/>
      <dgm:spPr/>
    </dgm:pt>
    <dgm:pt modelId="{5B2F95AC-0CA3-4BFC-90E0-406CF4585BC1}" type="pres">
      <dgm:prSet presAssocID="{0AF7B9B0-3E38-498A-9151-2A026168B055}" presName="tx1" presStyleLbl="revTx" presStyleIdx="2" presStyleCnt="4"/>
      <dgm:spPr/>
    </dgm:pt>
    <dgm:pt modelId="{2C34DA6D-25BE-4D0E-893F-DAD08F305DFB}" type="pres">
      <dgm:prSet presAssocID="{0AF7B9B0-3E38-498A-9151-2A026168B055}" presName="vert1" presStyleCnt="0"/>
      <dgm:spPr/>
    </dgm:pt>
    <dgm:pt modelId="{DCA1377E-B0A2-4D0B-A3A9-021C6032C0C1}" type="pres">
      <dgm:prSet presAssocID="{C48B7124-8009-4E42-A491-056124C4E675}" presName="thickLine" presStyleLbl="alignNode1" presStyleIdx="3" presStyleCnt="4"/>
      <dgm:spPr/>
    </dgm:pt>
    <dgm:pt modelId="{79049FC5-10CD-406E-B445-02A09928BF97}" type="pres">
      <dgm:prSet presAssocID="{C48B7124-8009-4E42-A491-056124C4E675}" presName="horz1" presStyleCnt="0"/>
      <dgm:spPr/>
    </dgm:pt>
    <dgm:pt modelId="{63C20C04-931C-41AF-BEF5-3E4722718323}" type="pres">
      <dgm:prSet presAssocID="{C48B7124-8009-4E42-A491-056124C4E675}" presName="tx1" presStyleLbl="revTx" presStyleIdx="3" presStyleCnt="4"/>
      <dgm:spPr/>
    </dgm:pt>
    <dgm:pt modelId="{157EDDA9-FA47-4718-8613-F333FCE739B3}" type="pres">
      <dgm:prSet presAssocID="{C48B7124-8009-4E42-A491-056124C4E675}" presName="vert1" presStyleCnt="0"/>
      <dgm:spPr/>
    </dgm:pt>
  </dgm:ptLst>
  <dgm:cxnLst>
    <dgm:cxn modelId="{324AA70D-8C26-458D-8B12-8FEAB89BF206}" srcId="{4E60F537-225B-4C52-A34B-5A14BB03A8AC}" destId="{0AF7B9B0-3E38-498A-9151-2A026168B055}" srcOrd="2" destOrd="0" parTransId="{1119453B-DD88-4146-B744-9230EC8FA68B}" sibTransId="{D8841B91-1979-4058-A950-4A814D34059D}"/>
    <dgm:cxn modelId="{62E7AA1F-3EDA-47FC-887F-750732226647}" type="presOf" srcId="{E8C54818-8AF8-4A5A-A053-9F96CE418178}" destId="{68D09508-36D2-40A3-8740-B8CAACCB5F94}" srcOrd="0" destOrd="0" presId="urn:microsoft.com/office/officeart/2008/layout/LinedList"/>
    <dgm:cxn modelId="{3E833B26-3CFF-4FB0-B969-AE627BEA60C4}" type="presOf" srcId="{0AF7B9B0-3E38-498A-9151-2A026168B055}" destId="{5B2F95AC-0CA3-4BFC-90E0-406CF4585BC1}" srcOrd="0" destOrd="0" presId="urn:microsoft.com/office/officeart/2008/layout/LinedList"/>
    <dgm:cxn modelId="{4D7F6079-D5BD-441F-AD81-6C2B2FA5A475}" type="presOf" srcId="{C48B7124-8009-4E42-A491-056124C4E675}" destId="{63C20C04-931C-41AF-BEF5-3E4722718323}" srcOrd="0" destOrd="0" presId="urn:microsoft.com/office/officeart/2008/layout/LinedList"/>
    <dgm:cxn modelId="{C7CBF059-3AEE-486B-A72A-EC79CD8DE680}" srcId="{4E60F537-225B-4C52-A34B-5A14BB03A8AC}" destId="{C48B7124-8009-4E42-A491-056124C4E675}" srcOrd="3" destOrd="0" parTransId="{20719426-0DA9-46E2-8739-241BA4570D4D}" sibTransId="{7E57EC94-1E0D-4ADE-853B-140FE922118C}"/>
    <dgm:cxn modelId="{33191D83-6D83-4A53-A4EF-EBD667AB8F7A}" srcId="{4E60F537-225B-4C52-A34B-5A14BB03A8AC}" destId="{DF5E472E-E781-4338-A91B-29796533FF1A}" srcOrd="1" destOrd="0" parTransId="{1AB7A139-E325-4AF4-9EE8-0027DCDC74AF}" sibTransId="{A7DE44A8-42C3-46F9-B878-E6365577E3B8}"/>
    <dgm:cxn modelId="{1BD4E690-EAFF-4940-849E-54D10BBB9756}" type="presOf" srcId="{DF5E472E-E781-4338-A91B-29796533FF1A}" destId="{265D0971-2234-4A68-8DF1-7260BB95E906}" srcOrd="0" destOrd="0" presId="urn:microsoft.com/office/officeart/2008/layout/LinedList"/>
    <dgm:cxn modelId="{37D09DE2-300C-4538-9019-0ABF22918641}" type="presOf" srcId="{4E60F537-225B-4C52-A34B-5A14BB03A8AC}" destId="{BFBC2341-F23E-4879-806C-34234B056F62}" srcOrd="0" destOrd="0" presId="urn:microsoft.com/office/officeart/2008/layout/LinedList"/>
    <dgm:cxn modelId="{3051BEFD-6BC5-4214-A27F-058C003D57E7}" srcId="{4E60F537-225B-4C52-A34B-5A14BB03A8AC}" destId="{E8C54818-8AF8-4A5A-A053-9F96CE418178}" srcOrd="0" destOrd="0" parTransId="{61DF407E-1EF2-431F-96EE-7D8639159992}" sibTransId="{B873B55C-F89A-447E-84E1-D0BC1450ABF9}"/>
    <dgm:cxn modelId="{514CE380-3E07-4DBB-BFBA-24A56560ED68}" type="presParOf" srcId="{BFBC2341-F23E-4879-806C-34234B056F62}" destId="{251F7B21-EE90-4C7F-9500-3B19BA6D8925}" srcOrd="0" destOrd="0" presId="urn:microsoft.com/office/officeart/2008/layout/LinedList"/>
    <dgm:cxn modelId="{5281030B-ECFF-48E0-B93E-DD1A03A876CB}" type="presParOf" srcId="{BFBC2341-F23E-4879-806C-34234B056F62}" destId="{E2205C76-E2C7-4C25-998B-661EC5DA0A64}" srcOrd="1" destOrd="0" presId="urn:microsoft.com/office/officeart/2008/layout/LinedList"/>
    <dgm:cxn modelId="{4D749198-1402-4D65-BEB7-2BB8B5302B19}" type="presParOf" srcId="{E2205C76-E2C7-4C25-998B-661EC5DA0A64}" destId="{68D09508-36D2-40A3-8740-B8CAACCB5F94}" srcOrd="0" destOrd="0" presId="urn:microsoft.com/office/officeart/2008/layout/LinedList"/>
    <dgm:cxn modelId="{FDFE8480-AEDF-4743-B49D-9B1D18808EAE}" type="presParOf" srcId="{E2205C76-E2C7-4C25-998B-661EC5DA0A64}" destId="{436D0C4A-7AAC-4987-AE6C-1A0ED8E22FB2}" srcOrd="1" destOrd="0" presId="urn:microsoft.com/office/officeart/2008/layout/LinedList"/>
    <dgm:cxn modelId="{09C7FEE8-AC09-42D5-9CE3-FBD3CB315702}" type="presParOf" srcId="{BFBC2341-F23E-4879-806C-34234B056F62}" destId="{AE3A301D-E531-4E63-A8FC-2712E84D91D6}" srcOrd="2" destOrd="0" presId="urn:microsoft.com/office/officeart/2008/layout/LinedList"/>
    <dgm:cxn modelId="{E648A925-3342-4003-9723-3005B1508909}" type="presParOf" srcId="{BFBC2341-F23E-4879-806C-34234B056F62}" destId="{76D1B926-E448-4900-8A4C-7F57830CCD41}" srcOrd="3" destOrd="0" presId="urn:microsoft.com/office/officeart/2008/layout/LinedList"/>
    <dgm:cxn modelId="{B9485216-272F-4695-B950-75B8F9C04ACA}" type="presParOf" srcId="{76D1B926-E448-4900-8A4C-7F57830CCD41}" destId="{265D0971-2234-4A68-8DF1-7260BB95E906}" srcOrd="0" destOrd="0" presId="urn:microsoft.com/office/officeart/2008/layout/LinedList"/>
    <dgm:cxn modelId="{A858111E-D6A3-4C69-958E-FCA301231DB0}" type="presParOf" srcId="{76D1B926-E448-4900-8A4C-7F57830CCD41}" destId="{614E2939-6F48-4705-BDB3-CE0D8256B79C}" srcOrd="1" destOrd="0" presId="urn:microsoft.com/office/officeart/2008/layout/LinedList"/>
    <dgm:cxn modelId="{D66D2488-D61C-47A9-89B2-F182A66FC13C}" type="presParOf" srcId="{BFBC2341-F23E-4879-806C-34234B056F62}" destId="{4E1C4149-6DCE-4E59-8C06-8EE85D825D87}" srcOrd="4" destOrd="0" presId="urn:microsoft.com/office/officeart/2008/layout/LinedList"/>
    <dgm:cxn modelId="{7CEE856B-2BA4-486C-BEC3-EE221C7ED6C6}" type="presParOf" srcId="{BFBC2341-F23E-4879-806C-34234B056F62}" destId="{B776838F-B4B0-4B31-B917-DC8F81B9AEB8}" srcOrd="5" destOrd="0" presId="urn:microsoft.com/office/officeart/2008/layout/LinedList"/>
    <dgm:cxn modelId="{9E9D1620-60D9-4AA2-9F75-F93424A755B8}" type="presParOf" srcId="{B776838F-B4B0-4B31-B917-DC8F81B9AEB8}" destId="{5B2F95AC-0CA3-4BFC-90E0-406CF4585BC1}" srcOrd="0" destOrd="0" presId="urn:microsoft.com/office/officeart/2008/layout/LinedList"/>
    <dgm:cxn modelId="{908C1A4C-0004-4551-BF41-9193ECF2E483}" type="presParOf" srcId="{B776838F-B4B0-4B31-B917-DC8F81B9AEB8}" destId="{2C34DA6D-25BE-4D0E-893F-DAD08F305DFB}" srcOrd="1" destOrd="0" presId="urn:microsoft.com/office/officeart/2008/layout/LinedList"/>
    <dgm:cxn modelId="{66556888-28FD-4DE7-8416-A516F568FBA1}" type="presParOf" srcId="{BFBC2341-F23E-4879-806C-34234B056F62}" destId="{DCA1377E-B0A2-4D0B-A3A9-021C6032C0C1}" srcOrd="6" destOrd="0" presId="urn:microsoft.com/office/officeart/2008/layout/LinedList"/>
    <dgm:cxn modelId="{215785DD-ED59-4F95-B5E3-8C45C6CF2764}" type="presParOf" srcId="{BFBC2341-F23E-4879-806C-34234B056F62}" destId="{79049FC5-10CD-406E-B445-02A09928BF97}" srcOrd="7" destOrd="0" presId="urn:microsoft.com/office/officeart/2008/layout/LinedList"/>
    <dgm:cxn modelId="{E4C70F6E-93F2-4150-BAB6-9AD714182CA6}" type="presParOf" srcId="{79049FC5-10CD-406E-B445-02A09928BF97}" destId="{63C20C04-931C-41AF-BEF5-3E4722718323}" srcOrd="0" destOrd="0" presId="urn:microsoft.com/office/officeart/2008/layout/LinedList"/>
    <dgm:cxn modelId="{A0EF4672-4E8E-449D-9ECA-6D0407E53B76}" type="presParOf" srcId="{79049FC5-10CD-406E-B445-02A09928BF97}" destId="{157EDDA9-FA47-4718-8613-F333FCE739B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A906C-448B-41BE-B40A-D8B4D9A84E14}">
      <dsp:nvSpPr>
        <dsp:cNvPr id="0" name=""/>
        <dsp:cNvSpPr/>
      </dsp:nvSpPr>
      <dsp:spPr>
        <a:xfrm>
          <a:off x="0" y="123691"/>
          <a:ext cx="6263640" cy="127544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survey was conducted by interviewing 102 customers of our shop between 1.1.2022 and 14.1.2022 (These are imaginary!!!)</a:t>
          </a:r>
        </a:p>
      </dsp:txBody>
      <dsp:txXfrm>
        <a:off x="62262" y="185953"/>
        <a:ext cx="6139116" cy="1150922"/>
      </dsp:txXfrm>
    </dsp:sp>
    <dsp:sp modelId="{D1020753-D71C-488E-9EEA-4C29FDE2D7E0}">
      <dsp:nvSpPr>
        <dsp:cNvPr id="0" name=""/>
        <dsp:cNvSpPr/>
      </dsp:nvSpPr>
      <dsp:spPr>
        <a:xfrm>
          <a:off x="0" y="1450977"/>
          <a:ext cx="6263640" cy="1275446"/>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We took every 100</a:t>
          </a:r>
          <a:r>
            <a:rPr lang="en-US" sz="1800" kern="1200" baseline="30000"/>
            <a:t>th</a:t>
          </a:r>
          <a:r>
            <a:rPr lang="en-US" sz="1800" kern="1200"/>
            <a:t> customer that entered our shop and did the survey in such a way that equal amount of customers were interview between 9 am – 12 am, 12 am – 3 pm, 3 pm - 6 pm and 6 pm – 9 pm</a:t>
          </a:r>
        </a:p>
      </dsp:txBody>
      <dsp:txXfrm>
        <a:off x="62262" y="1513239"/>
        <a:ext cx="6139116" cy="1150922"/>
      </dsp:txXfrm>
    </dsp:sp>
    <dsp:sp modelId="{A9EDEA23-2385-4B64-AF9D-76A4C8BE6969}">
      <dsp:nvSpPr>
        <dsp:cNvPr id="0" name=""/>
        <dsp:cNvSpPr/>
      </dsp:nvSpPr>
      <dsp:spPr>
        <a:xfrm>
          <a:off x="0" y="2778263"/>
          <a:ext cx="6263640" cy="1275446"/>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All the participants got movie tickets for their effort</a:t>
          </a:r>
        </a:p>
      </dsp:txBody>
      <dsp:txXfrm>
        <a:off x="62262" y="2840525"/>
        <a:ext cx="6139116" cy="1150922"/>
      </dsp:txXfrm>
    </dsp:sp>
    <dsp:sp modelId="{F4A44AB0-D0F0-4DFE-AFF3-34B654845E02}">
      <dsp:nvSpPr>
        <dsp:cNvPr id="0" name=""/>
        <dsp:cNvSpPr/>
      </dsp:nvSpPr>
      <dsp:spPr>
        <a:xfrm>
          <a:off x="0" y="4105550"/>
          <a:ext cx="6263640" cy="1275446"/>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 whatever other information would be needed, needs to be written down here…</a:t>
          </a:r>
        </a:p>
      </dsp:txBody>
      <dsp:txXfrm>
        <a:off x="62262" y="4167812"/>
        <a:ext cx="6139116" cy="11509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F7B21-EE90-4C7F-9500-3B19BA6D8925}">
      <dsp:nvSpPr>
        <dsp:cNvPr id="0" name=""/>
        <dsp:cNvSpPr/>
      </dsp:nvSpPr>
      <dsp:spPr>
        <a:xfrm>
          <a:off x="0" y="0"/>
          <a:ext cx="62636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D09508-36D2-40A3-8740-B8CAACCB5F94}">
      <dsp:nvSpPr>
        <dsp:cNvPr id="0" name=""/>
        <dsp:cNvSpPr/>
      </dsp:nvSpPr>
      <dsp:spPr>
        <a:xfrm>
          <a:off x="0" y="0"/>
          <a:ext cx="626364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Maybe there are some variable pair of variables 1-7 that provide meaningful background information for the business already</a:t>
          </a:r>
        </a:p>
      </dsp:txBody>
      <dsp:txXfrm>
        <a:off x="0" y="0"/>
        <a:ext cx="6263640" cy="1376171"/>
      </dsp:txXfrm>
    </dsp:sp>
    <dsp:sp modelId="{AE3A301D-E531-4E63-A8FC-2712E84D91D6}">
      <dsp:nvSpPr>
        <dsp:cNvPr id="0" name=""/>
        <dsp:cNvSpPr/>
      </dsp:nvSpPr>
      <dsp:spPr>
        <a:xfrm>
          <a:off x="0" y="1376171"/>
          <a:ext cx="626364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5D0971-2234-4A68-8DF1-7260BB95E906}">
      <dsp:nvSpPr>
        <dsp:cNvPr id="0" name=""/>
        <dsp:cNvSpPr/>
      </dsp:nvSpPr>
      <dsp:spPr>
        <a:xfrm>
          <a:off x="0" y="1376171"/>
          <a:ext cx="626364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However, remember that your boss is most interested in findings with variables 1-7 together with variables 8 and 9!</a:t>
          </a:r>
        </a:p>
      </dsp:txBody>
      <dsp:txXfrm>
        <a:off x="0" y="1376171"/>
        <a:ext cx="6263640" cy="1376171"/>
      </dsp:txXfrm>
    </dsp:sp>
    <dsp:sp modelId="{4E1C4149-6DCE-4E59-8C06-8EE85D825D87}">
      <dsp:nvSpPr>
        <dsp:cNvPr id="0" name=""/>
        <dsp:cNvSpPr/>
      </dsp:nvSpPr>
      <dsp:spPr>
        <a:xfrm>
          <a:off x="0" y="2752343"/>
          <a:ext cx="626364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2F95AC-0CA3-4BFC-90E0-406CF4585BC1}">
      <dsp:nvSpPr>
        <dsp:cNvPr id="0" name=""/>
        <dsp:cNvSpPr/>
      </dsp:nvSpPr>
      <dsp:spPr>
        <a:xfrm>
          <a:off x="0" y="2752343"/>
          <a:ext cx="626364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solidFill>
                <a:srgbClr val="FF0000"/>
              </a:solidFill>
            </a:rPr>
            <a:t>Here I will report analysis between variables gender and education… Which does not have much if any meaning for the business here … but just for the illustration.</a:t>
          </a:r>
        </a:p>
      </dsp:txBody>
      <dsp:txXfrm>
        <a:off x="0" y="2752343"/>
        <a:ext cx="6263640" cy="1376171"/>
      </dsp:txXfrm>
    </dsp:sp>
    <dsp:sp modelId="{DCA1377E-B0A2-4D0B-A3A9-021C6032C0C1}">
      <dsp:nvSpPr>
        <dsp:cNvPr id="0" name=""/>
        <dsp:cNvSpPr/>
      </dsp:nvSpPr>
      <dsp:spPr>
        <a:xfrm>
          <a:off x="0" y="4128515"/>
          <a:ext cx="626364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C20C04-931C-41AF-BEF5-3E4722718323}">
      <dsp:nvSpPr>
        <dsp:cNvPr id="0" name=""/>
        <dsp:cNvSpPr/>
      </dsp:nvSpPr>
      <dsp:spPr>
        <a:xfrm>
          <a:off x="0" y="4128515"/>
          <a:ext cx="626364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solidFill>
                <a:srgbClr val="FF0000"/>
              </a:solidFill>
            </a:rPr>
            <a:t>… So it is your job to analyze something interesting for your boss!!</a:t>
          </a:r>
        </a:p>
      </dsp:txBody>
      <dsp:txXfrm>
        <a:off x="0" y="4128515"/>
        <a:ext cx="6263640" cy="137617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7EB63448-2C5E-ACB3-D743-EA3BACA9B9F7}"/>
              </a:ext>
            </a:extLst>
          </p:cNvPr>
          <p:cNvSpPr>
            <a:spLocks noGrp="1"/>
          </p:cNvSpPr>
          <p:nvPr>
            <p:ph type="ctrTitle"/>
          </p:nvPr>
        </p:nvSpPr>
        <p:spPr>
          <a:xfrm>
            <a:off x="1524000" y="1122363"/>
            <a:ext cx="9144000" cy="2387600"/>
          </a:xfrm>
        </p:spPr>
        <p:txBody>
          <a:bodyPr anchor="b"/>
          <a:lstStyle>
            <a:lvl1pPr algn="ctr">
              <a:defRPr sz="6000"/>
            </a:lvl1pPr>
          </a:lstStyle>
          <a:p>
            <a:r>
              <a:rPr lang="fi-FI"/>
              <a:t>Muokkaa ots. perustyyl. napsautt.</a:t>
            </a:r>
            <a:endParaRPr lang="en-FI"/>
          </a:p>
        </p:txBody>
      </p:sp>
      <p:sp>
        <p:nvSpPr>
          <p:cNvPr id="3" name="Alaotsikko 2">
            <a:extLst>
              <a:ext uri="{FF2B5EF4-FFF2-40B4-BE49-F238E27FC236}">
                <a16:creationId xmlns:a16="http://schemas.microsoft.com/office/drawing/2014/main" id="{97706502-72E2-D795-4AEF-8932B72C6E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i-FI"/>
              <a:t>Muokkaa alaotsikon perustyyliä napsautt.</a:t>
            </a:r>
            <a:endParaRPr lang="en-FI"/>
          </a:p>
        </p:txBody>
      </p:sp>
      <p:sp>
        <p:nvSpPr>
          <p:cNvPr id="4" name="Päivämäärän paikkamerkki 3">
            <a:extLst>
              <a:ext uri="{FF2B5EF4-FFF2-40B4-BE49-F238E27FC236}">
                <a16:creationId xmlns:a16="http://schemas.microsoft.com/office/drawing/2014/main" id="{B62DC538-AA68-3F2F-F0C6-AD43B16A156B}"/>
              </a:ext>
            </a:extLst>
          </p:cNvPr>
          <p:cNvSpPr>
            <a:spLocks noGrp="1"/>
          </p:cNvSpPr>
          <p:nvPr>
            <p:ph type="dt" sz="half" idx="10"/>
          </p:nvPr>
        </p:nvSpPr>
        <p:spPr/>
        <p:txBody>
          <a:bodyPr/>
          <a:lstStyle/>
          <a:p>
            <a:fld id="{3E3BAE3E-5733-466F-9F50-BD087971B673}" type="datetimeFigureOut">
              <a:rPr lang="en-FI" smtClean="0"/>
              <a:t>01/06/2022</a:t>
            </a:fld>
            <a:endParaRPr lang="en-FI"/>
          </a:p>
        </p:txBody>
      </p:sp>
      <p:sp>
        <p:nvSpPr>
          <p:cNvPr id="5" name="Alatunnisteen paikkamerkki 4">
            <a:extLst>
              <a:ext uri="{FF2B5EF4-FFF2-40B4-BE49-F238E27FC236}">
                <a16:creationId xmlns:a16="http://schemas.microsoft.com/office/drawing/2014/main" id="{E06EA2B7-8E73-ED70-64B7-EF194AA6DE0F}"/>
              </a:ext>
            </a:extLst>
          </p:cNvPr>
          <p:cNvSpPr>
            <a:spLocks noGrp="1"/>
          </p:cNvSpPr>
          <p:nvPr>
            <p:ph type="ftr" sz="quarter" idx="11"/>
          </p:nvPr>
        </p:nvSpPr>
        <p:spPr/>
        <p:txBody>
          <a:bodyPr/>
          <a:lstStyle/>
          <a:p>
            <a:endParaRPr lang="en-FI"/>
          </a:p>
        </p:txBody>
      </p:sp>
      <p:sp>
        <p:nvSpPr>
          <p:cNvPr id="6" name="Dian numeron paikkamerkki 5">
            <a:extLst>
              <a:ext uri="{FF2B5EF4-FFF2-40B4-BE49-F238E27FC236}">
                <a16:creationId xmlns:a16="http://schemas.microsoft.com/office/drawing/2014/main" id="{1ECA4BFF-E581-380C-BDD7-3A5BFEA2E5F0}"/>
              </a:ext>
            </a:extLst>
          </p:cNvPr>
          <p:cNvSpPr>
            <a:spLocks noGrp="1"/>
          </p:cNvSpPr>
          <p:nvPr>
            <p:ph type="sldNum" sz="quarter" idx="12"/>
          </p:nvPr>
        </p:nvSpPr>
        <p:spPr/>
        <p:txBody>
          <a:bodyPr/>
          <a:lstStyle/>
          <a:p>
            <a:fld id="{4DC378C6-5AF9-4690-8975-FB88E62EE0FB}" type="slidenum">
              <a:rPr lang="en-FI" smtClean="0"/>
              <a:t>‹#›</a:t>
            </a:fld>
            <a:endParaRPr lang="en-FI"/>
          </a:p>
        </p:txBody>
      </p:sp>
    </p:spTree>
    <p:extLst>
      <p:ext uri="{BB962C8B-B14F-4D97-AF65-F5344CB8AC3E}">
        <p14:creationId xmlns:p14="http://schemas.microsoft.com/office/powerpoint/2010/main" val="3239104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F7075F58-A0AC-B788-94A7-51EFB835F519}"/>
              </a:ext>
            </a:extLst>
          </p:cNvPr>
          <p:cNvSpPr>
            <a:spLocks noGrp="1"/>
          </p:cNvSpPr>
          <p:nvPr>
            <p:ph type="title"/>
          </p:nvPr>
        </p:nvSpPr>
        <p:spPr/>
        <p:txBody>
          <a:bodyPr/>
          <a:lstStyle/>
          <a:p>
            <a:r>
              <a:rPr lang="fi-FI"/>
              <a:t>Muokkaa ots. perustyyl. napsautt.</a:t>
            </a:r>
            <a:endParaRPr lang="en-FI"/>
          </a:p>
        </p:txBody>
      </p:sp>
      <p:sp>
        <p:nvSpPr>
          <p:cNvPr id="3" name="Pystysuoran tekstin paikkamerkki 2">
            <a:extLst>
              <a:ext uri="{FF2B5EF4-FFF2-40B4-BE49-F238E27FC236}">
                <a16:creationId xmlns:a16="http://schemas.microsoft.com/office/drawing/2014/main" id="{97506048-9ABC-05B5-0F94-ACCA1037EE9E}"/>
              </a:ext>
            </a:extLst>
          </p:cNvPr>
          <p:cNvSpPr>
            <a:spLocks noGrp="1"/>
          </p:cNvSpPr>
          <p:nvPr>
            <p:ph type="body" orient="vert" idx="1"/>
          </p:nvPr>
        </p:nvSpPr>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FI"/>
          </a:p>
        </p:txBody>
      </p:sp>
      <p:sp>
        <p:nvSpPr>
          <p:cNvPr id="4" name="Päivämäärän paikkamerkki 3">
            <a:extLst>
              <a:ext uri="{FF2B5EF4-FFF2-40B4-BE49-F238E27FC236}">
                <a16:creationId xmlns:a16="http://schemas.microsoft.com/office/drawing/2014/main" id="{49C894CE-0164-E52B-97A7-D1F8DEC7D89F}"/>
              </a:ext>
            </a:extLst>
          </p:cNvPr>
          <p:cNvSpPr>
            <a:spLocks noGrp="1"/>
          </p:cNvSpPr>
          <p:nvPr>
            <p:ph type="dt" sz="half" idx="10"/>
          </p:nvPr>
        </p:nvSpPr>
        <p:spPr/>
        <p:txBody>
          <a:bodyPr/>
          <a:lstStyle/>
          <a:p>
            <a:fld id="{3E3BAE3E-5733-466F-9F50-BD087971B673}" type="datetimeFigureOut">
              <a:rPr lang="en-FI" smtClean="0"/>
              <a:t>01/06/2022</a:t>
            </a:fld>
            <a:endParaRPr lang="en-FI"/>
          </a:p>
        </p:txBody>
      </p:sp>
      <p:sp>
        <p:nvSpPr>
          <p:cNvPr id="5" name="Alatunnisteen paikkamerkki 4">
            <a:extLst>
              <a:ext uri="{FF2B5EF4-FFF2-40B4-BE49-F238E27FC236}">
                <a16:creationId xmlns:a16="http://schemas.microsoft.com/office/drawing/2014/main" id="{5EEBFCBB-59F2-865A-106B-30DA2788AF07}"/>
              </a:ext>
            </a:extLst>
          </p:cNvPr>
          <p:cNvSpPr>
            <a:spLocks noGrp="1"/>
          </p:cNvSpPr>
          <p:nvPr>
            <p:ph type="ftr" sz="quarter" idx="11"/>
          </p:nvPr>
        </p:nvSpPr>
        <p:spPr/>
        <p:txBody>
          <a:bodyPr/>
          <a:lstStyle/>
          <a:p>
            <a:endParaRPr lang="en-FI"/>
          </a:p>
        </p:txBody>
      </p:sp>
      <p:sp>
        <p:nvSpPr>
          <p:cNvPr id="6" name="Dian numeron paikkamerkki 5">
            <a:extLst>
              <a:ext uri="{FF2B5EF4-FFF2-40B4-BE49-F238E27FC236}">
                <a16:creationId xmlns:a16="http://schemas.microsoft.com/office/drawing/2014/main" id="{4E629C88-88E1-78B8-7F8A-F11E08BFA292}"/>
              </a:ext>
            </a:extLst>
          </p:cNvPr>
          <p:cNvSpPr>
            <a:spLocks noGrp="1"/>
          </p:cNvSpPr>
          <p:nvPr>
            <p:ph type="sldNum" sz="quarter" idx="12"/>
          </p:nvPr>
        </p:nvSpPr>
        <p:spPr/>
        <p:txBody>
          <a:bodyPr/>
          <a:lstStyle/>
          <a:p>
            <a:fld id="{4DC378C6-5AF9-4690-8975-FB88E62EE0FB}" type="slidenum">
              <a:rPr lang="en-FI" smtClean="0"/>
              <a:t>‹#›</a:t>
            </a:fld>
            <a:endParaRPr lang="en-FI"/>
          </a:p>
        </p:txBody>
      </p:sp>
    </p:spTree>
    <p:extLst>
      <p:ext uri="{BB962C8B-B14F-4D97-AF65-F5344CB8AC3E}">
        <p14:creationId xmlns:p14="http://schemas.microsoft.com/office/powerpoint/2010/main" val="1570035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Pystysuora otsikko 1">
            <a:extLst>
              <a:ext uri="{FF2B5EF4-FFF2-40B4-BE49-F238E27FC236}">
                <a16:creationId xmlns:a16="http://schemas.microsoft.com/office/drawing/2014/main" id="{06492DD3-5BED-AAC2-EB7A-646CB6405CFE}"/>
              </a:ext>
            </a:extLst>
          </p:cNvPr>
          <p:cNvSpPr>
            <a:spLocks noGrp="1"/>
          </p:cNvSpPr>
          <p:nvPr>
            <p:ph type="title" orient="vert"/>
          </p:nvPr>
        </p:nvSpPr>
        <p:spPr>
          <a:xfrm>
            <a:off x="8724900" y="365125"/>
            <a:ext cx="2628900" cy="5811838"/>
          </a:xfrm>
        </p:spPr>
        <p:txBody>
          <a:bodyPr vert="eaVert"/>
          <a:lstStyle/>
          <a:p>
            <a:r>
              <a:rPr lang="fi-FI"/>
              <a:t>Muokkaa ots. perustyyl. napsautt.</a:t>
            </a:r>
            <a:endParaRPr lang="en-FI"/>
          </a:p>
        </p:txBody>
      </p:sp>
      <p:sp>
        <p:nvSpPr>
          <p:cNvPr id="3" name="Pystysuoran tekstin paikkamerkki 2">
            <a:extLst>
              <a:ext uri="{FF2B5EF4-FFF2-40B4-BE49-F238E27FC236}">
                <a16:creationId xmlns:a16="http://schemas.microsoft.com/office/drawing/2014/main" id="{6CFA7666-A95B-5412-9C34-D6C6115E3A3F}"/>
              </a:ext>
            </a:extLst>
          </p:cNvPr>
          <p:cNvSpPr>
            <a:spLocks noGrp="1"/>
          </p:cNvSpPr>
          <p:nvPr>
            <p:ph type="body" orient="vert" idx="1"/>
          </p:nvPr>
        </p:nvSpPr>
        <p:spPr>
          <a:xfrm>
            <a:off x="838200" y="365125"/>
            <a:ext cx="7734300" cy="5811838"/>
          </a:xfrm>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FI"/>
          </a:p>
        </p:txBody>
      </p:sp>
      <p:sp>
        <p:nvSpPr>
          <p:cNvPr id="4" name="Päivämäärän paikkamerkki 3">
            <a:extLst>
              <a:ext uri="{FF2B5EF4-FFF2-40B4-BE49-F238E27FC236}">
                <a16:creationId xmlns:a16="http://schemas.microsoft.com/office/drawing/2014/main" id="{45F66CCE-CAE5-0640-0BF0-6C895BE04F7A}"/>
              </a:ext>
            </a:extLst>
          </p:cNvPr>
          <p:cNvSpPr>
            <a:spLocks noGrp="1"/>
          </p:cNvSpPr>
          <p:nvPr>
            <p:ph type="dt" sz="half" idx="10"/>
          </p:nvPr>
        </p:nvSpPr>
        <p:spPr/>
        <p:txBody>
          <a:bodyPr/>
          <a:lstStyle/>
          <a:p>
            <a:fld id="{3E3BAE3E-5733-466F-9F50-BD087971B673}" type="datetimeFigureOut">
              <a:rPr lang="en-FI" smtClean="0"/>
              <a:t>01/06/2022</a:t>
            </a:fld>
            <a:endParaRPr lang="en-FI"/>
          </a:p>
        </p:txBody>
      </p:sp>
      <p:sp>
        <p:nvSpPr>
          <p:cNvPr id="5" name="Alatunnisteen paikkamerkki 4">
            <a:extLst>
              <a:ext uri="{FF2B5EF4-FFF2-40B4-BE49-F238E27FC236}">
                <a16:creationId xmlns:a16="http://schemas.microsoft.com/office/drawing/2014/main" id="{FDA21BC2-AB37-3E14-0D27-B890E167B556}"/>
              </a:ext>
            </a:extLst>
          </p:cNvPr>
          <p:cNvSpPr>
            <a:spLocks noGrp="1"/>
          </p:cNvSpPr>
          <p:nvPr>
            <p:ph type="ftr" sz="quarter" idx="11"/>
          </p:nvPr>
        </p:nvSpPr>
        <p:spPr/>
        <p:txBody>
          <a:bodyPr/>
          <a:lstStyle/>
          <a:p>
            <a:endParaRPr lang="en-FI"/>
          </a:p>
        </p:txBody>
      </p:sp>
      <p:sp>
        <p:nvSpPr>
          <p:cNvPr id="6" name="Dian numeron paikkamerkki 5">
            <a:extLst>
              <a:ext uri="{FF2B5EF4-FFF2-40B4-BE49-F238E27FC236}">
                <a16:creationId xmlns:a16="http://schemas.microsoft.com/office/drawing/2014/main" id="{C38173B1-7D86-7B0C-D5E9-4C381A4ABE73}"/>
              </a:ext>
            </a:extLst>
          </p:cNvPr>
          <p:cNvSpPr>
            <a:spLocks noGrp="1"/>
          </p:cNvSpPr>
          <p:nvPr>
            <p:ph type="sldNum" sz="quarter" idx="12"/>
          </p:nvPr>
        </p:nvSpPr>
        <p:spPr/>
        <p:txBody>
          <a:bodyPr/>
          <a:lstStyle/>
          <a:p>
            <a:fld id="{4DC378C6-5AF9-4690-8975-FB88E62EE0FB}" type="slidenum">
              <a:rPr lang="en-FI" smtClean="0"/>
              <a:t>‹#›</a:t>
            </a:fld>
            <a:endParaRPr lang="en-FI"/>
          </a:p>
        </p:txBody>
      </p:sp>
    </p:spTree>
    <p:extLst>
      <p:ext uri="{BB962C8B-B14F-4D97-AF65-F5344CB8AC3E}">
        <p14:creationId xmlns:p14="http://schemas.microsoft.com/office/powerpoint/2010/main" val="61893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EB0A5375-D90F-D2C2-6D8B-47D38826B052}"/>
              </a:ext>
            </a:extLst>
          </p:cNvPr>
          <p:cNvSpPr>
            <a:spLocks noGrp="1"/>
          </p:cNvSpPr>
          <p:nvPr>
            <p:ph type="title"/>
          </p:nvPr>
        </p:nvSpPr>
        <p:spPr/>
        <p:txBody>
          <a:bodyPr/>
          <a:lstStyle/>
          <a:p>
            <a:r>
              <a:rPr lang="fi-FI"/>
              <a:t>Muokkaa ots. perustyyl. napsautt.</a:t>
            </a:r>
            <a:endParaRPr lang="en-FI"/>
          </a:p>
        </p:txBody>
      </p:sp>
      <p:sp>
        <p:nvSpPr>
          <p:cNvPr id="3" name="Sisällön paikkamerkki 2">
            <a:extLst>
              <a:ext uri="{FF2B5EF4-FFF2-40B4-BE49-F238E27FC236}">
                <a16:creationId xmlns:a16="http://schemas.microsoft.com/office/drawing/2014/main" id="{2D08C86B-0224-5990-2DC6-02B26ABC8EE7}"/>
              </a:ext>
            </a:extLst>
          </p:cNvPr>
          <p:cNvSpPr>
            <a:spLocks noGrp="1"/>
          </p:cNvSpPr>
          <p:nvPr>
            <p:ph idx="1"/>
          </p:nvPr>
        </p:nvSpPr>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FI"/>
          </a:p>
        </p:txBody>
      </p:sp>
      <p:sp>
        <p:nvSpPr>
          <p:cNvPr id="4" name="Päivämäärän paikkamerkki 3">
            <a:extLst>
              <a:ext uri="{FF2B5EF4-FFF2-40B4-BE49-F238E27FC236}">
                <a16:creationId xmlns:a16="http://schemas.microsoft.com/office/drawing/2014/main" id="{7B3C081B-9F60-E50B-D56F-D1D808401478}"/>
              </a:ext>
            </a:extLst>
          </p:cNvPr>
          <p:cNvSpPr>
            <a:spLocks noGrp="1"/>
          </p:cNvSpPr>
          <p:nvPr>
            <p:ph type="dt" sz="half" idx="10"/>
          </p:nvPr>
        </p:nvSpPr>
        <p:spPr/>
        <p:txBody>
          <a:bodyPr/>
          <a:lstStyle/>
          <a:p>
            <a:fld id="{3E3BAE3E-5733-466F-9F50-BD087971B673}" type="datetimeFigureOut">
              <a:rPr lang="en-FI" smtClean="0"/>
              <a:t>01/06/2022</a:t>
            </a:fld>
            <a:endParaRPr lang="en-FI"/>
          </a:p>
        </p:txBody>
      </p:sp>
      <p:sp>
        <p:nvSpPr>
          <p:cNvPr id="5" name="Alatunnisteen paikkamerkki 4">
            <a:extLst>
              <a:ext uri="{FF2B5EF4-FFF2-40B4-BE49-F238E27FC236}">
                <a16:creationId xmlns:a16="http://schemas.microsoft.com/office/drawing/2014/main" id="{76EF1EE5-A808-38B5-BB99-2F2815EF6947}"/>
              </a:ext>
            </a:extLst>
          </p:cNvPr>
          <p:cNvSpPr>
            <a:spLocks noGrp="1"/>
          </p:cNvSpPr>
          <p:nvPr>
            <p:ph type="ftr" sz="quarter" idx="11"/>
          </p:nvPr>
        </p:nvSpPr>
        <p:spPr/>
        <p:txBody>
          <a:bodyPr/>
          <a:lstStyle/>
          <a:p>
            <a:endParaRPr lang="en-FI"/>
          </a:p>
        </p:txBody>
      </p:sp>
      <p:sp>
        <p:nvSpPr>
          <p:cNvPr id="6" name="Dian numeron paikkamerkki 5">
            <a:extLst>
              <a:ext uri="{FF2B5EF4-FFF2-40B4-BE49-F238E27FC236}">
                <a16:creationId xmlns:a16="http://schemas.microsoft.com/office/drawing/2014/main" id="{FA12B40F-EFB7-B99B-5340-7536D29BF0C3}"/>
              </a:ext>
            </a:extLst>
          </p:cNvPr>
          <p:cNvSpPr>
            <a:spLocks noGrp="1"/>
          </p:cNvSpPr>
          <p:nvPr>
            <p:ph type="sldNum" sz="quarter" idx="12"/>
          </p:nvPr>
        </p:nvSpPr>
        <p:spPr/>
        <p:txBody>
          <a:bodyPr/>
          <a:lstStyle/>
          <a:p>
            <a:fld id="{4DC378C6-5AF9-4690-8975-FB88E62EE0FB}" type="slidenum">
              <a:rPr lang="en-FI" smtClean="0"/>
              <a:t>‹#›</a:t>
            </a:fld>
            <a:endParaRPr lang="en-FI"/>
          </a:p>
        </p:txBody>
      </p:sp>
    </p:spTree>
    <p:extLst>
      <p:ext uri="{BB962C8B-B14F-4D97-AF65-F5344CB8AC3E}">
        <p14:creationId xmlns:p14="http://schemas.microsoft.com/office/powerpoint/2010/main" val="342556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F1F39419-3598-1C41-43CC-62EC3C4897BE}"/>
              </a:ext>
            </a:extLst>
          </p:cNvPr>
          <p:cNvSpPr>
            <a:spLocks noGrp="1"/>
          </p:cNvSpPr>
          <p:nvPr>
            <p:ph type="title"/>
          </p:nvPr>
        </p:nvSpPr>
        <p:spPr>
          <a:xfrm>
            <a:off x="831850" y="1709738"/>
            <a:ext cx="10515600" cy="2852737"/>
          </a:xfrm>
        </p:spPr>
        <p:txBody>
          <a:bodyPr anchor="b"/>
          <a:lstStyle>
            <a:lvl1pPr>
              <a:defRPr sz="6000"/>
            </a:lvl1pPr>
          </a:lstStyle>
          <a:p>
            <a:r>
              <a:rPr lang="fi-FI"/>
              <a:t>Muokkaa ots. perustyyl. napsautt.</a:t>
            </a:r>
            <a:endParaRPr lang="en-FI"/>
          </a:p>
        </p:txBody>
      </p:sp>
      <p:sp>
        <p:nvSpPr>
          <p:cNvPr id="3" name="Tekstin paikkamerkki 2">
            <a:extLst>
              <a:ext uri="{FF2B5EF4-FFF2-40B4-BE49-F238E27FC236}">
                <a16:creationId xmlns:a16="http://schemas.microsoft.com/office/drawing/2014/main" id="{1CB6209B-98DB-4D14-767D-E11C035B2A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i-FI"/>
              <a:t>Muokkaa tekstin perustyylejä napsauttamalla</a:t>
            </a:r>
          </a:p>
        </p:txBody>
      </p:sp>
      <p:sp>
        <p:nvSpPr>
          <p:cNvPr id="4" name="Päivämäärän paikkamerkki 3">
            <a:extLst>
              <a:ext uri="{FF2B5EF4-FFF2-40B4-BE49-F238E27FC236}">
                <a16:creationId xmlns:a16="http://schemas.microsoft.com/office/drawing/2014/main" id="{A8B4FB10-44EA-8C87-76A6-DD54A19B347C}"/>
              </a:ext>
            </a:extLst>
          </p:cNvPr>
          <p:cNvSpPr>
            <a:spLocks noGrp="1"/>
          </p:cNvSpPr>
          <p:nvPr>
            <p:ph type="dt" sz="half" idx="10"/>
          </p:nvPr>
        </p:nvSpPr>
        <p:spPr/>
        <p:txBody>
          <a:bodyPr/>
          <a:lstStyle/>
          <a:p>
            <a:fld id="{3E3BAE3E-5733-466F-9F50-BD087971B673}" type="datetimeFigureOut">
              <a:rPr lang="en-FI" smtClean="0"/>
              <a:t>01/06/2022</a:t>
            </a:fld>
            <a:endParaRPr lang="en-FI"/>
          </a:p>
        </p:txBody>
      </p:sp>
      <p:sp>
        <p:nvSpPr>
          <p:cNvPr id="5" name="Alatunnisteen paikkamerkki 4">
            <a:extLst>
              <a:ext uri="{FF2B5EF4-FFF2-40B4-BE49-F238E27FC236}">
                <a16:creationId xmlns:a16="http://schemas.microsoft.com/office/drawing/2014/main" id="{65F7BEFA-9C8A-53BD-7A14-AFC5F8CDC813}"/>
              </a:ext>
            </a:extLst>
          </p:cNvPr>
          <p:cNvSpPr>
            <a:spLocks noGrp="1"/>
          </p:cNvSpPr>
          <p:nvPr>
            <p:ph type="ftr" sz="quarter" idx="11"/>
          </p:nvPr>
        </p:nvSpPr>
        <p:spPr/>
        <p:txBody>
          <a:bodyPr/>
          <a:lstStyle/>
          <a:p>
            <a:endParaRPr lang="en-FI"/>
          </a:p>
        </p:txBody>
      </p:sp>
      <p:sp>
        <p:nvSpPr>
          <p:cNvPr id="6" name="Dian numeron paikkamerkki 5">
            <a:extLst>
              <a:ext uri="{FF2B5EF4-FFF2-40B4-BE49-F238E27FC236}">
                <a16:creationId xmlns:a16="http://schemas.microsoft.com/office/drawing/2014/main" id="{56752412-F983-DC8A-9A7F-450819F93A25}"/>
              </a:ext>
            </a:extLst>
          </p:cNvPr>
          <p:cNvSpPr>
            <a:spLocks noGrp="1"/>
          </p:cNvSpPr>
          <p:nvPr>
            <p:ph type="sldNum" sz="quarter" idx="12"/>
          </p:nvPr>
        </p:nvSpPr>
        <p:spPr/>
        <p:txBody>
          <a:bodyPr/>
          <a:lstStyle/>
          <a:p>
            <a:fld id="{4DC378C6-5AF9-4690-8975-FB88E62EE0FB}" type="slidenum">
              <a:rPr lang="en-FI" smtClean="0"/>
              <a:t>‹#›</a:t>
            </a:fld>
            <a:endParaRPr lang="en-FI"/>
          </a:p>
        </p:txBody>
      </p:sp>
    </p:spTree>
    <p:extLst>
      <p:ext uri="{BB962C8B-B14F-4D97-AF65-F5344CB8AC3E}">
        <p14:creationId xmlns:p14="http://schemas.microsoft.com/office/powerpoint/2010/main" val="341603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7F42850E-F315-B852-2860-3E5BD63A6E42}"/>
              </a:ext>
            </a:extLst>
          </p:cNvPr>
          <p:cNvSpPr>
            <a:spLocks noGrp="1"/>
          </p:cNvSpPr>
          <p:nvPr>
            <p:ph type="title"/>
          </p:nvPr>
        </p:nvSpPr>
        <p:spPr/>
        <p:txBody>
          <a:bodyPr/>
          <a:lstStyle/>
          <a:p>
            <a:r>
              <a:rPr lang="fi-FI"/>
              <a:t>Muokkaa ots. perustyyl. napsautt.</a:t>
            </a:r>
            <a:endParaRPr lang="en-FI"/>
          </a:p>
        </p:txBody>
      </p:sp>
      <p:sp>
        <p:nvSpPr>
          <p:cNvPr id="3" name="Sisällön paikkamerkki 2">
            <a:extLst>
              <a:ext uri="{FF2B5EF4-FFF2-40B4-BE49-F238E27FC236}">
                <a16:creationId xmlns:a16="http://schemas.microsoft.com/office/drawing/2014/main" id="{B004777A-9576-E105-6A60-EBF75904FDEC}"/>
              </a:ext>
            </a:extLst>
          </p:cNvPr>
          <p:cNvSpPr>
            <a:spLocks noGrp="1"/>
          </p:cNvSpPr>
          <p:nvPr>
            <p:ph sz="half" idx="1"/>
          </p:nvPr>
        </p:nvSpPr>
        <p:spPr>
          <a:xfrm>
            <a:off x="838200" y="1825625"/>
            <a:ext cx="5181600" cy="4351338"/>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FI"/>
          </a:p>
        </p:txBody>
      </p:sp>
      <p:sp>
        <p:nvSpPr>
          <p:cNvPr id="4" name="Sisällön paikkamerkki 3">
            <a:extLst>
              <a:ext uri="{FF2B5EF4-FFF2-40B4-BE49-F238E27FC236}">
                <a16:creationId xmlns:a16="http://schemas.microsoft.com/office/drawing/2014/main" id="{0ADC1C84-2CB8-2853-A61E-B3A019A2B202}"/>
              </a:ext>
            </a:extLst>
          </p:cNvPr>
          <p:cNvSpPr>
            <a:spLocks noGrp="1"/>
          </p:cNvSpPr>
          <p:nvPr>
            <p:ph sz="half" idx="2"/>
          </p:nvPr>
        </p:nvSpPr>
        <p:spPr>
          <a:xfrm>
            <a:off x="6172200" y="1825625"/>
            <a:ext cx="5181600" cy="4351338"/>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FI"/>
          </a:p>
        </p:txBody>
      </p:sp>
      <p:sp>
        <p:nvSpPr>
          <p:cNvPr id="5" name="Päivämäärän paikkamerkki 4">
            <a:extLst>
              <a:ext uri="{FF2B5EF4-FFF2-40B4-BE49-F238E27FC236}">
                <a16:creationId xmlns:a16="http://schemas.microsoft.com/office/drawing/2014/main" id="{08A22419-7D45-F037-2BFA-9BDC4206BD4F}"/>
              </a:ext>
            </a:extLst>
          </p:cNvPr>
          <p:cNvSpPr>
            <a:spLocks noGrp="1"/>
          </p:cNvSpPr>
          <p:nvPr>
            <p:ph type="dt" sz="half" idx="10"/>
          </p:nvPr>
        </p:nvSpPr>
        <p:spPr/>
        <p:txBody>
          <a:bodyPr/>
          <a:lstStyle/>
          <a:p>
            <a:fld id="{3E3BAE3E-5733-466F-9F50-BD087971B673}" type="datetimeFigureOut">
              <a:rPr lang="en-FI" smtClean="0"/>
              <a:t>01/06/2022</a:t>
            </a:fld>
            <a:endParaRPr lang="en-FI"/>
          </a:p>
        </p:txBody>
      </p:sp>
      <p:sp>
        <p:nvSpPr>
          <p:cNvPr id="6" name="Alatunnisteen paikkamerkki 5">
            <a:extLst>
              <a:ext uri="{FF2B5EF4-FFF2-40B4-BE49-F238E27FC236}">
                <a16:creationId xmlns:a16="http://schemas.microsoft.com/office/drawing/2014/main" id="{6C9E4B0A-B60B-D942-FB22-5D626F3BFF0A}"/>
              </a:ext>
            </a:extLst>
          </p:cNvPr>
          <p:cNvSpPr>
            <a:spLocks noGrp="1"/>
          </p:cNvSpPr>
          <p:nvPr>
            <p:ph type="ftr" sz="quarter" idx="11"/>
          </p:nvPr>
        </p:nvSpPr>
        <p:spPr/>
        <p:txBody>
          <a:bodyPr/>
          <a:lstStyle/>
          <a:p>
            <a:endParaRPr lang="en-FI"/>
          </a:p>
        </p:txBody>
      </p:sp>
      <p:sp>
        <p:nvSpPr>
          <p:cNvPr id="7" name="Dian numeron paikkamerkki 6">
            <a:extLst>
              <a:ext uri="{FF2B5EF4-FFF2-40B4-BE49-F238E27FC236}">
                <a16:creationId xmlns:a16="http://schemas.microsoft.com/office/drawing/2014/main" id="{BA0C673D-EEF8-DA6D-FBF7-F43ECE28AF2E}"/>
              </a:ext>
            </a:extLst>
          </p:cNvPr>
          <p:cNvSpPr>
            <a:spLocks noGrp="1"/>
          </p:cNvSpPr>
          <p:nvPr>
            <p:ph type="sldNum" sz="quarter" idx="12"/>
          </p:nvPr>
        </p:nvSpPr>
        <p:spPr/>
        <p:txBody>
          <a:bodyPr/>
          <a:lstStyle/>
          <a:p>
            <a:fld id="{4DC378C6-5AF9-4690-8975-FB88E62EE0FB}" type="slidenum">
              <a:rPr lang="en-FI" smtClean="0"/>
              <a:t>‹#›</a:t>
            </a:fld>
            <a:endParaRPr lang="en-FI"/>
          </a:p>
        </p:txBody>
      </p:sp>
    </p:spTree>
    <p:extLst>
      <p:ext uri="{BB962C8B-B14F-4D97-AF65-F5344CB8AC3E}">
        <p14:creationId xmlns:p14="http://schemas.microsoft.com/office/powerpoint/2010/main" val="182774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DDB9C23-7292-53BD-01A6-BE09694560C3}"/>
              </a:ext>
            </a:extLst>
          </p:cNvPr>
          <p:cNvSpPr>
            <a:spLocks noGrp="1"/>
          </p:cNvSpPr>
          <p:nvPr>
            <p:ph type="title"/>
          </p:nvPr>
        </p:nvSpPr>
        <p:spPr>
          <a:xfrm>
            <a:off x="839788" y="365125"/>
            <a:ext cx="10515600" cy="1325563"/>
          </a:xfrm>
        </p:spPr>
        <p:txBody>
          <a:bodyPr/>
          <a:lstStyle/>
          <a:p>
            <a:r>
              <a:rPr lang="fi-FI"/>
              <a:t>Muokkaa ots. perustyyl. napsautt.</a:t>
            </a:r>
            <a:endParaRPr lang="en-FI"/>
          </a:p>
        </p:txBody>
      </p:sp>
      <p:sp>
        <p:nvSpPr>
          <p:cNvPr id="3" name="Tekstin paikkamerkki 2">
            <a:extLst>
              <a:ext uri="{FF2B5EF4-FFF2-40B4-BE49-F238E27FC236}">
                <a16:creationId xmlns:a16="http://schemas.microsoft.com/office/drawing/2014/main" id="{3A84EC3E-241F-1B7C-160A-C663B74D3E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4" name="Sisällön paikkamerkki 3">
            <a:extLst>
              <a:ext uri="{FF2B5EF4-FFF2-40B4-BE49-F238E27FC236}">
                <a16:creationId xmlns:a16="http://schemas.microsoft.com/office/drawing/2014/main" id="{CAB49A42-1E2B-2E3F-E9BD-6BD06BCE12E0}"/>
              </a:ext>
            </a:extLst>
          </p:cNvPr>
          <p:cNvSpPr>
            <a:spLocks noGrp="1"/>
          </p:cNvSpPr>
          <p:nvPr>
            <p:ph sz="half" idx="2"/>
          </p:nvPr>
        </p:nvSpPr>
        <p:spPr>
          <a:xfrm>
            <a:off x="839788" y="2505075"/>
            <a:ext cx="5157787" cy="3684588"/>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FI"/>
          </a:p>
        </p:txBody>
      </p:sp>
      <p:sp>
        <p:nvSpPr>
          <p:cNvPr id="5" name="Tekstin paikkamerkki 4">
            <a:extLst>
              <a:ext uri="{FF2B5EF4-FFF2-40B4-BE49-F238E27FC236}">
                <a16:creationId xmlns:a16="http://schemas.microsoft.com/office/drawing/2014/main" id="{E6E447BE-80BA-42A4-DC0B-248BBD8782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6" name="Sisällön paikkamerkki 5">
            <a:extLst>
              <a:ext uri="{FF2B5EF4-FFF2-40B4-BE49-F238E27FC236}">
                <a16:creationId xmlns:a16="http://schemas.microsoft.com/office/drawing/2014/main" id="{5FB99789-B411-A9BD-4AF4-0A2FF35DD284}"/>
              </a:ext>
            </a:extLst>
          </p:cNvPr>
          <p:cNvSpPr>
            <a:spLocks noGrp="1"/>
          </p:cNvSpPr>
          <p:nvPr>
            <p:ph sz="quarter" idx="4"/>
          </p:nvPr>
        </p:nvSpPr>
        <p:spPr>
          <a:xfrm>
            <a:off x="6172200" y="2505075"/>
            <a:ext cx="5183188" cy="3684588"/>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FI"/>
          </a:p>
        </p:txBody>
      </p:sp>
      <p:sp>
        <p:nvSpPr>
          <p:cNvPr id="7" name="Päivämäärän paikkamerkki 6">
            <a:extLst>
              <a:ext uri="{FF2B5EF4-FFF2-40B4-BE49-F238E27FC236}">
                <a16:creationId xmlns:a16="http://schemas.microsoft.com/office/drawing/2014/main" id="{FD535DE3-3677-E587-2587-002526D78E9A}"/>
              </a:ext>
            </a:extLst>
          </p:cNvPr>
          <p:cNvSpPr>
            <a:spLocks noGrp="1"/>
          </p:cNvSpPr>
          <p:nvPr>
            <p:ph type="dt" sz="half" idx="10"/>
          </p:nvPr>
        </p:nvSpPr>
        <p:spPr/>
        <p:txBody>
          <a:bodyPr/>
          <a:lstStyle/>
          <a:p>
            <a:fld id="{3E3BAE3E-5733-466F-9F50-BD087971B673}" type="datetimeFigureOut">
              <a:rPr lang="en-FI" smtClean="0"/>
              <a:t>01/06/2022</a:t>
            </a:fld>
            <a:endParaRPr lang="en-FI"/>
          </a:p>
        </p:txBody>
      </p:sp>
      <p:sp>
        <p:nvSpPr>
          <p:cNvPr id="8" name="Alatunnisteen paikkamerkki 7">
            <a:extLst>
              <a:ext uri="{FF2B5EF4-FFF2-40B4-BE49-F238E27FC236}">
                <a16:creationId xmlns:a16="http://schemas.microsoft.com/office/drawing/2014/main" id="{4899E382-CB1A-6469-8C7E-5A976C36EDCF}"/>
              </a:ext>
            </a:extLst>
          </p:cNvPr>
          <p:cNvSpPr>
            <a:spLocks noGrp="1"/>
          </p:cNvSpPr>
          <p:nvPr>
            <p:ph type="ftr" sz="quarter" idx="11"/>
          </p:nvPr>
        </p:nvSpPr>
        <p:spPr/>
        <p:txBody>
          <a:bodyPr/>
          <a:lstStyle/>
          <a:p>
            <a:endParaRPr lang="en-FI"/>
          </a:p>
        </p:txBody>
      </p:sp>
      <p:sp>
        <p:nvSpPr>
          <p:cNvPr id="9" name="Dian numeron paikkamerkki 8">
            <a:extLst>
              <a:ext uri="{FF2B5EF4-FFF2-40B4-BE49-F238E27FC236}">
                <a16:creationId xmlns:a16="http://schemas.microsoft.com/office/drawing/2014/main" id="{C9945C79-60A0-67DF-BFA6-D4D98CC2FB40}"/>
              </a:ext>
            </a:extLst>
          </p:cNvPr>
          <p:cNvSpPr>
            <a:spLocks noGrp="1"/>
          </p:cNvSpPr>
          <p:nvPr>
            <p:ph type="sldNum" sz="quarter" idx="12"/>
          </p:nvPr>
        </p:nvSpPr>
        <p:spPr/>
        <p:txBody>
          <a:bodyPr/>
          <a:lstStyle/>
          <a:p>
            <a:fld id="{4DC378C6-5AF9-4690-8975-FB88E62EE0FB}" type="slidenum">
              <a:rPr lang="en-FI" smtClean="0"/>
              <a:t>‹#›</a:t>
            </a:fld>
            <a:endParaRPr lang="en-FI"/>
          </a:p>
        </p:txBody>
      </p:sp>
    </p:spTree>
    <p:extLst>
      <p:ext uri="{BB962C8B-B14F-4D97-AF65-F5344CB8AC3E}">
        <p14:creationId xmlns:p14="http://schemas.microsoft.com/office/powerpoint/2010/main" val="2991317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8A086AD-74D4-D61F-D73E-DF38274B4A46}"/>
              </a:ext>
            </a:extLst>
          </p:cNvPr>
          <p:cNvSpPr>
            <a:spLocks noGrp="1"/>
          </p:cNvSpPr>
          <p:nvPr>
            <p:ph type="title"/>
          </p:nvPr>
        </p:nvSpPr>
        <p:spPr/>
        <p:txBody>
          <a:bodyPr/>
          <a:lstStyle/>
          <a:p>
            <a:r>
              <a:rPr lang="fi-FI"/>
              <a:t>Muokkaa ots. perustyyl. napsautt.</a:t>
            </a:r>
            <a:endParaRPr lang="en-FI"/>
          </a:p>
        </p:txBody>
      </p:sp>
      <p:sp>
        <p:nvSpPr>
          <p:cNvPr id="3" name="Päivämäärän paikkamerkki 2">
            <a:extLst>
              <a:ext uri="{FF2B5EF4-FFF2-40B4-BE49-F238E27FC236}">
                <a16:creationId xmlns:a16="http://schemas.microsoft.com/office/drawing/2014/main" id="{DFBCE9FE-578E-256E-9D80-25FBDB8A6F46}"/>
              </a:ext>
            </a:extLst>
          </p:cNvPr>
          <p:cNvSpPr>
            <a:spLocks noGrp="1"/>
          </p:cNvSpPr>
          <p:nvPr>
            <p:ph type="dt" sz="half" idx="10"/>
          </p:nvPr>
        </p:nvSpPr>
        <p:spPr/>
        <p:txBody>
          <a:bodyPr/>
          <a:lstStyle/>
          <a:p>
            <a:fld id="{3E3BAE3E-5733-466F-9F50-BD087971B673}" type="datetimeFigureOut">
              <a:rPr lang="en-FI" smtClean="0"/>
              <a:t>01/06/2022</a:t>
            </a:fld>
            <a:endParaRPr lang="en-FI"/>
          </a:p>
        </p:txBody>
      </p:sp>
      <p:sp>
        <p:nvSpPr>
          <p:cNvPr id="4" name="Alatunnisteen paikkamerkki 3">
            <a:extLst>
              <a:ext uri="{FF2B5EF4-FFF2-40B4-BE49-F238E27FC236}">
                <a16:creationId xmlns:a16="http://schemas.microsoft.com/office/drawing/2014/main" id="{0C735EA6-71E6-F65C-A380-7D3E6A654F04}"/>
              </a:ext>
            </a:extLst>
          </p:cNvPr>
          <p:cNvSpPr>
            <a:spLocks noGrp="1"/>
          </p:cNvSpPr>
          <p:nvPr>
            <p:ph type="ftr" sz="quarter" idx="11"/>
          </p:nvPr>
        </p:nvSpPr>
        <p:spPr/>
        <p:txBody>
          <a:bodyPr/>
          <a:lstStyle/>
          <a:p>
            <a:endParaRPr lang="en-FI"/>
          </a:p>
        </p:txBody>
      </p:sp>
      <p:sp>
        <p:nvSpPr>
          <p:cNvPr id="5" name="Dian numeron paikkamerkki 4">
            <a:extLst>
              <a:ext uri="{FF2B5EF4-FFF2-40B4-BE49-F238E27FC236}">
                <a16:creationId xmlns:a16="http://schemas.microsoft.com/office/drawing/2014/main" id="{6A43D1C7-0DE4-7DE4-23DB-3D803B78B4E5}"/>
              </a:ext>
            </a:extLst>
          </p:cNvPr>
          <p:cNvSpPr>
            <a:spLocks noGrp="1"/>
          </p:cNvSpPr>
          <p:nvPr>
            <p:ph type="sldNum" sz="quarter" idx="12"/>
          </p:nvPr>
        </p:nvSpPr>
        <p:spPr/>
        <p:txBody>
          <a:bodyPr/>
          <a:lstStyle/>
          <a:p>
            <a:fld id="{4DC378C6-5AF9-4690-8975-FB88E62EE0FB}" type="slidenum">
              <a:rPr lang="en-FI" smtClean="0"/>
              <a:t>‹#›</a:t>
            </a:fld>
            <a:endParaRPr lang="en-FI"/>
          </a:p>
        </p:txBody>
      </p:sp>
    </p:spTree>
    <p:extLst>
      <p:ext uri="{BB962C8B-B14F-4D97-AF65-F5344CB8AC3E}">
        <p14:creationId xmlns:p14="http://schemas.microsoft.com/office/powerpoint/2010/main" val="1678545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Päivämäärän paikkamerkki 1">
            <a:extLst>
              <a:ext uri="{FF2B5EF4-FFF2-40B4-BE49-F238E27FC236}">
                <a16:creationId xmlns:a16="http://schemas.microsoft.com/office/drawing/2014/main" id="{0F57F5AD-B106-E4B8-287C-941B46ED311B}"/>
              </a:ext>
            </a:extLst>
          </p:cNvPr>
          <p:cNvSpPr>
            <a:spLocks noGrp="1"/>
          </p:cNvSpPr>
          <p:nvPr>
            <p:ph type="dt" sz="half" idx="10"/>
          </p:nvPr>
        </p:nvSpPr>
        <p:spPr/>
        <p:txBody>
          <a:bodyPr/>
          <a:lstStyle/>
          <a:p>
            <a:fld id="{3E3BAE3E-5733-466F-9F50-BD087971B673}" type="datetimeFigureOut">
              <a:rPr lang="en-FI" smtClean="0"/>
              <a:t>01/06/2022</a:t>
            </a:fld>
            <a:endParaRPr lang="en-FI"/>
          </a:p>
        </p:txBody>
      </p:sp>
      <p:sp>
        <p:nvSpPr>
          <p:cNvPr id="3" name="Alatunnisteen paikkamerkki 2">
            <a:extLst>
              <a:ext uri="{FF2B5EF4-FFF2-40B4-BE49-F238E27FC236}">
                <a16:creationId xmlns:a16="http://schemas.microsoft.com/office/drawing/2014/main" id="{9552ECC2-06A1-614C-48AA-E68937301317}"/>
              </a:ext>
            </a:extLst>
          </p:cNvPr>
          <p:cNvSpPr>
            <a:spLocks noGrp="1"/>
          </p:cNvSpPr>
          <p:nvPr>
            <p:ph type="ftr" sz="quarter" idx="11"/>
          </p:nvPr>
        </p:nvSpPr>
        <p:spPr/>
        <p:txBody>
          <a:bodyPr/>
          <a:lstStyle/>
          <a:p>
            <a:endParaRPr lang="en-FI"/>
          </a:p>
        </p:txBody>
      </p:sp>
      <p:sp>
        <p:nvSpPr>
          <p:cNvPr id="4" name="Dian numeron paikkamerkki 3">
            <a:extLst>
              <a:ext uri="{FF2B5EF4-FFF2-40B4-BE49-F238E27FC236}">
                <a16:creationId xmlns:a16="http://schemas.microsoft.com/office/drawing/2014/main" id="{B7597134-E0C1-870E-54F1-0FE6B1D1C962}"/>
              </a:ext>
            </a:extLst>
          </p:cNvPr>
          <p:cNvSpPr>
            <a:spLocks noGrp="1"/>
          </p:cNvSpPr>
          <p:nvPr>
            <p:ph type="sldNum" sz="quarter" idx="12"/>
          </p:nvPr>
        </p:nvSpPr>
        <p:spPr/>
        <p:txBody>
          <a:bodyPr/>
          <a:lstStyle/>
          <a:p>
            <a:fld id="{4DC378C6-5AF9-4690-8975-FB88E62EE0FB}" type="slidenum">
              <a:rPr lang="en-FI" smtClean="0"/>
              <a:t>‹#›</a:t>
            </a:fld>
            <a:endParaRPr lang="en-FI"/>
          </a:p>
        </p:txBody>
      </p:sp>
    </p:spTree>
    <p:extLst>
      <p:ext uri="{BB962C8B-B14F-4D97-AF65-F5344CB8AC3E}">
        <p14:creationId xmlns:p14="http://schemas.microsoft.com/office/powerpoint/2010/main" val="2073806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uvatekstillinen sisältö">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38EE788A-7511-D377-31A3-55105B5C991F}"/>
              </a:ext>
            </a:extLst>
          </p:cNvPr>
          <p:cNvSpPr>
            <a:spLocks noGrp="1"/>
          </p:cNvSpPr>
          <p:nvPr>
            <p:ph type="title"/>
          </p:nvPr>
        </p:nvSpPr>
        <p:spPr>
          <a:xfrm>
            <a:off x="839788" y="457200"/>
            <a:ext cx="3932237" cy="1600200"/>
          </a:xfrm>
        </p:spPr>
        <p:txBody>
          <a:bodyPr anchor="b"/>
          <a:lstStyle>
            <a:lvl1pPr>
              <a:defRPr sz="3200"/>
            </a:lvl1pPr>
          </a:lstStyle>
          <a:p>
            <a:r>
              <a:rPr lang="fi-FI"/>
              <a:t>Muokkaa ots. perustyyl. napsautt.</a:t>
            </a:r>
            <a:endParaRPr lang="en-FI"/>
          </a:p>
        </p:txBody>
      </p:sp>
      <p:sp>
        <p:nvSpPr>
          <p:cNvPr id="3" name="Sisällön paikkamerkki 2">
            <a:extLst>
              <a:ext uri="{FF2B5EF4-FFF2-40B4-BE49-F238E27FC236}">
                <a16:creationId xmlns:a16="http://schemas.microsoft.com/office/drawing/2014/main" id="{2C6FB222-43BE-A132-28DA-35FFB42529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FI"/>
          </a:p>
        </p:txBody>
      </p:sp>
      <p:sp>
        <p:nvSpPr>
          <p:cNvPr id="4" name="Tekstin paikkamerkki 3">
            <a:extLst>
              <a:ext uri="{FF2B5EF4-FFF2-40B4-BE49-F238E27FC236}">
                <a16:creationId xmlns:a16="http://schemas.microsoft.com/office/drawing/2014/main" id="{41F40429-1D4E-703A-31CD-E4A7A6CAAE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i-FI"/>
              <a:t>Muokkaa tekstin perustyylejä napsauttamalla</a:t>
            </a:r>
          </a:p>
        </p:txBody>
      </p:sp>
      <p:sp>
        <p:nvSpPr>
          <p:cNvPr id="5" name="Päivämäärän paikkamerkki 4">
            <a:extLst>
              <a:ext uri="{FF2B5EF4-FFF2-40B4-BE49-F238E27FC236}">
                <a16:creationId xmlns:a16="http://schemas.microsoft.com/office/drawing/2014/main" id="{17F9386E-83E8-706B-776F-D966DBB8AF02}"/>
              </a:ext>
            </a:extLst>
          </p:cNvPr>
          <p:cNvSpPr>
            <a:spLocks noGrp="1"/>
          </p:cNvSpPr>
          <p:nvPr>
            <p:ph type="dt" sz="half" idx="10"/>
          </p:nvPr>
        </p:nvSpPr>
        <p:spPr/>
        <p:txBody>
          <a:bodyPr/>
          <a:lstStyle/>
          <a:p>
            <a:fld id="{3E3BAE3E-5733-466F-9F50-BD087971B673}" type="datetimeFigureOut">
              <a:rPr lang="en-FI" smtClean="0"/>
              <a:t>01/06/2022</a:t>
            </a:fld>
            <a:endParaRPr lang="en-FI"/>
          </a:p>
        </p:txBody>
      </p:sp>
      <p:sp>
        <p:nvSpPr>
          <p:cNvPr id="6" name="Alatunnisteen paikkamerkki 5">
            <a:extLst>
              <a:ext uri="{FF2B5EF4-FFF2-40B4-BE49-F238E27FC236}">
                <a16:creationId xmlns:a16="http://schemas.microsoft.com/office/drawing/2014/main" id="{6654425C-2558-DD22-D68A-C887E071E550}"/>
              </a:ext>
            </a:extLst>
          </p:cNvPr>
          <p:cNvSpPr>
            <a:spLocks noGrp="1"/>
          </p:cNvSpPr>
          <p:nvPr>
            <p:ph type="ftr" sz="quarter" idx="11"/>
          </p:nvPr>
        </p:nvSpPr>
        <p:spPr/>
        <p:txBody>
          <a:bodyPr/>
          <a:lstStyle/>
          <a:p>
            <a:endParaRPr lang="en-FI"/>
          </a:p>
        </p:txBody>
      </p:sp>
      <p:sp>
        <p:nvSpPr>
          <p:cNvPr id="7" name="Dian numeron paikkamerkki 6">
            <a:extLst>
              <a:ext uri="{FF2B5EF4-FFF2-40B4-BE49-F238E27FC236}">
                <a16:creationId xmlns:a16="http://schemas.microsoft.com/office/drawing/2014/main" id="{DBDD4474-F787-FE83-0D66-2157E1849199}"/>
              </a:ext>
            </a:extLst>
          </p:cNvPr>
          <p:cNvSpPr>
            <a:spLocks noGrp="1"/>
          </p:cNvSpPr>
          <p:nvPr>
            <p:ph type="sldNum" sz="quarter" idx="12"/>
          </p:nvPr>
        </p:nvSpPr>
        <p:spPr/>
        <p:txBody>
          <a:bodyPr/>
          <a:lstStyle/>
          <a:p>
            <a:fld id="{4DC378C6-5AF9-4690-8975-FB88E62EE0FB}" type="slidenum">
              <a:rPr lang="en-FI" smtClean="0"/>
              <a:t>‹#›</a:t>
            </a:fld>
            <a:endParaRPr lang="en-FI"/>
          </a:p>
        </p:txBody>
      </p:sp>
    </p:spTree>
    <p:extLst>
      <p:ext uri="{BB962C8B-B14F-4D97-AF65-F5344CB8AC3E}">
        <p14:creationId xmlns:p14="http://schemas.microsoft.com/office/powerpoint/2010/main" val="3907886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uvatekstillinen kuva">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87AB71BC-B515-09C7-E90A-8BBF35968183}"/>
              </a:ext>
            </a:extLst>
          </p:cNvPr>
          <p:cNvSpPr>
            <a:spLocks noGrp="1"/>
          </p:cNvSpPr>
          <p:nvPr>
            <p:ph type="title"/>
          </p:nvPr>
        </p:nvSpPr>
        <p:spPr>
          <a:xfrm>
            <a:off x="839788" y="457200"/>
            <a:ext cx="3932237" cy="1600200"/>
          </a:xfrm>
        </p:spPr>
        <p:txBody>
          <a:bodyPr anchor="b"/>
          <a:lstStyle>
            <a:lvl1pPr>
              <a:defRPr sz="3200"/>
            </a:lvl1pPr>
          </a:lstStyle>
          <a:p>
            <a:r>
              <a:rPr lang="fi-FI"/>
              <a:t>Muokkaa ots. perustyyl. napsautt.</a:t>
            </a:r>
            <a:endParaRPr lang="en-FI"/>
          </a:p>
        </p:txBody>
      </p:sp>
      <p:sp>
        <p:nvSpPr>
          <p:cNvPr id="3" name="Kuvan paikkamerkki 2">
            <a:extLst>
              <a:ext uri="{FF2B5EF4-FFF2-40B4-BE49-F238E27FC236}">
                <a16:creationId xmlns:a16="http://schemas.microsoft.com/office/drawing/2014/main" id="{8C28387F-8B84-4A0E-C556-34830E4B58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I"/>
          </a:p>
        </p:txBody>
      </p:sp>
      <p:sp>
        <p:nvSpPr>
          <p:cNvPr id="4" name="Tekstin paikkamerkki 3">
            <a:extLst>
              <a:ext uri="{FF2B5EF4-FFF2-40B4-BE49-F238E27FC236}">
                <a16:creationId xmlns:a16="http://schemas.microsoft.com/office/drawing/2014/main" id="{7ECE5953-089F-4A72-C887-92899C98D8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i-FI"/>
              <a:t>Muokkaa tekstin perustyylejä napsauttamalla</a:t>
            </a:r>
          </a:p>
        </p:txBody>
      </p:sp>
      <p:sp>
        <p:nvSpPr>
          <p:cNvPr id="5" name="Päivämäärän paikkamerkki 4">
            <a:extLst>
              <a:ext uri="{FF2B5EF4-FFF2-40B4-BE49-F238E27FC236}">
                <a16:creationId xmlns:a16="http://schemas.microsoft.com/office/drawing/2014/main" id="{2B70DE65-E410-5560-202E-456F879EA66B}"/>
              </a:ext>
            </a:extLst>
          </p:cNvPr>
          <p:cNvSpPr>
            <a:spLocks noGrp="1"/>
          </p:cNvSpPr>
          <p:nvPr>
            <p:ph type="dt" sz="half" idx="10"/>
          </p:nvPr>
        </p:nvSpPr>
        <p:spPr/>
        <p:txBody>
          <a:bodyPr/>
          <a:lstStyle/>
          <a:p>
            <a:fld id="{3E3BAE3E-5733-466F-9F50-BD087971B673}" type="datetimeFigureOut">
              <a:rPr lang="en-FI" smtClean="0"/>
              <a:t>01/06/2022</a:t>
            </a:fld>
            <a:endParaRPr lang="en-FI"/>
          </a:p>
        </p:txBody>
      </p:sp>
      <p:sp>
        <p:nvSpPr>
          <p:cNvPr id="6" name="Alatunnisteen paikkamerkki 5">
            <a:extLst>
              <a:ext uri="{FF2B5EF4-FFF2-40B4-BE49-F238E27FC236}">
                <a16:creationId xmlns:a16="http://schemas.microsoft.com/office/drawing/2014/main" id="{53973F9D-7874-4525-86F8-04A0B4DE2BE4}"/>
              </a:ext>
            </a:extLst>
          </p:cNvPr>
          <p:cNvSpPr>
            <a:spLocks noGrp="1"/>
          </p:cNvSpPr>
          <p:nvPr>
            <p:ph type="ftr" sz="quarter" idx="11"/>
          </p:nvPr>
        </p:nvSpPr>
        <p:spPr/>
        <p:txBody>
          <a:bodyPr/>
          <a:lstStyle/>
          <a:p>
            <a:endParaRPr lang="en-FI"/>
          </a:p>
        </p:txBody>
      </p:sp>
      <p:sp>
        <p:nvSpPr>
          <p:cNvPr id="7" name="Dian numeron paikkamerkki 6">
            <a:extLst>
              <a:ext uri="{FF2B5EF4-FFF2-40B4-BE49-F238E27FC236}">
                <a16:creationId xmlns:a16="http://schemas.microsoft.com/office/drawing/2014/main" id="{F2004157-6019-0535-82C0-EF9C8E4F8350}"/>
              </a:ext>
            </a:extLst>
          </p:cNvPr>
          <p:cNvSpPr>
            <a:spLocks noGrp="1"/>
          </p:cNvSpPr>
          <p:nvPr>
            <p:ph type="sldNum" sz="quarter" idx="12"/>
          </p:nvPr>
        </p:nvSpPr>
        <p:spPr/>
        <p:txBody>
          <a:bodyPr/>
          <a:lstStyle/>
          <a:p>
            <a:fld id="{4DC378C6-5AF9-4690-8975-FB88E62EE0FB}" type="slidenum">
              <a:rPr lang="en-FI" smtClean="0"/>
              <a:t>‹#›</a:t>
            </a:fld>
            <a:endParaRPr lang="en-FI"/>
          </a:p>
        </p:txBody>
      </p:sp>
    </p:spTree>
    <p:extLst>
      <p:ext uri="{BB962C8B-B14F-4D97-AF65-F5344CB8AC3E}">
        <p14:creationId xmlns:p14="http://schemas.microsoft.com/office/powerpoint/2010/main" val="4097497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tsikon paikkamerkki 1">
            <a:extLst>
              <a:ext uri="{FF2B5EF4-FFF2-40B4-BE49-F238E27FC236}">
                <a16:creationId xmlns:a16="http://schemas.microsoft.com/office/drawing/2014/main" id="{3D2CAD5E-0BC9-739A-1A98-8995311CED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i-FI"/>
              <a:t>Muokkaa ots. perustyyl. napsautt.</a:t>
            </a:r>
            <a:endParaRPr lang="en-FI"/>
          </a:p>
        </p:txBody>
      </p:sp>
      <p:sp>
        <p:nvSpPr>
          <p:cNvPr id="3" name="Tekstin paikkamerkki 2">
            <a:extLst>
              <a:ext uri="{FF2B5EF4-FFF2-40B4-BE49-F238E27FC236}">
                <a16:creationId xmlns:a16="http://schemas.microsoft.com/office/drawing/2014/main" id="{DEF78CE2-C22A-9B57-808F-14A0FBEF7A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FI"/>
          </a:p>
        </p:txBody>
      </p:sp>
      <p:sp>
        <p:nvSpPr>
          <p:cNvPr id="4" name="Päivämäärän paikkamerkki 3">
            <a:extLst>
              <a:ext uri="{FF2B5EF4-FFF2-40B4-BE49-F238E27FC236}">
                <a16:creationId xmlns:a16="http://schemas.microsoft.com/office/drawing/2014/main" id="{39062914-E6E6-F9EF-25CA-DA6EC454BF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3BAE3E-5733-466F-9F50-BD087971B673}" type="datetimeFigureOut">
              <a:rPr lang="en-FI" smtClean="0"/>
              <a:t>01/06/2022</a:t>
            </a:fld>
            <a:endParaRPr lang="en-FI"/>
          </a:p>
        </p:txBody>
      </p:sp>
      <p:sp>
        <p:nvSpPr>
          <p:cNvPr id="5" name="Alatunnisteen paikkamerkki 4">
            <a:extLst>
              <a:ext uri="{FF2B5EF4-FFF2-40B4-BE49-F238E27FC236}">
                <a16:creationId xmlns:a16="http://schemas.microsoft.com/office/drawing/2014/main" id="{E948DC41-A325-AA35-671F-AD8C880868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FI"/>
          </a:p>
        </p:txBody>
      </p:sp>
      <p:sp>
        <p:nvSpPr>
          <p:cNvPr id="6" name="Dian numeron paikkamerkki 5">
            <a:extLst>
              <a:ext uri="{FF2B5EF4-FFF2-40B4-BE49-F238E27FC236}">
                <a16:creationId xmlns:a16="http://schemas.microsoft.com/office/drawing/2014/main" id="{F12C46D7-E7A1-BCA1-5745-3F645F7C63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C378C6-5AF9-4690-8975-FB88E62EE0FB}" type="slidenum">
              <a:rPr lang="en-FI" smtClean="0"/>
              <a:t>‹#›</a:t>
            </a:fld>
            <a:endParaRPr lang="en-FI"/>
          </a:p>
        </p:txBody>
      </p:sp>
    </p:spTree>
    <p:extLst>
      <p:ext uri="{BB962C8B-B14F-4D97-AF65-F5344CB8AC3E}">
        <p14:creationId xmlns:p14="http://schemas.microsoft.com/office/powerpoint/2010/main" val="2745143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D98CAC-3EFF-4342-BD5A-6C0E8CAB4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4006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FAABEB18-BA83-4FC7-F2B6-8FFBA58074B4}"/>
              </a:ext>
            </a:extLst>
          </p:cNvPr>
          <p:cNvSpPr>
            <a:spLocks noGrp="1"/>
          </p:cNvSpPr>
          <p:nvPr>
            <p:ph type="ctrTitle"/>
          </p:nvPr>
        </p:nvSpPr>
        <p:spPr>
          <a:xfrm>
            <a:off x="838200" y="914402"/>
            <a:ext cx="10515600" cy="2659957"/>
          </a:xfrm>
        </p:spPr>
        <p:txBody>
          <a:bodyPr>
            <a:normAutofit/>
          </a:bodyPr>
          <a:lstStyle/>
          <a:p>
            <a:r>
              <a:rPr lang="en-US" sz="8000">
                <a:solidFill>
                  <a:srgbClr val="FFFFFF"/>
                </a:solidFill>
              </a:rPr>
              <a:t>Analysis reports for</a:t>
            </a:r>
            <a:endParaRPr lang="en-FI" sz="8000">
              <a:solidFill>
                <a:srgbClr val="FFFFFF"/>
              </a:solidFill>
            </a:endParaRPr>
          </a:p>
        </p:txBody>
      </p:sp>
      <p:sp>
        <p:nvSpPr>
          <p:cNvPr id="3" name="Alaotsikko 2">
            <a:extLst>
              <a:ext uri="{FF2B5EF4-FFF2-40B4-BE49-F238E27FC236}">
                <a16:creationId xmlns:a16="http://schemas.microsoft.com/office/drawing/2014/main" id="{338B66AA-D83A-AC94-C763-E2A34442824D}"/>
              </a:ext>
            </a:extLst>
          </p:cNvPr>
          <p:cNvSpPr>
            <a:spLocks noGrp="1"/>
          </p:cNvSpPr>
          <p:nvPr>
            <p:ph type="subTitle" idx="1"/>
          </p:nvPr>
        </p:nvSpPr>
        <p:spPr>
          <a:xfrm>
            <a:off x="838200" y="4368800"/>
            <a:ext cx="10515600" cy="1390650"/>
          </a:xfrm>
        </p:spPr>
        <p:txBody>
          <a:bodyPr>
            <a:normAutofit/>
          </a:bodyPr>
          <a:lstStyle/>
          <a:p>
            <a:r>
              <a:rPr lang="en-US" sz="3200"/>
              <a:t>Shop satisfaction survey dataset</a:t>
            </a:r>
            <a:endParaRPr lang="en-FI" sz="3200"/>
          </a:p>
        </p:txBody>
      </p:sp>
    </p:spTree>
    <p:extLst>
      <p:ext uri="{BB962C8B-B14F-4D97-AF65-F5344CB8AC3E}">
        <p14:creationId xmlns:p14="http://schemas.microsoft.com/office/powerpoint/2010/main" val="1623036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tsikko 1">
            <a:extLst>
              <a:ext uri="{FF2B5EF4-FFF2-40B4-BE49-F238E27FC236}">
                <a16:creationId xmlns:a16="http://schemas.microsoft.com/office/drawing/2014/main" id="{08580691-9352-393C-9E5A-9A15167959F7}"/>
              </a:ext>
            </a:extLst>
          </p:cNvPr>
          <p:cNvSpPr>
            <a:spLocks noGrp="1"/>
          </p:cNvSpPr>
          <p:nvPr>
            <p:ph type="title"/>
          </p:nvPr>
        </p:nvSpPr>
        <p:spPr>
          <a:xfrm>
            <a:off x="524741" y="620392"/>
            <a:ext cx="3808268" cy="5504688"/>
          </a:xfrm>
        </p:spPr>
        <p:txBody>
          <a:bodyPr vert="horz" lIns="91440" tIns="45720" rIns="91440" bIns="45720" rtlCol="0" anchor="ctr">
            <a:normAutofit/>
          </a:bodyPr>
          <a:lstStyle/>
          <a:p>
            <a:r>
              <a:rPr lang="en-US" sz="6000" kern="1200">
                <a:solidFill>
                  <a:schemeClr val="bg1"/>
                </a:solidFill>
                <a:latin typeface="+mj-lt"/>
                <a:ea typeface="+mj-ea"/>
                <a:cs typeface="+mj-cs"/>
              </a:rPr>
              <a:t>Analyzes two qualitative variables </a:t>
            </a:r>
          </a:p>
        </p:txBody>
      </p:sp>
      <p:graphicFrame>
        <p:nvGraphicFramePr>
          <p:cNvPr id="18" name="Tekstiruutu 2">
            <a:extLst>
              <a:ext uri="{FF2B5EF4-FFF2-40B4-BE49-F238E27FC236}">
                <a16:creationId xmlns:a16="http://schemas.microsoft.com/office/drawing/2014/main" id="{9BB53A3A-7740-D3E8-3FC1-FECC7293E28E}"/>
              </a:ext>
            </a:extLst>
          </p:cNvPr>
          <p:cNvGraphicFramePr/>
          <p:nvPr>
            <p:extLst>
              <p:ext uri="{D42A27DB-BD31-4B8C-83A1-F6EECF244321}">
                <p14:modId xmlns:p14="http://schemas.microsoft.com/office/powerpoint/2010/main" val="3047069438"/>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3306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8F6A075A-A16F-3E89-6F39-8591CE784C32}"/>
              </a:ext>
            </a:extLst>
          </p:cNvPr>
          <p:cNvSpPr>
            <a:spLocks noGrp="1"/>
          </p:cNvSpPr>
          <p:nvPr>
            <p:ph type="title"/>
          </p:nvPr>
        </p:nvSpPr>
        <p:spPr/>
        <p:txBody>
          <a:bodyPr/>
          <a:lstStyle/>
          <a:p>
            <a:r>
              <a:rPr lang="en-US" dirty="0"/>
              <a:t>Analyzing dependency between variables gender and education</a:t>
            </a:r>
            <a:endParaRPr lang="en-FI" dirty="0"/>
          </a:p>
        </p:txBody>
      </p:sp>
      <p:pic>
        <p:nvPicPr>
          <p:cNvPr id="5" name="Sisällön paikkamerkki 4">
            <a:extLst>
              <a:ext uri="{FF2B5EF4-FFF2-40B4-BE49-F238E27FC236}">
                <a16:creationId xmlns:a16="http://schemas.microsoft.com/office/drawing/2014/main" id="{266243CE-A8F7-A459-EAD1-A545AD6D6011}"/>
              </a:ext>
            </a:extLst>
          </p:cNvPr>
          <p:cNvPicPr>
            <a:picLocks noGrp="1" noChangeAspect="1"/>
          </p:cNvPicPr>
          <p:nvPr>
            <p:ph idx="1"/>
          </p:nvPr>
        </p:nvPicPr>
        <p:blipFill>
          <a:blip r:embed="rId2"/>
          <a:stretch>
            <a:fillRect/>
          </a:stretch>
        </p:blipFill>
        <p:spPr>
          <a:xfrm>
            <a:off x="1198884" y="3107595"/>
            <a:ext cx="3057525" cy="1638300"/>
          </a:xfrm>
        </p:spPr>
      </p:pic>
      <p:sp>
        <p:nvSpPr>
          <p:cNvPr id="6" name="Tekstiruutu 5">
            <a:extLst>
              <a:ext uri="{FF2B5EF4-FFF2-40B4-BE49-F238E27FC236}">
                <a16:creationId xmlns:a16="http://schemas.microsoft.com/office/drawing/2014/main" id="{852744BD-2F2A-50A2-26EB-8F10A3AF39C4}"/>
              </a:ext>
            </a:extLst>
          </p:cNvPr>
          <p:cNvSpPr txBox="1"/>
          <p:nvPr/>
        </p:nvSpPr>
        <p:spPr>
          <a:xfrm>
            <a:off x="1120516" y="1698428"/>
            <a:ext cx="10523990" cy="646331"/>
          </a:xfrm>
          <a:prstGeom prst="rect">
            <a:avLst/>
          </a:prstGeom>
          <a:noFill/>
        </p:spPr>
        <p:txBody>
          <a:bodyPr wrap="square" rtlCol="0">
            <a:spAutoFit/>
          </a:bodyPr>
          <a:lstStyle/>
          <a:p>
            <a:pPr marL="285750" indent="-285750">
              <a:buFont typeface="Arial" panose="020B0604020202020204" pitchFamily="34" charset="0"/>
              <a:buChar char="•"/>
            </a:pPr>
            <a:r>
              <a:rPr lang="en-US" dirty="0"/>
              <a:t>Note! This may not make much sense for the business we are dealing with here. But this is just for an example. Your job is to find meaningful dependencies from the data and report them to your boss/me</a:t>
            </a:r>
            <a:endParaRPr lang="en-FI" dirty="0"/>
          </a:p>
        </p:txBody>
      </p:sp>
      <p:pic>
        <p:nvPicPr>
          <p:cNvPr id="8" name="Kuva 7">
            <a:extLst>
              <a:ext uri="{FF2B5EF4-FFF2-40B4-BE49-F238E27FC236}">
                <a16:creationId xmlns:a16="http://schemas.microsoft.com/office/drawing/2014/main" id="{6DE31C8E-824A-D8AE-97A6-0A3470B4DAD3}"/>
              </a:ext>
            </a:extLst>
          </p:cNvPr>
          <p:cNvPicPr>
            <a:picLocks noChangeAspect="1"/>
          </p:cNvPicPr>
          <p:nvPr/>
        </p:nvPicPr>
        <p:blipFill>
          <a:blip r:embed="rId3"/>
          <a:stretch>
            <a:fillRect/>
          </a:stretch>
        </p:blipFill>
        <p:spPr>
          <a:xfrm>
            <a:off x="1120517" y="2353418"/>
            <a:ext cx="9915525" cy="733425"/>
          </a:xfrm>
          <a:prstGeom prst="rect">
            <a:avLst/>
          </a:prstGeom>
        </p:spPr>
      </p:pic>
      <p:pic>
        <p:nvPicPr>
          <p:cNvPr id="10" name="Kuva 9">
            <a:extLst>
              <a:ext uri="{FF2B5EF4-FFF2-40B4-BE49-F238E27FC236}">
                <a16:creationId xmlns:a16="http://schemas.microsoft.com/office/drawing/2014/main" id="{E0BAAABD-8BB5-1020-9A6C-5BD8DC816A70}"/>
              </a:ext>
            </a:extLst>
          </p:cNvPr>
          <p:cNvPicPr>
            <a:picLocks noChangeAspect="1"/>
          </p:cNvPicPr>
          <p:nvPr/>
        </p:nvPicPr>
        <p:blipFill>
          <a:blip r:embed="rId4"/>
          <a:stretch>
            <a:fillRect/>
          </a:stretch>
        </p:blipFill>
        <p:spPr>
          <a:xfrm>
            <a:off x="1128906" y="4940093"/>
            <a:ext cx="10382250" cy="704850"/>
          </a:xfrm>
          <a:prstGeom prst="rect">
            <a:avLst/>
          </a:prstGeom>
        </p:spPr>
      </p:pic>
      <p:pic>
        <p:nvPicPr>
          <p:cNvPr id="12" name="Kuva 11">
            <a:extLst>
              <a:ext uri="{FF2B5EF4-FFF2-40B4-BE49-F238E27FC236}">
                <a16:creationId xmlns:a16="http://schemas.microsoft.com/office/drawing/2014/main" id="{17CD6072-048C-B41A-81B6-C4AFA97E711A}"/>
              </a:ext>
            </a:extLst>
          </p:cNvPr>
          <p:cNvPicPr>
            <a:picLocks noChangeAspect="1"/>
          </p:cNvPicPr>
          <p:nvPr/>
        </p:nvPicPr>
        <p:blipFill>
          <a:blip r:embed="rId5"/>
          <a:stretch>
            <a:fillRect/>
          </a:stretch>
        </p:blipFill>
        <p:spPr>
          <a:xfrm>
            <a:off x="1198884" y="5616448"/>
            <a:ext cx="7267575" cy="942975"/>
          </a:xfrm>
          <a:prstGeom prst="rect">
            <a:avLst/>
          </a:prstGeom>
        </p:spPr>
      </p:pic>
      <p:sp>
        <p:nvSpPr>
          <p:cNvPr id="13" name="Suorakulmio 12">
            <a:extLst>
              <a:ext uri="{FF2B5EF4-FFF2-40B4-BE49-F238E27FC236}">
                <a16:creationId xmlns:a16="http://schemas.microsoft.com/office/drawing/2014/main" id="{5E0A4B68-D323-27D1-025A-057291078C21}"/>
              </a:ext>
            </a:extLst>
          </p:cNvPr>
          <p:cNvSpPr/>
          <p:nvPr/>
        </p:nvSpPr>
        <p:spPr>
          <a:xfrm>
            <a:off x="1128906" y="2367043"/>
            <a:ext cx="10515600" cy="24662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4" name="Suorakulmio 13">
            <a:extLst>
              <a:ext uri="{FF2B5EF4-FFF2-40B4-BE49-F238E27FC236}">
                <a16:creationId xmlns:a16="http://schemas.microsoft.com/office/drawing/2014/main" id="{874089F2-383D-145E-6ED5-1BC61DBED34A}"/>
              </a:ext>
            </a:extLst>
          </p:cNvPr>
          <p:cNvSpPr/>
          <p:nvPr/>
        </p:nvSpPr>
        <p:spPr>
          <a:xfrm>
            <a:off x="1130304" y="4940093"/>
            <a:ext cx="10515600" cy="16898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Tree>
    <p:extLst>
      <p:ext uri="{BB962C8B-B14F-4D97-AF65-F5344CB8AC3E}">
        <p14:creationId xmlns:p14="http://schemas.microsoft.com/office/powerpoint/2010/main" val="3235001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tsikko 1">
            <a:extLst>
              <a:ext uri="{FF2B5EF4-FFF2-40B4-BE49-F238E27FC236}">
                <a16:creationId xmlns:a16="http://schemas.microsoft.com/office/drawing/2014/main" id="{C00BE411-9835-C462-470D-8CE93761C26F}"/>
              </a:ext>
            </a:extLst>
          </p:cNvPr>
          <p:cNvSpPr>
            <a:spLocks noGrp="1"/>
          </p:cNvSpPr>
          <p:nvPr>
            <p:ph type="title"/>
          </p:nvPr>
        </p:nvSpPr>
        <p:spPr>
          <a:xfrm>
            <a:off x="643467" y="321734"/>
            <a:ext cx="4970877" cy="1135737"/>
          </a:xfrm>
        </p:spPr>
        <p:txBody>
          <a:bodyPr>
            <a:normAutofit/>
          </a:bodyPr>
          <a:lstStyle/>
          <a:p>
            <a:r>
              <a:rPr lang="en-US" sz="2800"/>
              <a:t>Analyzing dependency between variables gender and education</a:t>
            </a:r>
            <a:endParaRPr lang="en-FI" sz="2800"/>
          </a:p>
        </p:txBody>
      </p:sp>
      <p:sp>
        <p:nvSpPr>
          <p:cNvPr id="3" name="Sisällön paikkamerkki 2">
            <a:extLst>
              <a:ext uri="{FF2B5EF4-FFF2-40B4-BE49-F238E27FC236}">
                <a16:creationId xmlns:a16="http://schemas.microsoft.com/office/drawing/2014/main" id="{037CC9FD-D606-1465-7D21-5CA757190643}"/>
              </a:ext>
            </a:extLst>
          </p:cNvPr>
          <p:cNvSpPr>
            <a:spLocks noGrp="1"/>
          </p:cNvSpPr>
          <p:nvPr>
            <p:ph idx="1"/>
          </p:nvPr>
        </p:nvSpPr>
        <p:spPr>
          <a:xfrm>
            <a:off x="643468" y="1782981"/>
            <a:ext cx="4970877" cy="4393982"/>
          </a:xfrm>
        </p:spPr>
        <p:txBody>
          <a:bodyPr>
            <a:normAutofit/>
          </a:bodyPr>
          <a:lstStyle/>
          <a:p>
            <a:r>
              <a:rPr lang="en-US" sz="2000" dirty="0"/>
              <a:t>Here we analyze, whether there is dependency between variables gender and education.</a:t>
            </a:r>
          </a:p>
          <a:p>
            <a:r>
              <a:rPr lang="en-US" sz="2000" dirty="0"/>
              <a:t>Out of all women, 14.3% of them has their highest education level as primary school. This is bit less than for men. </a:t>
            </a:r>
          </a:p>
          <a:p>
            <a:r>
              <a:rPr lang="en-US" sz="2000" dirty="0"/>
              <a:t>The respective values </a:t>
            </a:r>
            <a:r>
              <a:rPr lang="en-US" sz="2000" dirty="0">
                <a:solidFill>
                  <a:srgbClr val="FF0000"/>
                </a:solidFill>
              </a:rPr>
              <a:t>seem</a:t>
            </a:r>
            <a:r>
              <a:rPr lang="en-US" sz="2000" dirty="0"/>
              <a:t> to be rather close in all the educational levels and we </a:t>
            </a:r>
            <a:r>
              <a:rPr lang="en-US" sz="2000" dirty="0">
                <a:solidFill>
                  <a:srgbClr val="FF0000"/>
                </a:solidFill>
              </a:rPr>
              <a:t>suspect</a:t>
            </a:r>
            <a:r>
              <a:rPr lang="en-US" sz="2000" dirty="0"/>
              <a:t> there is no dependency between the variables</a:t>
            </a:r>
          </a:p>
          <a:p>
            <a:r>
              <a:rPr lang="en-US" sz="2000" dirty="0"/>
              <a:t>This was </a:t>
            </a:r>
            <a:r>
              <a:rPr lang="en-US" sz="2000" dirty="0">
                <a:solidFill>
                  <a:srgbClr val="FF0000"/>
                </a:solidFill>
              </a:rPr>
              <a:t>tested</a:t>
            </a:r>
            <a:r>
              <a:rPr lang="en-US" sz="2000" dirty="0"/>
              <a:t> with Chi2 test which gave us the p-value of 0,85 which tell us that there is no dependency between the two variables.</a:t>
            </a:r>
          </a:p>
          <a:p>
            <a:endParaRPr lang="en-FI" sz="2000" dirty="0"/>
          </a:p>
        </p:txBody>
      </p:sp>
      <p:sp>
        <p:nvSpPr>
          <p:cNvPr id="20" name="Isosceles Triangle 1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Sisällön paikkamerkki 4">
            <a:extLst>
              <a:ext uri="{FF2B5EF4-FFF2-40B4-BE49-F238E27FC236}">
                <a16:creationId xmlns:a16="http://schemas.microsoft.com/office/drawing/2014/main" id="{BE60518B-2FDA-03AD-86F0-24DE60224014}"/>
              </a:ext>
            </a:extLst>
          </p:cNvPr>
          <p:cNvPicPr>
            <a:picLocks noChangeAspect="1"/>
          </p:cNvPicPr>
          <p:nvPr/>
        </p:nvPicPr>
        <p:blipFill>
          <a:blip r:embed="rId2"/>
          <a:stretch>
            <a:fillRect/>
          </a:stretch>
        </p:blipFill>
        <p:spPr>
          <a:xfrm>
            <a:off x="6257813" y="2011548"/>
            <a:ext cx="5290720" cy="2834902"/>
          </a:xfrm>
          <a:prstGeom prst="rect">
            <a:avLst/>
          </a:prstGeom>
        </p:spPr>
      </p:pic>
      <p:grpSp>
        <p:nvGrpSpPr>
          <p:cNvPr id="22" name="Group 14">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23" name="Isosceles Triangle 15">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6">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kstiruutu 4">
            <a:extLst>
              <a:ext uri="{FF2B5EF4-FFF2-40B4-BE49-F238E27FC236}">
                <a16:creationId xmlns:a16="http://schemas.microsoft.com/office/drawing/2014/main" id="{B8C39C75-8ADF-140A-9321-0216AB399AAE}"/>
              </a:ext>
            </a:extLst>
          </p:cNvPr>
          <p:cNvSpPr txBox="1"/>
          <p:nvPr/>
        </p:nvSpPr>
        <p:spPr>
          <a:xfrm rot="20664129">
            <a:off x="7407479" y="476927"/>
            <a:ext cx="3154260" cy="1384995"/>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FF0000"/>
                </a:solidFill>
              </a:rPr>
              <a:t>Note! This slide is just for illustration</a:t>
            </a:r>
          </a:p>
          <a:p>
            <a:pPr marL="285750" indent="-285750">
              <a:buFont typeface="Arial" panose="020B0604020202020204" pitchFamily="34" charset="0"/>
              <a:buChar char="•"/>
            </a:pPr>
            <a:r>
              <a:rPr lang="en-US" sz="1200" dirty="0">
                <a:solidFill>
                  <a:srgbClr val="FF0000"/>
                </a:solidFill>
              </a:rPr>
              <a:t>Actually we did not find </a:t>
            </a:r>
            <a:r>
              <a:rPr lang="en-US" sz="1200" dirty="0" err="1">
                <a:solidFill>
                  <a:srgbClr val="FF0000"/>
                </a:solidFill>
              </a:rPr>
              <a:t>anathing</a:t>
            </a:r>
            <a:r>
              <a:rPr lang="en-US" sz="1200" dirty="0">
                <a:solidFill>
                  <a:srgbClr val="FF0000"/>
                </a:solidFill>
              </a:rPr>
              <a:t> interesting here that should be actually reported!</a:t>
            </a:r>
          </a:p>
          <a:p>
            <a:pPr marL="285750" indent="-285750">
              <a:buFont typeface="Arial" panose="020B0604020202020204" pitchFamily="34" charset="0"/>
              <a:buChar char="•"/>
            </a:pPr>
            <a:r>
              <a:rPr lang="en-US" sz="1200" dirty="0">
                <a:solidFill>
                  <a:srgbClr val="FF0000"/>
                </a:solidFill>
              </a:rPr>
              <a:t>It is your job to find something meaningful for the business with the dataset used for the Project Work!!</a:t>
            </a:r>
            <a:endParaRPr lang="en-FI" sz="1200" dirty="0">
              <a:solidFill>
                <a:srgbClr val="FF0000"/>
              </a:solidFill>
            </a:endParaRPr>
          </a:p>
        </p:txBody>
      </p:sp>
    </p:spTree>
    <p:extLst>
      <p:ext uri="{BB962C8B-B14F-4D97-AF65-F5344CB8AC3E}">
        <p14:creationId xmlns:p14="http://schemas.microsoft.com/office/powerpoint/2010/main" val="1310071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tsikko 1">
            <a:extLst>
              <a:ext uri="{FF2B5EF4-FFF2-40B4-BE49-F238E27FC236}">
                <a16:creationId xmlns:a16="http://schemas.microsoft.com/office/drawing/2014/main" id="{C6E4C9B6-D829-9980-3581-48619D509451}"/>
              </a:ext>
            </a:extLst>
          </p:cNvPr>
          <p:cNvSpPr>
            <a:spLocks noGrp="1"/>
          </p:cNvSpPr>
          <p:nvPr>
            <p:ph type="title"/>
          </p:nvPr>
        </p:nvSpPr>
        <p:spPr>
          <a:xfrm>
            <a:off x="643467" y="321734"/>
            <a:ext cx="10905066" cy="1135737"/>
          </a:xfrm>
        </p:spPr>
        <p:txBody>
          <a:bodyPr>
            <a:normAutofit/>
          </a:bodyPr>
          <a:lstStyle/>
          <a:p>
            <a:r>
              <a:rPr lang="en-US" sz="3600" dirty="0"/>
              <a:t>Analyzing dependency between </a:t>
            </a:r>
            <a:r>
              <a:rPr lang="en-US" sz="3600"/>
              <a:t>age_groups</a:t>
            </a:r>
            <a:r>
              <a:rPr lang="en-US" sz="3600" dirty="0"/>
              <a:t> and </a:t>
            </a:r>
            <a:r>
              <a:rPr lang="en-US" sz="3600"/>
              <a:t>sat_price_level</a:t>
            </a:r>
            <a:endParaRPr lang="en-FI" sz="3600" dirty="0"/>
          </a:p>
        </p:txBody>
      </p:sp>
      <p:sp>
        <p:nvSpPr>
          <p:cNvPr id="3" name="Sisällön paikkamerkki 2">
            <a:extLst>
              <a:ext uri="{FF2B5EF4-FFF2-40B4-BE49-F238E27FC236}">
                <a16:creationId xmlns:a16="http://schemas.microsoft.com/office/drawing/2014/main" id="{E1C36502-8E71-00F8-FDAA-E10C9FECA08F}"/>
              </a:ext>
            </a:extLst>
          </p:cNvPr>
          <p:cNvSpPr>
            <a:spLocks noGrp="1"/>
          </p:cNvSpPr>
          <p:nvPr>
            <p:ph idx="1"/>
          </p:nvPr>
        </p:nvSpPr>
        <p:spPr>
          <a:xfrm>
            <a:off x="643469" y="1782981"/>
            <a:ext cx="4008384" cy="4393982"/>
          </a:xfrm>
        </p:spPr>
        <p:txBody>
          <a:bodyPr>
            <a:normAutofit lnSpcReduction="10000"/>
          </a:bodyPr>
          <a:lstStyle/>
          <a:p>
            <a:r>
              <a:rPr lang="en-US" sz="2000" dirty="0"/>
              <a:t>The figure here shows the </a:t>
            </a:r>
            <a:r>
              <a:rPr lang="en-US" sz="2000" dirty="0" err="1"/>
              <a:t>the</a:t>
            </a:r>
            <a:r>
              <a:rPr lang="en-US" sz="2000" dirty="0"/>
              <a:t> age classes that we used in our analysis – the counts are shown also</a:t>
            </a:r>
          </a:p>
          <a:p>
            <a:r>
              <a:rPr lang="en-US" sz="2000" dirty="0"/>
              <a:t>The crosstabulation is given in the table on the right</a:t>
            </a:r>
          </a:p>
          <a:p>
            <a:r>
              <a:rPr lang="en-US" sz="2000" dirty="0"/>
              <a:t>Based on the cross tabulation it </a:t>
            </a:r>
            <a:r>
              <a:rPr lang="en-US" sz="2000" dirty="0">
                <a:solidFill>
                  <a:srgbClr val="FF0000"/>
                </a:solidFill>
              </a:rPr>
              <a:t>seems</a:t>
            </a:r>
            <a:r>
              <a:rPr lang="en-US" sz="2000" dirty="0"/>
              <a:t> that for example that our youngest customers and mostly unsatisfied or even very </a:t>
            </a:r>
            <a:r>
              <a:rPr lang="en-US" sz="2000" dirty="0" err="1"/>
              <a:t>unsatified</a:t>
            </a:r>
            <a:r>
              <a:rPr lang="en-US" sz="2000" dirty="0"/>
              <a:t> with our price levels.</a:t>
            </a:r>
          </a:p>
          <a:p>
            <a:r>
              <a:rPr lang="en-US" sz="2000" dirty="0"/>
              <a:t>…</a:t>
            </a:r>
          </a:p>
          <a:p>
            <a:r>
              <a:rPr lang="en-US" sz="2000" dirty="0"/>
              <a:t>We suggest that we make a campaign for our youngest customers of some kind…</a:t>
            </a:r>
            <a:endParaRPr lang="en-FI" sz="2000" dirty="0"/>
          </a:p>
        </p:txBody>
      </p:sp>
      <p:grpSp>
        <p:nvGrpSpPr>
          <p:cNvPr id="25" name="Group 2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2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Kuva 4">
            <a:extLst>
              <a:ext uri="{FF2B5EF4-FFF2-40B4-BE49-F238E27FC236}">
                <a16:creationId xmlns:a16="http://schemas.microsoft.com/office/drawing/2014/main" id="{2A98906F-C51D-C1B1-F27D-B0697368A6CC}"/>
              </a:ext>
            </a:extLst>
          </p:cNvPr>
          <p:cNvPicPr>
            <a:picLocks noChangeAspect="1"/>
          </p:cNvPicPr>
          <p:nvPr/>
        </p:nvPicPr>
        <p:blipFill>
          <a:blip r:embed="rId2"/>
          <a:stretch>
            <a:fillRect/>
          </a:stretch>
        </p:blipFill>
        <p:spPr>
          <a:xfrm>
            <a:off x="6962229" y="1782982"/>
            <a:ext cx="2919390" cy="2116558"/>
          </a:xfrm>
          <a:prstGeom prst="rect">
            <a:avLst/>
          </a:prstGeom>
        </p:spPr>
      </p:pic>
      <p:grpSp>
        <p:nvGrpSpPr>
          <p:cNvPr id="29" name="Group 2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0"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Kuva 6">
            <a:extLst>
              <a:ext uri="{FF2B5EF4-FFF2-40B4-BE49-F238E27FC236}">
                <a16:creationId xmlns:a16="http://schemas.microsoft.com/office/drawing/2014/main" id="{8637F1CA-0773-83B2-3255-53F934C3C1C8}"/>
              </a:ext>
            </a:extLst>
          </p:cNvPr>
          <p:cNvPicPr>
            <a:picLocks noChangeAspect="1"/>
          </p:cNvPicPr>
          <p:nvPr/>
        </p:nvPicPr>
        <p:blipFill>
          <a:blip r:embed="rId3"/>
          <a:stretch>
            <a:fillRect/>
          </a:stretch>
        </p:blipFill>
        <p:spPr>
          <a:xfrm>
            <a:off x="5757790" y="4060406"/>
            <a:ext cx="5328272" cy="2084467"/>
          </a:xfrm>
          <a:prstGeom prst="rect">
            <a:avLst/>
          </a:prstGeom>
        </p:spPr>
      </p:pic>
    </p:spTree>
    <p:extLst>
      <p:ext uri="{BB962C8B-B14F-4D97-AF65-F5344CB8AC3E}">
        <p14:creationId xmlns:p14="http://schemas.microsoft.com/office/powerpoint/2010/main" val="1284030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tsikko 1">
            <a:extLst>
              <a:ext uri="{FF2B5EF4-FFF2-40B4-BE49-F238E27FC236}">
                <a16:creationId xmlns:a16="http://schemas.microsoft.com/office/drawing/2014/main" id="{C6E4C9B6-D829-9980-3581-48619D509451}"/>
              </a:ext>
            </a:extLst>
          </p:cNvPr>
          <p:cNvSpPr>
            <a:spLocks noGrp="1"/>
          </p:cNvSpPr>
          <p:nvPr>
            <p:ph type="title"/>
          </p:nvPr>
        </p:nvSpPr>
        <p:spPr>
          <a:xfrm>
            <a:off x="643467" y="321734"/>
            <a:ext cx="10905066" cy="1135737"/>
          </a:xfrm>
        </p:spPr>
        <p:txBody>
          <a:bodyPr>
            <a:normAutofit/>
          </a:bodyPr>
          <a:lstStyle/>
          <a:p>
            <a:r>
              <a:rPr lang="en-US" sz="3600" dirty="0"/>
              <a:t>Analyzing dependency between </a:t>
            </a:r>
            <a:r>
              <a:rPr lang="en-US" sz="3600"/>
              <a:t>age_groups</a:t>
            </a:r>
            <a:r>
              <a:rPr lang="en-US" sz="3600" dirty="0"/>
              <a:t> and </a:t>
            </a:r>
            <a:r>
              <a:rPr lang="en-US" sz="3600"/>
              <a:t>sat_price_level</a:t>
            </a:r>
            <a:endParaRPr lang="en-FI" sz="3600" dirty="0"/>
          </a:p>
        </p:txBody>
      </p:sp>
      <p:sp>
        <p:nvSpPr>
          <p:cNvPr id="3" name="Sisällön paikkamerkki 2">
            <a:extLst>
              <a:ext uri="{FF2B5EF4-FFF2-40B4-BE49-F238E27FC236}">
                <a16:creationId xmlns:a16="http://schemas.microsoft.com/office/drawing/2014/main" id="{E1C36502-8E71-00F8-FDAA-E10C9FECA08F}"/>
              </a:ext>
            </a:extLst>
          </p:cNvPr>
          <p:cNvSpPr>
            <a:spLocks noGrp="1"/>
          </p:cNvSpPr>
          <p:nvPr>
            <p:ph idx="1"/>
          </p:nvPr>
        </p:nvSpPr>
        <p:spPr>
          <a:xfrm>
            <a:off x="643469" y="1782981"/>
            <a:ext cx="4008384" cy="4393982"/>
          </a:xfrm>
        </p:spPr>
        <p:txBody>
          <a:bodyPr>
            <a:normAutofit/>
          </a:bodyPr>
          <a:lstStyle/>
          <a:p>
            <a:r>
              <a:rPr lang="en-US" sz="2000" dirty="0"/>
              <a:t>We made a proper test for these variables. The p-value for the test was ~0.0036 so the level of dependency between the two variables is statistically significant.</a:t>
            </a:r>
          </a:p>
          <a:p>
            <a:r>
              <a:rPr lang="en-US" sz="2000" dirty="0"/>
              <a:t>By examining the data we can see that, for example, our youngest customers are the most unsatisfied age group what comes to the price level. </a:t>
            </a:r>
          </a:p>
          <a:p>
            <a:r>
              <a:rPr lang="en-US" sz="2000" dirty="0"/>
              <a:t>…</a:t>
            </a:r>
          </a:p>
          <a:p>
            <a:r>
              <a:rPr lang="en-US" sz="2000" dirty="0"/>
              <a:t>…</a:t>
            </a:r>
          </a:p>
        </p:txBody>
      </p:sp>
      <p:grpSp>
        <p:nvGrpSpPr>
          <p:cNvPr id="25" name="Group 2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2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0"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Kuva 5">
            <a:extLst>
              <a:ext uri="{FF2B5EF4-FFF2-40B4-BE49-F238E27FC236}">
                <a16:creationId xmlns:a16="http://schemas.microsoft.com/office/drawing/2014/main" id="{19739809-D364-010A-DB5A-BB32D2B975DF}"/>
              </a:ext>
            </a:extLst>
          </p:cNvPr>
          <p:cNvPicPr>
            <a:picLocks noChangeAspect="1"/>
          </p:cNvPicPr>
          <p:nvPr/>
        </p:nvPicPr>
        <p:blipFill>
          <a:blip r:embed="rId2"/>
          <a:stretch>
            <a:fillRect/>
          </a:stretch>
        </p:blipFill>
        <p:spPr>
          <a:xfrm>
            <a:off x="7371769" y="1786471"/>
            <a:ext cx="4333875" cy="2486025"/>
          </a:xfrm>
          <a:prstGeom prst="rect">
            <a:avLst/>
          </a:prstGeom>
        </p:spPr>
      </p:pic>
    </p:spTree>
    <p:extLst>
      <p:ext uri="{BB962C8B-B14F-4D97-AF65-F5344CB8AC3E}">
        <p14:creationId xmlns:p14="http://schemas.microsoft.com/office/powerpoint/2010/main" val="3908386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isällön paikkamerkki 2">
            <a:extLst>
              <a:ext uri="{FF2B5EF4-FFF2-40B4-BE49-F238E27FC236}">
                <a16:creationId xmlns:a16="http://schemas.microsoft.com/office/drawing/2014/main" id="{81E275C2-4584-5103-4923-1A4D91FC54EE}"/>
              </a:ext>
            </a:extLst>
          </p:cNvPr>
          <p:cNvSpPr>
            <a:spLocks noGrp="1"/>
          </p:cNvSpPr>
          <p:nvPr>
            <p:ph idx="1"/>
          </p:nvPr>
        </p:nvSpPr>
        <p:spPr/>
        <p:txBody>
          <a:bodyPr/>
          <a:lstStyle/>
          <a:p>
            <a:r>
              <a:rPr lang="en-US" dirty="0"/>
              <a:t>Continue with your other findings</a:t>
            </a:r>
          </a:p>
          <a:p>
            <a:endParaRPr lang="en-US" dirty="0"/>
          </a:p>
          <a:p>
            <a:r>
              <a:rPr lang="en-US" dirty="0"/>
              <a:t>When you are done with </a:t>
            </a:r>
            <a:r>
              <a:rPr lang="en-US" dirty="0" err="1"/>
              <a:t>analysing</a:t>
            </a:r>
            <a:r>
              <a:rPr lang="en-US" dirty="0"/>
              <a:t> and you have done this </a:t>
            </a:r>
            <a:r>
              <a:rPr lang="en-US" dirty="0" err="1"/>
              <a:t>powerpoint</a:t>
            </a:r>
            <a:r>
              <a:rPr lang="en-US" dirty="0"/>
              <a:t> accordingly, make the Project work video where you discuss this PowerPoint and especially your findings clearly. </a:t>
            </a:r>
          </a:p>
          <a:p>
            <a:endParaRPr lang="en-US" dirty="0"/>
          </a:p>
          <a:p>
            <a:r>
              <a:rPr lang="en-US" dirty="0"/>
              <a:t>Remember to see the Project Work guidelines fully for other things </a:t>
            </a:r>
            <a:r>
              <a:rPr lang="en-US"/>
              <a:t>to be discussed </a:t>
            </a:r>
            <a:r>
              <a:rPr lang="en-US" dirty="0"/>
              <a:t>on the </a:t>
            </a:r>
            <a:r>
              <a:rPr lang="en-US"/>
              <a:t>video also!!</a:t>
            </a:r>
            <a:endParaRPr lang="en-FI" dirty="0"/>
          </a:p>
        </p:txBody>
      </p:sp>
    </p:spTree>
    <p:extLst>
      <p:ext uri="{BB962C8B-B14F-4D97-AF65-F5344CB8AC3E}">
        <p14:creationId xmlns:p14="http://schemas.microsoft.com/office/powerpoint/2010/main" val="799769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tsikko 1">
            <a:extLst>
              <a:ext uri="{FF2B5EF4-FFF2-40B4-BE49-F238E27FC236}">
                <a16:creationId xmlns:a16="http://schemas.microsoft.com/office/drawing/2014/main" id="{A0C6D00F-3D7B-F817-70A7-B584ED4A237B}"/>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Background of the survey</a:t>
            </a:r>
            <a:endParaRPr lang="en-FI" sz="6000">
              <a:solidFill>
                <a:schemeClr val="bg1"/>
              </a:solidFill>
            </a:endParaRPr>
          </a:p>
        </p:txBody>
      </p:sp>
      <p:graphicFrame>
        <p:nvGraphicFramePr>
          <p:cNvPr id="5" name="Sisällön paikkamerkki 2">
            <a:extLst>
              <a:ext uri="{FF2B5EF4-FFF2-40B4-BE49-F238E27FC236}">
                <a16:creationId xmlns:a16="http://schemas.microsoft.com/office/drawing/2014/main" id="{DDBEDB1E-5384-E8F6-ED3A-BB901985CBCA}"/>
              </a:ext>
            </a:extLst>
          </p:cNvPr>
          <p:cNvGraphicFramePr>
            <a:graphicFrameLocks noGrp="1"/>
          </p:cNvGraphicFramePr>
          <p:nvPr>
            <p:ph idx="1"/>
            <p:extLst>
              <p:ext uri="{D42A27DB-BD31-4B8C-83A1-F6EECF244321}">
                <p14:modId xmlns:p14="http://schemas.microsoft.com/office/powerpoint/2010/main" val="456846204"/>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3064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tsikko 1">
            <a:extLst>
              <a:ext uri="{FF2B5EF4-FFF2-40B4-BE49-F238E27FC236}">
                <a16:creationId xmlns:a16="http://schemas.microsoft.com/office/drawing/2014/main" id="{89CED098-BFA7-B315-55D7-6B7F764E07AA}"/>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Variables of the survey</a:t>
            </a:r>
          </a:p>
        </p:txBody>
      </p:sp>
      <p:sp>
        <p:nvSpPr>
          <p:cNvPr id="5" name="Tekstiruutu 4">
            <a:extLst>
              <a:ext uri="{FF2B5EF4-FFF2-40B4-BE49-F238E27FC236}">
                <a16:creationId xmlns:a16="http://schemas.microsoft.com/office/drawing/2014/main" id="{0EDEC2D5-2E00-6BDD-CA88-DC261FC46741}"/>
              </a:ext>
            </a:extLst>
          </p:cNvPr>
          <p:cNvSpPr txBox="1"/>
          <p:nvPr/>
        </p:nvSpPr>
        <p:spPr>
          <a:xfrm>
            <a:off x="643469" y="1782981"/>
            <a:ext cx="4008384" cy="4393982"/>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dirty="0"/>
              <a:t>Background variables 1-7</a:t>
            </a:r>
          </a:p>
          <a:p>
            <a:pPr marL="285750" indent="-228600">
              <a:lnSpc>
                <a:spcPct val="90000"/>
              </a:lnSpc>
              <a:spcAft>
                <a:spcPts val="600"/>
              </a:spcAft>
              <a:buFont typeface="Arial" panose="020B0604020202020204" pitchFamily="34" charset="0"/>
              <a:buChar char="•"/>
            </a:pPr>
            <a:r>
              <a:rPr lang="en-US" sz="2000" dirty="0"/>
              <a:t>Variables of main interest 8-9 (Likert scale)</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4" name="Sisällön paikkamerkki 3">
            <a:extLst>
              <a:ext uri="{FF2B5EF4-FFF2-40B4-BE49-F238E27FC236}">
                <a16:creationId xmlns:a16="http://schemas.microsoft.com/office/drawing/2014/main" id="{CEEBA97B-2335-ED64-3AA7-088233D1AABB}"/>
              </a:ext>
            </a:extLst>
          </p:cNvPr>
          <p:cNvGraphicFramePr>
            <a:graphicFrameLocks noGrp="1"/>
          </p:cNvGraphicFramePr>
          <p:nvPr>
            <p:ph idx="1"/>
            <p:extLst>
              <p:ext uri="{D42A27DB-BD31-4B8C-83A1-F6EECF244321}">
                <p14:modId xmlns:p14="http://schemas.microsoft.com/office/powerpoint/2010/main" val="2047485421"/>
              </p:ext>
            </p:extLst>
          </p:nvPr>
        </p:nvGraphicFramePr>
        <p:xfrm>
          <a:off x="5295320" y="2023027"/>
          <a:ext cx="6411676" cy="3881803"/>
        </p:xfrm>
        <a:graphic>
          <a:graphicData uri="http://schemas.openxmlformats.org/drawingml/2006/table">
            <a:tbl>
              <a:tblPr>
                <a:solidFill>
                  <a:schemeClr val="bg1"/>
                </a:solidFill>
                <a:tableStyleId>{5C22544A-7EE6-4342-B048-85BDC9FD1C3A}</a:tableStyleId>
              </a:tblPr>
              <a:tblGrid>
                <a:gridCol w="859481">
                  <a:extLst>
                    <a:ext uri="{9D8B030D-6E8A-4147-A177-3AD203B41FA5}">
                      <a16:colId xmlns:a16="http://schemas.microsoft.com/office/drawing/2014/main" val="2830339202"/>
                    </a:ext>
                  </a:extLst>
                </a:gridCol>
                <a:gridCol w="234336">
                  <a:extLst>
                    <a:ext uri="{9D8B030D-6E8A-4147-A177-3AD203B41FA5}">
                      <a16:colId xmlns:a16="http://schemas.microsoft.com/office/drawing/2014/main" val="140506780"/>
                    </a:ext>
                  </a:extLst>
                </a:gridCol>
                <a:gridCol w="535934">
                  <a:extLst>
                    <a:ext uri="{9D8B030D-6E8A-4147-A177-3AD203B41FA5}">
                      <a16:colId xmlns:a16="http://schemas.microsoft.com/office/drawing/2014/main" val="2091011242"/>
                    </a:ext>
                  </a:extLst>
                </a:gridCol>
                <a:gridCol w="2504974">
                  <a:extLst>
                    <a:ext uri="{9D8B030D-6E8A-4147-A177-3AD203B41FA5}">
                      <a16:colId xmlns:a16="http://schemas.microsoft.com/office/drawing/2014/main" val="528501059"/>
                    </a:ext>
                  </a:extLst>
                </a:gridCol>
                <a:gridCol w="696825">
                  <a:extLst>
                    <a:ext uri="{9D8B030D-6E8A-4147-A177-3AD203B41FA5}">
                      <a16:colId xmlns:a16="http://schemas.microsoft.com/office/drawing/2014/main" val="529882856"/>
                    </a:ext>
                  </a:extLst>
                </a:gridCol>
                <a:gridCol w="339659">
                  <a:extLst>
                    <a:ext uri="{9D8B030D-6E8A-4147-A177-3AD203B41FA5}">
                      <a16:colId xmlns:a16="http://schemas.microsoft.com/office/drawing/2014/main" val="596428037"/>
                    </a:ext>
                  </a:extLst>
                </a:gridCol>
                <a:gridCol w="339659">
                  <a:extLst>
                    <a:ext uri="{9D8B030D-6E8A-4147-A177-3AD203B41FA5}">
                      <a16:colId xmlns:a16="http://schemas.microsoft.com/office/drawing/2014/main" val="2875210535"/>
                    </a:ext>
                  </a:extLst>
                </a:gridCol>
                <a:gridCol w="339659">
                  <a:extLst>
                    <a:ext uri="{9D8B030D-6E8A-4147-A177-3AD203B41FA5}">
                      <a16:colId xmlns:a16="http://schemas.microsoft.com/office/drawing/2014/main" val="1145441950"/>
                    </a:ext>
                  </a:extLst>
                </a:gridCol>
                <a:gridCol w="339659">
                  <a:extLst>
                    <a:ext uri="{9D8B030D-6E8A-4147-A177-3AD203B41FA5}">
                      <a16:colId xmlns:a16="http://schemas.microsoft.com/office/drawing/2014/main" val="3832718203"/>
                    </a:ext>
                  </a:extLst>
                </a:gridCol>
                <a:gridCol w="110745">
                  <a:extLst>
                    <a:ext uri="{9D8B030D-6E8A-4147-A177-3AD203B41FA5}">
                      <a16:colId xmlns:a16="http://schemas.microsoft.com/office/drawing/2014/main" val="2746959986"/>
                    </a:ext>
                  </a:extLst>
                </a:gridCol>
                <a:gridCol w="110745">
                  <a:extLst>
                    <a:ext uri="{9D8B030D-6E8A-4147-A177-3AD203B41FA5}">
                      <a16:colId xmlns:a16="http://schemas.microsoft.com/office/drawing/2014/main" val="1688803447"/>
                    </a:ext>
                  </a:extLst>
                </a:gridCol>
              </a:tblGrid>
              <a:tr h="287691">
                <a:tc gridSpan="2">
                  <a:txBody>
                    <a:bodyPr/>
                    <a:lstStyle/>
                    <a:p>
                      <a:pPr algn="l" fontAlgn="b"/>
                      <a:r>
                        <a:rPr lang="en-US" sz="900" u="none" strike="noStrike" cap="none" spc="0">
                          <a:solidFill>
                            <a:schemeClr val="tx1"/>
                          </a:solidFill>
                          <a:effectLst/>
                        </a:rPr>
                        <a:t>Variables</a:t>
                      </a:r>
                      <a:endParaRPr lang="en-US" sz="900" b="1" i="0" u="none" strike="noStrike" cap="none" spc="0">
                        <a:solidFill>
                          <a:schemeClr val="tx1"/>
                        </a:solidFill>
                        <a:effectLst/>
                        <a:latin typeface="Arial" panose="020B0604020202020204" pitchFamily="34" charset="0"/>
                      </a:endParaRPr>
                    </a:p>
                  </a:txBody>
                  <a:tcPr marL="79014" marR="6331" marT="60780" marB="60780" anchor="b">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hMerge="1">
                  <a:txBody>
                    <a:bodyPr/>
                    <a:lstStyle/>
                    <a:p>
                      <a:endParaRPr lang="en-FI"/>
                    </a:p>
                  </a:txBody>
                  <a:tcPr/>
                </a:tc>
                <a:tc>
                  <a:txBody>
                    <a:bodyPr/>
                    <a:lstStyle/>
                    <a:p>
                      <a:pPr algn="ctr" fontAlgn="b"/>
                      <a:r>
                        <a:rPr lang="en-FI" sz="900" u="none" strike="noStrike" cap="none" spc="0">
                          <a:solidFill>
                            <a:schemeClr val="tx1"/>
                          </a:solidFill>
                          <a:effectLst/>
                        </a:rPr>
                        <a:t>1</a:t>
                      </a:r>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gridSpan="2">
                  <a:txBody>
                    <a:bodyPr/>
                    <a:lstStyle/>
                    <a:p>
                      <a:pPr algn="l" fontAlgn="b"/>
                      <a:r>
                        <a:rPr lang="de-DE" sz="900" u="none" strike="noStrike" cap="none" spc="0">
                          <a:solidFill>
                            <a:schemeClr val="tx1"/>
                          </a:solidFill>
                          <a:effectLst/>
                        </a:rPr>
                        <a:t>gender (1 = woman, 2 = man)</a:t>
                      </a:r>
                      <a:endParaRPr lang="de-DE"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hMerge="1">
                  <a:txBody>
                    <a:bodyPr/>
                    <a:lstStyle/>
                    <a:p>
                      <a:endParaRPr lang="en-FI"/>
                    </a:p>
                  </a:txBody>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596576364"/>
                  </a:ext>
                </a:extLst>
              </a:tr>
              <a:tr h="287691">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fontAlgn="b"/>
                      <a:r>
                        <a:rPr lang="en-FI" sz="900" u="none" strike="noStrike" cap="none" spc="0">
                          <a:solidFill>
                            <a:schemeClr val="tx1"/>
                          </a:solidFill>
                          <a:effectLst/>
                        </a:rPr>
                        <a:t>2</a:t>
                      </a:r>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r>
                        <a:rPr lang="en-US" sz="900" u="none" strike="noStrike" cap="none" spc="0">
                          <a:solidFill>
                            <a:schemeClr val="tx1"/>
                          </a:solidFill>
                          <a:effectLst/>
                        </a:rPr>
                        <a:t>age (years)</a:t>
                      </a:r>
                      <a:endParaRPr lang="en-US" sz="900" b="1"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19603360"/>
                  </a:ext>
                </a:extLst>
              </a:tr>
              <a:tr h="287691">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fontAlgn="b"/>
                      <a:r>
                        <a:rPr lang="en-FI" sz="900" u="none" strike="noStrike" cap="none" spc="0">
                          <a:solidFill>
                            <a:schemeClr val="tx1"/>
                          </a:solidFill>
                          <a:effectLst/>
                        </a:rPr>
                        <a:t>3</a:t>
                      </a:r>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gridSpan="2">
                  <a:txBody>
                    <a:bodyPr/>
                    <a:lstStyle/>
                    <a:p>
                      <a:pPr algn="l" fontAlgn="b"/>
                      <a:r>
                        <a:rPr lang="en-US" sz="900" u="none" strike="noStrike" cap="none" spc="0">
                          <a:solidFill>
                            <a:schemeClr val="tx1"/>
                          </a:solidFill>
                          <a:effectLst/>
                        </a:rPr>
                        <a:t>family size (persons)</a:t>
                      </a:r>
                      <a:endParaRPr lang="en-US" sz="900" b="1"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hMerge="1">
                  <a:txBody>
                    <a:bodyPr/>
                    <a:lstStyle/>
                    <a:p>
                      <a:endParaRPr lang="en-FI"/>
                    </a:p>
                  </a:txBody>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3287181592"/>
                  </a:ext>
                </a:extLst>
              </a:tr>
              <a:tr h="287691">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fontAlgn="b"/>
                      <a:r>
                        <a:rPr lang="en-FI" sz="900" u="none" strike="noStrike" cap="none" spc="0">
                          <a:solidFill>
                            <a:schemeClr val="tx1"/>
                          </a:solidFill>
                          <a:effectLst/>
                        </a:rPr>
                        <a:t>4</a:t>
                      </a:r>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gridSpan="6">
                  <a:txBody>
                    <a:bodyPr/>
                    <a:lstStyle/>
                    <a:p>
                      <a:pPr algn="l" fontAlgn="b"/>
                      <a:r>
                        <a:rPr lang="en-US" sz="900" u="none" strike="noStrike" cap="none" spc="0">
                          <a:solidFill>
                            <a:schemeClr val="tx1"/>
                          </a:solidFill>
                          <a:effectLst/>
                        </a:rPr>
                        <a:t>house (1 = own apartment, 2 = rental apartment, 3 = employy housing)</a:t>
                      </a:r>
                      <a:endParaRPr lang="en-US" sz="900" b="1"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2320976397"/>
                  </a:ext>
                </a:extLst>
              </a:tr>
              <a:tr h="429511">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fontAlgn="b"/>
                      <a:r>
                        <a:rPr lang="en-FI" sz="900" u="none" strike="noStrike" cap="none" spc="0">
                          <a:solidFill>
                            <a:schemeClr val="tx1"/>
                          </a:solidFill>
                          <a:effectLst/>
                        </a:rPr>
                        <a:t>5</a:t>
                      </a:r>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gridSpan="8">
                  <a:txBody>
                    <a:bodyPr/>
                    <a:lstStyle/>
                    <a:p>
                      <a:pPr algn="l" fontAlgn="b"/>
                      <a:r>
                        <a:rPr lang="en-US" sz="900" u="none" strike="noStrike" cap="none" spc="0">
                          <a:solidFill>
                            <a:schemeClr val="tx1"/>
                          </a:solidFill>
                          <a:effectLst/>
                        </a:rPr>
                        <a:t>education (1 = primary school, 2 = vocational school or similar, 3 = secondary school graduate,</a:t>
                      </a:r>
                      <a:endParaRPr lang="en-US" sz="900" b="1"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3695208664"/>
                  </a:ext>
                </a:extLst>
              </a:tr>
              <a:tr h="287691">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gridSpan="4">
                  <a:txBody>
                    <a:bodyPr/>
                    <a:lstStyle/>
                    <a:p>
                      <a:pPr algn="l" fontAlgn="b"/>
                      <a:r>
                        <a:rPr lang="en-US" sz="900" u="none" strike="noStrike" cap="none" spc="0">
                          <a:solidFill>
                            <a:schemeClr val="tx1"/>
                          </a:solidFill>
                          <a:effectLst/>
                        </a:rPr>
                        <a:t>4 = applied science university, 5 = other university)</a:t>
                      </a:r>
                      <a:endParaRPr lang="en-US"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hMerge="1">
                  <a:txBody>
                    <a:bodyPr/>
                    <a:lstStyle/>
                    <a:p>
                      <a:endParaRPr lang="en-FI"/>
                    </a:p>
                  </a:txBody>
                  <a:tcPr/>
                </a:tc>
                <a:tc hMerge="1">
                  <a:txBody>
                    <a:bodyPr/>
                    <a:lstStyle/>
                    <a:p>
                      <a:endParaRPr lang="en-FI"/>
                    </a:p>
                  </a:txBody>
                  <a:tcPr/>
                </a:tc>
                <a:tc hMerge="1">
                  <a:txBody>
                    <a:bodyPr/>
                    <a:lstStyle/>
                    <a:p>
                      <a:endParaRPr lang="en-FI"/>
                    </a:p>
                  </a:txBody>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2346682823"/>
                  </a:ext>
                </a:extLst>
              </a:tr>
              <a:tr h="287691">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fontAlgn="b"/>
                      <a:r>
                        <a:rPr lang="en-FI" sz="900" u="none" strike="noStrike" cap="none" spc="0">
                          <a:solidFill>
                            <a:schemeClr val="tx1"/>
                          </a:solidFill>
                          <a:effectLst/>
                        </a:rPr>
                        <a:t>6</a:t>
                      </a:r>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gridSpan="3">
                  <a:txBody>
                    <a:bodyPr/>
                    <a:lstStyle/>
                    <a:p>
                      <a:pPr algn="l" fontAlgn="b"/>
                      <a:r>
                        <a:rPr lang="en-US" sz="900" u="none" strike="noStrike" cap="none" spc="0">
                          <a:solidFill>
                            <a:schemeClr val="tx1"/>
                          </a:solidFill>
                          <a:effectLst/>
                        </a:rPr>
                        <a:t>net household income  (€/month)</a:t>
                      </a:r>
                      <a:endParaRPr lang="en-US" sz="900" b="1"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hMerge="1">
                  <a:txBody>
                    <a:bodyPr/>
                    <a:lstStyle/>
                    <a:p>
                      <a:endParaRPr lang="en-FI"/>
                    </a:p>
                  </a:txBody>
                  <a:tcPr/>
                </a:tc>
                <a:tc hMerge="1">
                  <a:txBody>
                    <a:bodyPr/>
                    <a:lstStyle/>
                    <a:p>
                      <a:endParaRPr lang="en-FI"/>
                    </a:p>
                  </a:txBody>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3009547254"/>
                  </a:ext>
                </a:extLst>
              </a:tr>
              <a:tr h="287691">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fontAlgn="b"/>
                      <a:r>
                        <a:rPr lang="en-FI" sz="900" u="none" strike="noStrike" cap="none" spc="0">
                          <a:solidFill>
                            <a:schemeClr val="tx1"/>
                          </a:solidFill>
                          <a:effectLst/>
                        </a:rPr>
                        <a:t>7</a:t>
                      </a:r>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gridSpan="5">
                  <a:txBody>
                    <a:bodyPr/>
                    <a:lstStyle/>
                    <a:p>
                      <a:pPr algn="l" fontAlgn="b"/>
                      <a:r>
                        <a:rPr lang="en-US" sz="900" u="none" strike="noStrike" cap="none" spc="0">
                          <a:solidFill>
                            <a:schemeClr val="tx1"/>
                          </a:solidFill>
                          <a:effectLst/>
                        </a:rPr>
                        <a:t>purchases of household (€/month, 1 = less than 250, </a:t>
                      </a:r>
                      <a:endParaRPr lang="en-US" sz="900" b="1"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3239327796"/>
                  </a:ext>
                </a:extLst>
              </a:tr>
              <a:tr h="287691">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gridSpan="5">
                  <a:txBody>
                    <a:bodyPr/>
                    <a:lstStyle/>
                    <a:p>
                      <a:pPr algn="l" fontAlgn="b"/>
                      <a:r>
                        <a:rPr lang="en-US" sz="900" u="none" strike="noStrike" cap="none" spc="0">
                          <a:solidFill>
                            <a:schemeClr val="tx1"/>
                          </a:solidFill>
                          <a:effectLst/>
                        </a:rPr>
                        <a:t>2 = 250 - 499, 3 = 500 - 749, 4 = 750 - 999, 5 = 1 000 or more)</a:t>
                      </a:r>
                      <a:endParaRPr lang="en-US"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2473846035"/>
                  </a:ext>
                </a:extLst>
              </a:tr>
              <a:tr h="287691">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fontAlgn="b"/>
                      <a:r>
                        <a:rPr lang="en-FI" sz="900" u="none" strike="noStrike" cap="none" spc="0">
                          <a:solidFill>
                            <a:schemeClr val="tx1"/>
                          </a:solidFill>
                          <a:effectLst/>
                        </a:rPr>
                        <a:t>8</a:t>
                      </a:r>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gridSpan="6">
                  <a:txBody>
                    <a:bodyPr/>
                    <a:lstStyle/>
                    <a:p>
                      <a:pPr algn="l" fontAlgn="b"/>
                      <a:r>
                        <a:rPr lang="en-US" sz="900" u="none" strike="noStrike" cap="none" spc="0">
                          <a:solidFill>
                            <a:schemeClr val="tx1"/>
                          </a:solidFill>
                          <a:effectLst/>
                        </a:rPr>
                        <a:t>satisfaction with the store's product range (scale 1 - 5, 1 = very</a:t>
                      </a:r>
                      <a:endParaRPr lang="en-US" sz="900" b="1"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1654058727"/>
                  </a:ext>
                </a:extLst>
              </a:tr>
              <a:tr h="287691">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gridSpan="2">
                  <a:txBody>
                    <a:bodyPr/>
                    <a:lstStyle/>
                    <a:p>
                      <a:pPr algn="l" fontAlgn="b"/>
                      <a:r>
                        <a:rPr lang="en-US" sz="900" u="none" strike="noStrike" cap="none" spc="0">
                          <a:solidFill>
                            <a:schemeClr val="tx1"/>
                          </a:solidFill>
                          <a:effectLst/>
                        </a:rPr>
                        <a:t>unsatisfied, 5 = very satisfied)</a:t>
                      </a:r>
                      <a:endParaRPr lang="en-US"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hMerge="1">
                  <a:txBody>
                    <a:bodyPr/>
                    <a:lstStyle/>
                    <a:p>
                      <a:endParaRPr lang="en-FI"/>
                    </a:p>
                  </a:txBody>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1787835426"/>
                  </a:ext>
                </a:extLst>
              </a:tr>
              <a:tr h="287691">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fontAlgn="b"/>
                      <a:r>
                        <a:rPr lang="en-FI" sz="900" u="none" strike="noStrike" cap="none" spc="0">
                          <a:solidFill>
                            <a:schemeClr val="tx1"/>
                          </a:solidFill>
                          <a:effectLst/>
                        </a:rPr>
                        <a:t>9</a:t>
                      </a:r>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gridSpan="7">
                  <a:txBody>
                    <a:bodyPr/>
                    <a:lstStyle/>
                    <a:p>
                      <a:pPr algn="l" fontAlgn="b"/>
                      <a:r>
                        <a:rPr lang="en-US" sz="900" u="none" strike="noStrike" cap="none" spc="0">
                          <a:solidFill>
                            <a:schemeClr val="tx1"/>
                          </a:solidFill>
                          <a:effectLst/>
                        </a:rPr>
                        <a:t>satisfaction with the price level of the store (scale 1 - 5, 1 = very unsatisfied,</a:t>
                      </a:r>
                      <a:endParaRPr lang="en-US" sz="900" b="1"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3096368661"/>
                  </a:ext>
                </a:extLst>
              </a:tr>
              <a:tr h="287691">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r>
                        <a:rPr lang="en-US" sz="900" u="none" strike="noStrike" cap="none" spc="0">
                          <a:solidFill>
                            <a:schemeClr val="tx1"/>
                          </a:solidFill>
                          <a:effectLst/>
                        </a:rPr>
                        <a:t>5 = very satisfied)</a:t>
                      </a:r>
                      <a:endParaRPr lang="en-US"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b"/>
                      <a:endParaRPr lang="en-FI" sz="900" b="0" i="0" u="none" strike="noStrike" cap="none" spc="0">
                        <a:solidFill>
                          <a:schemeClr val="tx1"/>
                        </a:solidFill>
                        <a:effectLst/>
                        <a:latin typeface="Arial" panose="020B0604020202020204" pitchFamily="34" charset="0"/>
                      </a:endParaRPr>
                    </a:p>
                  </a:txBody>
                  <a:tcPr marL="79014" marR="6331" marT="60780" marB="60780" anchor="b">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2919432023"/>
                  </a:ext>
                </a:extLst>
              </a:tr>
            </a:tbl>
          </a:graphicData>
        </a:graphic>
      </p:graphicFrame>
    </p:spTree>
    <p:extLst>
      <p:ext uri="{BB962C8B-B14F-4D97-AF65-F5344CB8AC3E}">
        <p14:creationId xmlns:p14="http://schemas.microsoft.com/office/powerpoint/2010/main" val="3674242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51D98CAC-3EFF-4342-BD5A-6C0E8CAB4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4006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08580691-9352-393C-9E5A-9A15167959F7}"/>
              </a:ext>
            </a:extLst>
          </p:cNvPr>
          <p:cNvSpPr>
            <a:spLocks noGrp="1"/>
          </p:cNvSpPr>
          <p:nvPr>
            <p:ph type="title"/>
          </p:nvPr>
        </p:nvSpPr>
        <p:spPr>
          <a:xfrm>
            <a:off x="838200" y="914402"/>
            <a:ext cx="10515600" cy="2659957"/>
          </a:xfrm>
        </p:spPr>
        <p:txBody>
          <a:bodyPr vert="horz" lIns="91440" tIns="45720" rIns="91440" bIns="45720" rtlCol="0" anchor="b">
            <a:normAutofit/>
          </a:bodyPr>
          <a:lstStyle/>
          <a:p>
            <a:pPr algn="ctr"/>
            <a:r>
              <a:rPr lang="en-US" sz="8000" kern="1200">
                <a:solidFill>
                  <a:srgbClr val="FFFFFF"/>
                </a:solidFill>
                <a:latin typeface="+mj-lt"/>
                <a:ea typeface="+mj-ea"/>
                <a:cs typeface="+mj-cs"/>
              </a:rPr>
              <a:t>Background analysis (variable by variable)</a:t>
            </a:r>
          </a:p>
        </p:txBody>
      </p:sp>
    </p:spTree>
    <p:extLst>
      <p:ext uri="{BB962C8B-B14F-4D97-AF65-F5344CB8AC3E}">
        <p14:creationId xmlns:p14="http://schemas.microsoft.com/office/powerpoint/2010/main" val="284131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6" name="Group 45">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47" name="Rectangle 46">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Otsikko 1">
            <a:extLst>
              <a:ext uri="{FF2B5EF4-FFF2-40B4-BE49-F238E27FC236}">
                <a16:creationId xmlns:a16="http://schemas.microsoft.com/office/drawing/2014/main" id="{84419DF0-6A13-C14C-ED54-71AFE5883831}"/>
              </a:ext>
            </a:extLst>
          </p:cNvPr>
          <p:cNvSpPr>
            <a:spLocks noGrp="1"/>
          </p:cNvSpPr>
          <p:nvPr>
            <p:ph type="title"/>
          </p:nvPr>
        </p:nvSpPr>
        <p:spPr>
          <a:xfrm>
            <a:off x="643467" y="321734"/>
            <a:ext cx="10905066" cy="1135737"/>
          </a:xfrm>
        </p:spPr>
        <p:txBody>
          <a:bodyPr>
            <a:normAutofit/>
          </a:bodyPr>
          <a:lstStyle/>
          <a:p>
            <a:r>
              <a:rPr lang="en-US" sz="3600" dirty="0"/>
              <a:t>Background analysis (Education variable)</a:t>
            </a:r>
            <a:endParaRPr lang="en-FI" sz="3600" dirty="0"/>
          </a:p>
        </p:txBody>
      </p:sp>
      <p:sp>
        <p:nvSpPr>
          <p:cNvPr id="3" name="Sisällön paikkamerkki 2">
            <a:extLst>
              <a:ext uri="{FF2B5EF4-FFF2-40B4-BE49-F238E27FC236}">
                <a16:creationId xmlns:a16="http://schemas.microsoft.com/office/drawing/2014/main" id="{BA707EBC-232B-C0D4-5DB3-1158298377DA}"/>
              </a:ext>
            </a:extLst>
          </p:cNvPr>
          <p:cNvSpPr>
            <a:spLocks noGrp="1"/>
          </p:cNvSpPr>
          <p:nvPr>
            <p:ph idx="1"/>
          </p:nvPr>
        </p:nvSpPr>
        <p:spPr>
          <a:xfrm>
            <a:off x="643468" y="1782981"/>
            <a:ext cx="6842935" cy="4393982"/>
          </a:xfrm>
        </p:spPr>
        <p:txBody>
          <a:bodyPr>
            <a:normAutofit/>
          </a:bodyPr>
          <a:lstStyle/>
          <a:p>
            <a:r>
              <a:rPr lang="en-US" sz="2000" dirty="0"/>
              <a:t>Based on the survey the educational levels of our customers are distributed based on the percentage table shown here.</a:t>
            </a:r>
          </a:p>
          <a:p>
            <a:r>
              <a:rPr lang="en-US" sz="2000" dirty="0"/>
              <a:t>More analysis/explanation goes here…</a:t>
            </a:r>
          </a:p>
        </p:txBody>
      </p:sp>
      <p:grpSp>
        <p:nvGrpSpPr>
          <p:cNvPr id="50" name="Group 49">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51" name="Isosceles Triangle 5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Kuva 4">
            <a:extLst>
              <a:ext uri="{FF2B5EF4-FFF2-40B4-BE49-F238E27FC236}">
                <a16:creationId xmlns:a16="http://schemas.microsoft.com/office/drawing/2014/main" id="{F28365C5-1199-BFC1-84EA-D4B953FA55C3}"/>
              </a:ext>
            </a:extLst>
          </p:cNvPr>
          <p:cNvPicPr>
            <a:picLocks noChangeAspect="1"/>
          </p:cNvPicPr>
          <p:nvPr/>
        </p:nvPicPr>
        <p:blipFill>
          <a:blip r:embed="rId2"/>
          <a:stretch>
            <a:fillRect/>
          </a:stretch>
        </p:blipFill>
        <p:spPr>
          <a:xfrm>
            <a:off x="8132318" y="1782981"/>
            <a:ext cx="3416214" cy="1782836"/>
          </a:xfrm>
          <a:prstGeom prst="rect">
            <a:avLst/>
          </a:prstGeom>
        </p:spPr>
      </p:pic>
      <p:sp>
        <p:nvSpPr>
          <p:cNvPr id="6" name="Tekstiruutu 5">
            <a:extLst>
              <a:ext uri="{FF2B5EF4-FFF2-40B4-BE49-F238E27FC236}">
                <a16:creationId xmlns:a16="http://schemas.microsoft.com/office/drawing/2014/main" id="{F6BC2120-A63D-EE1D-96B7-9EB186DAE0E3}"/>
              </a:ext>
            </a:extLst>
          </p:cNvPr>
          <p:cNvSpPr txBox="1"/>
          <p:nvPr/>
        </p:nvSpPr>
        <p:spPr>
          <a:xfrm rot="19678675">
            <a:off x="2533928" y="3172046"/>
            <a:ext cx="7809722" cy="369332"/>
          </a:xfrm>
          <a:prstGeom prst="rect">
            <a:avLst/>
          </a:prstGeom>
          <a:noFill/>
        </p:spPr>
        <p:txBody>
          <a:bodyPr wrap="square" rtlCol="0">
            <a:spAutoFit/>
          </a:bodyPr>
          <a:lstStyle/>
          <a:p>
            <a:r>
              <a:rPr lang="en-US" dirty="0">
                <a:solidFill>
                  <a:srgbClr val="FF0000"/>
                </a:solidFill>
              </a:rPr>
              <a:t>Or maybe better to use percentages in this case….</a:t>
            </a:r>
            <a:endParaRPr lang="en-FI" dirty="0">
              <a:solidFill>
                <a:srgbClr val="FF0000"/>
              </a:solidFill>
            </a:endParaRPr>
          </a:p>
        </p:txBody>
      </p:sp>
    </p:spTree>
    <p:extLst>
      <p:ext uri="{BB962C8B-B14F-4D97-AF65-F5344CB8AC3E}">
        <p14:creationId xmlns:p14="http://schemas.microsoft.com/office/powerpoint/2010/main" val="1207890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tsikko 1">
            <a:extLst>
              <a:ext uri="{FF2B5EF4-FFF2-40B4-BE49-F238E27FC236}">
                <a16:creationId xmlns:a16="http://schemas.microsoft.com/office/drawing/2014/main" id="{84419DF0-6A13-C14C-ED54-71AFE5883831}"/>
              </a:ext>
            </a:extLst>
          </p:cNvPr>
          <p:cNvSpPr>
            <a:spLocks noGrp="1"/>
          </p:cNvSpPr>
          <p:nvPr>
            <p:ph type="title"/>
          </p:nvPr>
        </p:nvSpPr>
        <p:spPr>
          <a:xfrm>
            <a:off x="643467" y="321734"/>
            <a:ext cx="10905066" cy="1135737"/>
          </a:xfrm>
        </p:spPr>
        <p:txBody>
          <a:bodyPr>
            <a:normAutofit/>
          </a:bodyPr>
          <a:lstStyle/>
          <a:p>
            <a:r>
              <a:rPr lang="en-US" sz="3600" dirty="0"/>
              <a:t>Background analysis (Net house income variable)</a:t>
            </a:r>
            <a:endParaRPr lang="en-FI" sz="3600" dirty="0"/>
          </a:p>
        </p:txBody>
      </p:sp>
      <p:sp>
        <p:nvSpPr>
          <p:cNvPr id="3" name="Sisällön paikkamerkki 2">
            <a:extLst>
              <a:ext uri="{FF2B5EF4-FFF2-40B4-BE49-F238E27FC236}">
                <a16:creationId xmlns:a16="http://schemas.microsoft.com/office/drawing/2014/main" id="{BA707EBC-232B-C0D4-5DB3-1158298377DA}"/>
              </a:ext>
            </a:extLst>
          </p:cNvPr>
          <p:cNvSpPr>
            <a:spLocks noGrp="1"/>
          </p:cNvSpPr>
          <p:nvPr>
            <p:ph idx="1"/>
          </p:nvPr>
        </p:nvSpPr>
        <p:spPr>
          <a:xfrm>
            <a:off x="643469" y="1782981"/>
            <a:ext cx="4008384" cy="4393982"/>
          </a:xfrm>
        </p:spPr>
        <p:txBody>
          <a:bodyPr>
            <a:normAutofit/>
          </a:bodyPr>
          <a:lstStyle/>
          <a:p>
            <a:r>
              <a:rPr lang="en-US" sz="2000" dirty="0"/>
              <a:t>Based on the survey the Net house income of our customers is much distributed as shown in the boxplot diagram.</a:t>
            </a:r>
          </a:p>
          <a:p>
            <a:r>
              <a:rPr lang="en-US" sz="2000" dirty="0"/>
              <a:t>More analysis/explanation goes here…</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Kuva 4">
            <a:extLst>
              <a:ext uri="{FF2B5EF4-FFF2-40B4-BE49-F238E27FC236}">
                <a16:creationId xmlns:a16="http://schemas.microsoft.com/office/drawing/2014/main" id="{708669F7-315A-0590-EACE-6DAA6F4B9785}"/>
              </a:ext>
            </a:extLst>
          </p:cNvPr>
          <p:cNvPicPr>
            <a:picLocks noChangeAspect="1"/>
          </p:cNvPicPr>
          <p:nvPr/>
        </p:nvPicPr>
        <p:blipFill>
          <a:blip r:embed="rId2"/>
          <a:stretch>
            <a:fillRect/>
          </a:stretch>
        </p:blipFill>
        <p:spPr>
          <a:xfrm>
            <a:off x="5414864" y="1782981"/>
            <a:ext cx="6014123" cy="4361892"/>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02755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tsikko 1">
            <a:extLst>
              <a:ext uri="{FF2B5EF4-FFF2-40B4-BE49-F238E27FC236}">
                <a16:creationId xmlns:a16="http://schemas.microsoft.com/office/drawing/2014/main" id="{174163E8-6D20-AA13-30EF-99C9F366307F}"/>
              </a:ext>
            </a:extLst>
          </p:cNvPr>
          <p:cNvSpPr>
            <a:spLocks noGrp="1"/>
          </p:cNvSpPr>
          <p:nvPr>
            <p:ph type="title"/>
          </p:nvPr>
        </p:nvSpPr>
        <p:spPr>
          <a:xfrm>
            <a:off x="643467" y="321734"/>
            <a:ext cx="4970877" cy="1135737"/>
          </a:xfrm>
        </p:spPr>
        <p:txBody>
          <a:bodyPr>
            <a:normAutofit/>
          </a:bodyPr>
          <a:lstStyle/>
          <a:p>
            <a:r>
              <a:rPr lang="en-US" sz="3600" dirty="0"/>
              <a:t>Background analysis (Net house income variable)</a:t>
            </a:r>
            <a:endParaRPr lang="en-FI" sz="3600" dirty="0"/>
          </a:p>
        </p:txBody>
      </p:sp>
      <p:sp>
        <p:nvSpPr>
          <p:cNvPr id="3" name="Sisällön paikkamerkki 2">
            <a:extLst>
              <a:ext uri="{FF2B5EF4-FFF2-40B4-BE49-F238E27FC236}">
                <a16:creationId xmlns:a16="http://schemas.microsoft.com/office/drawing/2014/main" id="{8635E02C-DB4E-6BFB-1291-18A30A3DCF05}"/>
              </a:ext>
            </a:extLst>
          </p:cNvPr>
          <p:cNvSpPr>
            <a:spLocks noGrp="1"/>
          </p:cNvSpPr>
          <p:nvPr>
            <p:ph idx="1"/>
          </p:nvPr>
        </p:nvSpPr>
        <p:spPr>
          <a:xfrm>
            <a:off x="643468" y="1782981"/>
            <a:ext cx="4970877" cy="4393982"/>
          </a:xfrm>
        </p:spPr>
        <p:txBody>
          <a:bodyPr>
            <a:normAutofit fontScale="92500" lnSpcReduction="20000"/>
          </a:bodyPr>
          <a:lstStyle/>
          <a:p>
            <a:r>
              <a:rPr lang="en-US" sz="2000" dirty="0"/>
              <a:t>Since boxplot does not describe the customer net house income fully the histogram of that variable is provided here. The income classes used where </a:t>
            </a:r>
          </a:p>
          <a:p>
            <a:r>
              <a:rPr lang="en-US" sz="2000" dirty="0"/>
              <a:t> 500 - 1000</a:t>
            </a:r>
          </a:p>
          <a:p>
            <a:r>
              <a:rPr lang="en-US" sz="2000" dirty="0"/>
              <a:t>1000 – 2000</a:t>
            </a:r>
          </a:p>
          <a:p>
            <a:r>
              <a:rPr lang="en-US" sz="2000" dirty="0"/>
              <a:t>2000 – 3000</a:t>
            </a:r>
          </a:p>
          <a:p>
            <a:r>
              <a:rPr lang="en-US" sz="2000" dirty="0"/>
              <a:t>3000 – 4000</a:t>
            </a:r>
          </a:p>
          <a:p>
            <a:r>
              <a:rPr lang="en-US" sz="2000" dirty="0"/>
              <a:t>4000 – 7000</a:t>
            </a:r>
          </a:p>
          <a:p>
            <a:r>
              <a:rPr lang="en-US" sz="2000" dirty="0"/>
              <a:t>We can see that about 70% of our </a:t>
            </a:r>
            <a:r>
              <a:rPr lang="en-US" sz="2000" dirty="0" err="1"/>
              <a:t>curtomers</a:t>
            </a:r>
            <a:r>
              <a:rPr lang="en-US" sz="2000" dirty="0"/>
              <a:t> net house income is between 1000 and 300 euros and also 3000 – 4000 e net income is rather common.</a:t>
            </a:r>
          </a:p>
          <a:p>
            <a:r>
              <a:rPr lang="en-US" sz="2000" dirty="0"/>
              <a:t>Maybe some suggestions based on your findings… (no need now for this course!)</a:t>
            </a:r>
            <a:endParaRPr lang="en-FI" sz="2000" dirty="0"/>
          </a:p>
        </p:txBody>
      </p:sp>
      <p:sp>
        <p:nvSpPr>
          <p:cNvPr id="21"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Kuva 4">
            <a:extLst>
              <a:ext uri="{FF2B5EF4-FFF2-40B4-BE49-F238E27FC236}">
                <a16:creationId xmlns:a16="http://schemas.microsoft.com/office/drawing/2014/main" id="{D6452EE2-C393-A4E2-7216-EDDC1CF478DC}"/>
              </a:ext>
            </a:extLst>
          </p:cNvPr>
          <p:cNvPicPr>
            <a:picLocks noChangeAspect="1"/>
          </p:cNvPicPr>
          <p:nvPr/>
        </p:nvPicPr>
        <p:blipFill>
          <a:blip r:embed="rId2"/>
          <a:stretch>
            <a:fillRect/>
          </a:stretch>
        </p:blipFill>
        <p:spPr>
          <a:xfrm>
            <a:off x="6257813" y="1676532"/>
            <a:ext cx="5290720" cy="3504935"/>
          </a:xfrm>
          <a:prstGeom prst="rect">
            <a:avLst/>
          </a:prstGeom>
        </p:spPr>
      </p:pic>
      <p:grpSp>
        <p:nvGrpSpPr>
          <p:cNvPr id="23" name="Group 15">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24" name="Isosceles Triangle 16">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7">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15761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2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24">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5" name="Rectangle 25">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26">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Otsikko 1">
            <a:extLst>
              <a:ext uri="{FF2B5EF4-FFF2-40B4-BE49-F238E27FC236}">
                <a16:creationId xmlns:a16="http://schemas.microsoft.com/office/drawing/2014/main" id="{84419DF0-6A13-C14C-ED54-71AFE5883831}"/>
              </a:ext>
            </a:extLst>
          </p:cNvPr>
          <p:cNvSpPr>
            <a:spLocks noGrp="1"/>
          </p:cNvSpPr>
          <p:nvPr>
            <p:ph type="title"/>
          </p:nvPr>
        </p:nvSpPr>
        <p:spPr>
          <a:xfrm>
            <a:off x="643467" y="321734"/>
            <a:ext cx="10905066" cy="1135737"/>
          </a:xfrm>
        </p:spPr>
        <p:txBody>
          <a:bodyPr>
            <a:normAutofit/>
          </a:bodyPr>
          <a:lstStyle/>
          <a:p>
            <a:r>
              <a:rPr lang="en-US" sz="3600" dirty="0"/>
              <a:t>Background analysis (Education variable)</a:t>
            </a:r>
            <a:endParaRPr lang="en-FI" sz="3600" dirty="0"/>
          </a:p>
        </p:txBody>
      </p:sp>
      <p:sp>
        <p:nvSpPr>
          <p:cNvPr id="3" name="Sisällön paikkamerkki 2">
            <a:extLst>
              <a:ext uri="{FF2B5EF4-FFF2-40B4-BE49-F238E27FC236}">
                <a16:creationId xmlns:a16="http://schemas.microsoft.com/office/drawing/2014/main" id="{BA707EBC-232B-C0D4-5DB3-1158298377DA}"/>
              </a:ext>
            </a:extLst>
          </p:cNvPr>
          <p:cNvSpPr>
            <a:spLocks noGrp="1"/>
          </p:cNvSpPr>
          <p:nvPr>
            <p:ph idx="1"/>
          </p:nvPr>
        </p:nvSpPr>
        <p:spPr>
          <a:xfrm>
            <a:off x="643468" y="1782981"/>
            <a:ext cx="6842935" cy="4393982"/>
          </a:xfrm>
        </p:spPr>
        <p:txBody>
          <a:bodyPr>
            <a:normAutofit/>
          </a:bodyPr>
          <a:lstStyle/>
          <a:p>
            <a:r>
              <a:rPr lang="en-US" sz="2000" dirty="0"/>
              <a:t>Based on the survey the educational levels of our customers are distributed based on the frequency table shown here.</a:t>
            </a:r>
          </a:p>
          <a:p>
            <a:r>
              <a:rPr lang="en-US" sz="2000" dirty="0"/>
              <a:t>More analysis/explanation goes here…</a:t>
            </a:r>
          </a:p>
        </p:txBody>
      </p:sp>
      <p:grpSp>
        <p:nvGrpSpPr>
          <p:cNvPr id="37" name="Group 2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8"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Sisällön paikkamerkki 4">
            <a:extLst>
              <a:ext uri="{FF2B5EF4-FFF2-40B4-BE49-F238E27FC236}">
                <a16:creationId xmlns:a16="http://schemas.microsoft.com/office/drawing/2014/main" id="{D029580D-0EB0-E27F-C889-6D48639D41CF}"/>
              </a:ext>
            </a:extLst>
          </p:cNvPr>
          <p:cNvPicPr>
            <a:picLocks noChangeAspect="1"/>
          </p:cNvPicPr>
          <p:nvPr/>
        </p:nvPicPr>
        <p:blipFill>
          <a:blip r:embed="rId2"/>
          <a:stretch>
            <a:fillRect/>
          </a:stretch>
        </p:blipFill>
        <p:spPr>
          <a:xfrm>
            <a:off x="8132318" y="1782981"/>
            <a:ext cx="3416214" cy="2510174"/>
          </a:xfrm>
          <a:prstGeom prst="rect">
            <a:avLst/>
          </a:prstGeom>
        </p:spPr>
      </p:pic>
    </p:spTree>
    <p:extLst>
      <p:ext uri="{BB962C8B-B14F-4D97-AF65-F5344CB8AC3E}">
        <p14:creationId xmlns:p14="http://schemas.microsoft.com/office/powerpoint/2010/main" val="970988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643BE6C-86B7-4AB9-91E8-9B5DB45A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 name="Otsikko 1">
            <a:extLst>
              <a:ext uri="{FF2B5EF4-FFF2-40B4-BE49-F238E27FC236}">
                <a16:creationId xmlns:a16="http://schemas.microsoft.com/office/drawing/2014/main" id="{5F90C700-D9E5-A441-2142-352B87ACAAA3}"/>
              </a:ext>
            </a:extLst>
          </p:cNvPr>
          <p:cNvSpPr>
            <a:spLocks noGrp="1"/>
          </p:cNvSpPr>
          <p:nvPr>
            <p:ph type="title"/>
          </p:nvPr>
        </p:nvSpPr>
        <p:spPr>
          <a:xfrm>
            <a:off x="1293026" y="713195"/>
            <a:ext cx="9605948" cy="2318665"/>
          </a:xfrm>
        </p:spPr>
        <p:txBody>
          <a:bodyPr vert="horz" lIns="91440" tIns="45720" rIns="91440" bIns="45720" rtlCol="0" anchor="b">
            <a:normAutofit/>
          </a:bodyPr>
          <a:lstStyle/>
          <a:p>
            <a:pPr algn="ctr"/>
            <a:r>
              <a:rPr lang="en-US" sz="5400" kern="1200">
                <a:solidFill>
                  <a:srgbClr val="FFFFFF"/>
                </a:solidFill>
                <a:latin typeface="+mj-lt"/>
                <a:ea typeface="+mj-ea"/>
                <a:cs typeface="+mj-cs"/>
              </a:rPr>
              <a:t>Background analysis (more ….)</a:t>
            </a:r>
          </a:p>
        </p:txBody>
      </p:sp>
      <p:sp>
        <p:nvSpPr>
          <p:cNvPr id="7" name="Sisällön paikkamerkki 6">
            <a:extLst>
              <a:ext uri="{FF2B5EF4-FFF2-40B4-BE49-F238E27FC236}">
                <a16:creationId xmlns:a16="http://schemas.microsoft.com/office/drawing/2014/main" id="{0CA2D453-E696-6980-D7FA-E5FB8C980E73}"/>
              </a:ext>
            </a:extLst>
          </p:cNvPr>
          <p:cNvSpPr>
            <a:spLocks noGrp="1"/>
          </p:cNvSpPr>
          <p:nvPr>
            <p:ph idx="1"/>
          </p:nvPr>
        </p:nvSpPr>
        <p:spPr>
          <a:xfrm>
            <a:off x="1627240" y="3031860"/>
            <a:ext cx="8937522" cy="1059373"/>
          </a:xfrm>
        </p:spPr>
        <p:txBody>
          <a:bodyPr vert="horz" lIns="91440" tIns="45720" rIns="91440" bIns="45720" rtlCol="0">
            <a:normAutofit/>
          </a:bodyPr>
          <a:lstStyle/>
          <a:p>
            <a:pPr marL="0" indent="0" algn="ctr">
              <a:buNone/>
            </a:pPr>
            <a:r>
              <a:rPr lang="en-US" sz="2400" kern="1200">
                <a:solidFill>
                  <a:srgbClr val="FFFFFF"/>
                </a:solidFill>
                <a:latin typeface="+mn-lt"/>
                <a:ea typeface="+mn-ea"/>
                <a:cs typeface="+mn-cs"/>
              </a:rPr>
              <a:t>Report other relevant findings here…</a:t>
            </a:r>
          </a:p>
        </p:txBody>
      </p:sp>
      <p:pic>
        <p:nvPicPr>
          <p:cNvPr id="11" name="Graphic 10" descr="Mikroskooppi">
            <a:extLst>
              <a:ext uri="{FF2B5EF4-FFF2-40B4-BE49-F238E27FC236}">
                <a16:creationId xmlns:a16="http://schemas.microsoft.com/office/drawing/2014/main" id="{DC5CE8C3-D618-83A3-E86D-AEDA48EADD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6089" y="4805363"/>
            <a:ext cx="1179824" cy="1179824"/>
          </a:xfrm>
          <a:prstGeom prst="rect">
            <a:avLst/>
          </a:prstGeom>
        </p:spPr>
      </p:pic>
    </p:spTree>
    <p:extLst>
      <p:ext uri="{BB962C8B-B14F-4D97-AF65-F5344CB8AC3E}">
        <p14:creationId xmlns:p14="http://schemas.microsoft.com/office/powerpoint/2010/main" val="1978058230"/>
      </p:ext>
    </p:extLst>
  </p:cSld>
  <p:clrMapOvr>
    <a:masterClrMapping/>
  </p:clrMapOvr>
</p:sld>
</file>

<file path=ppt/theme/theme1.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1000</Words>
  <Application>Microsoft Office PowerPoint</Application>
  <PresentationFormat>Laajakuva</PresentationFormat>
  <Paragraphs>86</Paragraphs>
  <Slides>15</Slides>
  <Notes>0</Notes>
  <HiddenSlides>0</HiddenSlides>
  <MMClips>0</MMClips>
  <ScaleCrop>false</ScaleCrop>
  <HeadingPairs>
    <vt:vector size="6" baseType="variant">
      <vt:variant>
        <vt:lpstr>Käytetyt fontit</vt:lpstr>
      </vt:variant>
      <vt:variant>
        <vt:i4>3</vt:i4>
      </vt:variant>
      <vt:variant>
        <vt:lpstr>Teema</vt:lpstr>
      </vt:variant>
      <vt:variant>
        <vt:i4>1</vt:i4>
      </vt:variant>
      <vt:variant>
        <vt:lpstr>Dian otsikot</vt:lpstr>
      </vt:variant>
      <vt:variant>
        <vt:i4>15</vt:i4>
      </vt:variant>
    </vt:vector>
  </HeadingPairs>
  <TitlesOfParts>
    <vt:vector size="19" baseType="lpstr">
      <vt:lpstr>Arial</vt:lpstr>
      <vt:lpstr>Calibri</vt:lpstr>
      <vt:lpstr>Calibri Light</vt:lpstr>
      <vt:lpstr>Office-teema</vt:lpstr>
      <vt:lpstr>Analysis reports for</vt:lpstr>
      <vt:lpstr>Background of the survey</vt:lpstr>
      <vt:lpstr>Variables of the survey</vt:lpstr>
      <vt:lpstr>Background analysis (variable by variable)</vt:lpstr>
      <vt:lpstr>Background analysis (Education variable)</vt:lpstr>
      <vt:lpstr>Background analysis (Net house income variable)</vt:lpstr>
      <vt:lpstr>Background analysis (Net house income variable)</vt:lpstr>
      <vt:lpstr>Background analysis (Education variable)</vt:lpstr>
      <vt:lpstr>Background analysis (more ….)</vt:lpstr>
      <vt:lpstr>Analyzes two qualitative variables </vt:lpstr>
      <vt:lpstr>Analyzing dependency between variables gender and education</vt:lpstr>
      <vt:lpstr>Analyzing dependency between variables gender and education</vt:lpstr>
      <vt:lpstr>Analyzing dependency between age_groups and sat_price_level</vt:lpstr>
      <vt:lpstr>Analyzing dependency between age_groups and sat_price_level</vt:lpstr>
      <vt:lpstr>PowerPoint-esitys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reports for</dc:title>
  <dc:creator>Tommi Lahti</dc:creator>
  <cp:lastModifiedBy>Tommi Lahti</cp:lastModifiedBy>
  <cp:revision>14</cp:revision>
  <dcterms:created xsi:type="dcterms:W3CDTF">2022-06-01T09:20:14Z</dcterms:created>
  <dcterms:modified xsi:type="dcterms:W3CDTF">2022-06-01T11:53:54Z</dcterms:modified>
</cp:coreProperties>
</file>