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1f0a9ae43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1f0a9ae43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1f0a9ae43a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1f0a9ae43a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1f0a9ae43a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1f0a9ae43a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1f0a9ae43a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1f0a9ae43a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f0a9ae43a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f0a9ae43a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1f0a9ae4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1f0a9ae4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1f0a9ae43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1f0a9ae43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1f0a9ae43a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1f0a9ae43a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1f0a9ae43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1f0a9ae43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f0a9ae43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f0a9ae43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1f0a9ae43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1f0a9ae43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1f0a9ae43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1f0a9ae43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671250" y="985450"/>
            <a:ext cx="7801500" cy="169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       Adult Depression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Hunter Katigbak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Age</a:t>
            </a:r>
            <a:endParaRPr/>
          </a:p>
        </p:txBody>
      </p:sp>
      <p:sp>
        <p:nvSpPr>
          <p:cNvPr id="122" name="Google Shape;122;p22"/>
          <p:cNvSpPr txBox="1"/>
          <p:nvPr>
            <p:ph idx="1" type="body"/>
          </p:nvPr>
        </p:nvSpPr>
        <p:spPr>
          <a:xfrm>
            <a:off x="311700" y="1152475"/>
            <a:ext cx="23760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sz="1400"/>
              <a:t>Highest depression rates are from ages 55 to 64</a:t>
            </a:r>
            <a:endParaRPr sz="1400"/>
          </a:p>
          <a:p>
            <a:pPr indent="-317500" lvl="0" marL="457200" rtl="0" algn="l">
              <a:spcBef>
                <a:spcPts val="0"/>
              </a:spcBef>
              <a:spcAft>
                <a:spcPts val="0"/>
              </a:spcAft>
              <a:buSzPts val="1400"/>
              <a:buChar char="-"/>
            </a:pPr>
            <a:r>
              <a:rPr lang="en-GB" sz="1400"/>
              <a:t>Ages 18 to 34 went from lowest to second highest in one year</a:t>
            </a:r>
            <a:endParaRPr sz="1400"/>
          </a:p>
          <a:p>
            <a:pPr indent="-317500" lvl="0" marL="457200" rtl="0" algn="l">
              <a:spcBef>
                <a:spcPts val="0"/>
              </a:spcBef>
              <a:spcAft>
                <a:spcPts val="0"/>
              </a:spcAft>
              <a:buSzPts val="1400"/>
              <a:buChar char="-"/>
            </a:pPr>
            <a:r>
              <a:rPr lang="en-GB" sz="1400"/>
              <a:t>Ages 35 to 44 has the highest </a:t>
            </a:r>
            <a:r>
              <a:rPr lang="en-GB" sz="1400"/>
              <a:t>fluctuation</a:t>
            </a:r>
            <a:r>
              <a:rPr lang="en-GB" sz="1400"/>
              <a:t> within the age group </a:t>
            </a:r>
            <a:endParaRPr sz="1400"/>
          </a:p>
          <a:p>
            <a:pPr indent="-317500" lvl="0" marL="457200" rtl="0" algn="l">
              <a:spcBef>
                <a:spcPts val="0"/>
              </a:spcBef>
              <a:spcAft>
                <a:spcPts val="0"/>
              </a:spcAft>
              <a:buSzPts val="1400"/>
              <a:buChar char="-"/>
            </a:pPr>
            <a:r>
              <a:rPr lang="en-GB" sz="1400"/>
              <a:t>While 65+ has the least </a:t>
            </a:r>
            <a:r>
              <a:rPr lang="en-GB" sz="1400"/>
              <a:t>fluctuation</a:t>
            </a:r>
            <a:r>
              <a:rPr lang="en-GB" sz="1400"/>
              <a:t> over time </a:t>
            </a:r>
            <a:endParaRPr sz="1400"/>
          </a:p>
        </p:txBody>
      </p:sp>
      <p:pic>
        <p:nvPicPr>
          <p:cNvPr id="123" name="Google Shape;123;p22"/>
          <p:cNvPicPr preferRelativeResize="0"/>
          <p:nvPr/>
        </p:nvPicPr>
        <p:blipFill>
          <a:blip r:embed="rId3">
            <a:alphaModFix/>
          </a:blip>
          <a:stretch>
            <a:fillRect/>
          </a:stretch>
        </p:blipFill>
        <p:spPr>
          <a:xfrm>
            <a:off x="3192275" y="950188"/>
            <a:ext cx="5712320"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Limitations </a:t>
            </a:r>
            <a:endParaRPr/>
          </a:p>
          <a:p>
            <a:pPr indent="0" lvl="0" marL="0" rtl="0" algn="l">
              <a:spcBef>
                <a:spcPts val="0"/>
              </a:spcBef>
              <a:spcAft>
                <a:spcPts val="0"/>
              </a:spcAft>
              <a:buNone/>
            </a:pPr>
            <a:r>
              <a:t/>
            </a:r>
            <a:endParaRPr/>
          </a:p>
        </p:txBody>
      </p:sp>
      <p:sp>
        <p:nvSpPr>
          <p:cNvPr id="129" name="Google Shape;129;p23"/>
          <p:cNvSpPr txBox="1"/>
          <p:nvPr>
            <p:ph idx="1" type="body"/>
          </p:nvPr>
        </p:nvSpPr>
        <p:spPr>
          <a:xfrm>
            <a:off x="311700" y="797000"/>
            <a:ext cx="3450900" cy="3317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a:p>
          <a:p>
            <a:pPr indent="-314447" lvl="0" marL="457200" rtl="0" algn="l">
              <a:spcBef>
                <a:spcPts val="1200"/>
              </a:spcBef>
              <a:spcAft>
                <a:spcPts val="0"/>
              </a:spcAft>
              <a:buSzPct val="100000"/>
              <a:buChar char="-"/>
            </a:pPr>
            <a:r>
              <a:rPr lang="en-GB" sz="5407"/>
              <a:t>Dataset was </a:t>
            </a:r>
            <a:r>
              <a:rPr lang="en-GB" sz="5407"/>
              <a:t>survey</a:t>
            </a:r>
            <a:r>
              <a:rPr lang="en-GB" sz="5407"/>
              <a:t> based. They are self-reported data.</a:t>
            </a:r>
            <a:endParaRPr sz="5407"/>
          </a:p>
          <a:p>
            <a:pPr indent="-314447" lvl="0" marL="457200" rtl="0" algn="l">
              <a:spcBef>
                <a:spcPts val="0"/>
              </a:spcBef>
              <a:spcAft>
                <a:spcPts val="0"/>
              </a:spcAft>
              <a:buSzPct val="100000"/>
              <a:buChar char="-"/>
            </a:pPr>
            <a:r>
              <a:rPr lang="en-GB" sz="5407"/>
              <a:t>There are multiple factors in depression. Other life factors such as family, financial situation, social activity, location, weather, etc. </a:t>
            </a:r>
            <a:endParaRPr sz="5407"/>
          </a:p>
          <a:p>
            <a:pPr indent="-314447" lvl="0" marL="457200" rtl="0" algn="l">
              <a:spcBef>
                <a:spcPts val="0"/>
              </a:spcBef>
              <a:spcAft>
                <a:spcPts val="0"/>
              </a:spcAft>
              <a:buSzPct val="100000"/>
              <a:buChar char="-"/>
            </a:pPr>
            <a:r>
              <a:rPr lang="en-GB" sz="5407"/>
              <a:t>One of the categories for attributes include “Total”. Which means they fit in more than one category.</a:t>
            </a:r>
            <a:endParaRPr sz="5407"/>
          </a:p>
          <a:p>
            <a:pPr indent="-314447" lvl="0" marL="457200" rtl="0" algn="l">
              <a:spcBef>
                <a:spcPts val="0"/>
              </a:spcBef>
              <a:spcAft>
                <a:spcPts val="0"/>
              </a:spcAft>
              <a:buSzPct val="100000"/>
              <a:buChar char="-"/>
            </a:pPr>
            <a:r>
              <a:rPr lang="en-GB" sz="5407"/>
              <a:t>Access to mental health resources. Not everyone has access to therapy or </a:t>
            </a:r>
            <a:r>
              <a:rPr lang="en-GB" sz="5407"/>
              <a:t>professional</a:t>
            </a:r>
            <a:r>
              <a:rPr lang="en-GB" sz="5407"/>
              <a:t> help as they usually come with cost or time investments. </a:t>
            </a:r>
            <a:endParaRPr sz="5407"/>
          </a:p>
          <a:p>
            <a:pPr indent="-314447" lvl="0" marL="457200" rtl="0" algn="l">
              <a:spcBef>
                <a:spcPts val="0"/>
              </a:spcBef>
              <a:spcAft>
                <a:spcPts val="0"/>
              </a:spcAft>
              <a:buSzPct val="100000"/>
              <a:buChar char="-"/>
            </a:pPr>
            <a:r>
              <a:rPr lang="en-GB" sz="5407"/>
              <a:t>There are some missing data within the dataset itself</a:t>
            </a:r>
            <a:endParaRPr sz="5407"/>
          </a:p>
          <a:p>
            <a:pPr indent="-314447" lvl="0" marL="457200" rtl="0" algn="l">
              <a:spcBef>
                <a:spcPts val="0"/>
              </a:spcBef>
              <a:spcAft>
                <a:spcPts val="0"/>
              </a:spcAft>
              <a:buSzPct val="100000"/>
              <a:buChar char="-"/>
            </a:pPr>
            <a:r>
              <a:rPr lang="en-GB" sz="5407"/>
              <a:t>The data spans from 2012 to 2018</a:t>
            </a:r>
            <a:endParaRPr sz="5407"/>
          </a:p>
          <a:p>
            <a:pPr indent="0" lvl="0" marL="457200" rtl="0" algn="l">
              <a:spcBef>
                <a:spcPts val="1200"/>
              </a:spcBef>
              <a:spcAft>
                <a:spcPts val="0"/>
              </a:spcAft>
              <a:buNone/>
            </a:pPr>
            <a:r>
              <a:t/>
            </a:r>
            <a:endParaRPr sz="5407"/>
          </a:p>
          <a:p>
            <a:pPr indent="0" lvl="0" marL="0" rtl="0" algn="l">
              <a:spcBef>
                <a:spcPts val="1200"/>
              </a:spcBef>
              <a:spcAft>
                <a:spcPts val="1200"/>
              </a:spcAft>
              <a:buNone/>
            </a:pPr>
            <a:r>
              <a:t/>
            </a:r>
            <a:endParaRPr/>
          </a:p>
        </p:txBody>
      </p:sp>
      <p:pic>
        <p:nvPicPr>
          <p:cNvPr id="130" name="Google Shape;130;p23"/>
          <p:cNvPicPr preferRelativeResize="0"/>
          <p:nvPr/>
        </p:nvPicPr>
        <p:blipFill>
          <a:blip r:embed="rId3">
            <a:alphaModFix/>
          </a:blip>
          <a:stretch>
            <a:fillRect/>
          </a:stretch>
        </p:blipFill>
        <p:spPr>
          <a:xfrm>
            <a:off x="3915000" y="1170125"/>
            <a:ext cx="5076600" cy="244518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Takeaways </a:t>
            </a:r>
            <a:endParaRPr/>
          </a:p>
        </p:txBody>
      </p:sp>
      <p:sp>
        <p:nvSpPr>
          <p:cNvPr id="136" name="Google Shape;136;p24"/>
          <p:cNvSpPr txBox="1"/>
          <p:nvPr>
            <p:ph idx="1" type="body"/>
          </p:nvPr>
        </p:nvSpPr>
        <p:spPr>
          <a:xfrm>
            <a:off x="311700" y="1152475"/>
            <a:ext cx="8232900" cy="34164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SzPts val="1400"/>
              <a:buChar char="-"/>
            </a:pPr>
            <a:r>
              <a:rPr lang="en-GB" sz="1400"/>
              <a:t>The biggest factor in depression rate is money, those with lower income has recorded the highest percentage of </a:t>
            </a:r>
            <a:r>
              <a:rPr lang="en-GB" sz="1400"/>
              <a:t>depression. For Individuals making under 20k, depression rate increased by 10% in 2016 to 2017.</a:t>
            </a:r>
            <a:endParaRPr sz="1400"/>
          </a:p>
          <a:p>
            <a:pPr indent="-317500" lvl="0" marL="457200" rtl="0" algn="l">
              <a:spcBef>
                <a:spcPts val="0"/>
              </a:spcBef>
              <a:spcAft>
                <a:spcPts val="0"/>
              </a:spcAft>
              <a:buSzPts val="1400"/>
              <a:buChar char="-"/>
            </a:pPr>
            <a:r>
              <a:rPr lang="en-GB" sz="1400"/>
              <a:t>Ages 18 to 34 recorded lowest depression rate but jumped to the second, this could be due to stressful changes, such as careers or education.</a:t>
            </a:r>
            <a:endParaRPr sz="1400"/>
          </a:p>
          <a:p>
            <a:pPr indent="-317500" lvl="0" marL="457200" rtl="0" algn="l">
              <a:spcBef>
                <a:spcPts val="0"/>
              </a:spcBef>
              <a:spcAft>
                <a:spcPts val="0"/>
              </a:spcAft>
              <a:buSzPts val="1400"/>
              <a:buChar char="-"/>
            </a:pPr>
            <a:r>
              <a:rPr lang="en-GB" sz="1400"/>
              <a:t>Women are more prone to depression even though men have a higher suicide rate.</a:t>
            </a:r>
            <a:endParaRPr sz="1400"/>
          </a:p>
          <a:p>
            <a:pPr indent="-317500" lvl="0" marL="457200" rtl="0" algn="l">
              <a:spcBef>
                <a:spcPts val="0"/>
              </a:spcBef>
              <a:spcAft>
                <a:spcPts val="0"/>
              </a:spcAft>
              <a:buSzPts val="1400"/>
              <a:buChar char="-"/>
            </a:pPr>
            <a:r>
              <a:rPr lang="en-GB" sz="1400"/>
              <a:t>Individuals with others as their ethnicity rank higher in depression, this could be because of less access to their own communities. Along with other factors such as socioeconomic status, this could explain why Asians/ Pacific Islander groups have lower depression rates due to higher income than others.</a:t>
            </a:r>
            <a:endParaRPr sz="1400"/>
          </a:p>
          <a:p>
            <a:pPr indent="-317500" lvl="0" marL="457200" rtl="0" algn="l">
              <a:spcBef>
                <a:spcPts val="0"/>
              </a:spcBef>
              <a:spcAft>
                <a:spcPts val="0"/>
              </a:spcAft>
              <a:buSzPts val="1400"/>
              <a:buChar char="-"/>
            </a:pPr>
            <a:r>
              <a:rPr lang="en-GB" sz="1400"/>
              <a:t>In every single category, 2016 recorded an increase in depression percentages. This could be due to inflation as money is a significant factor in depression rates. This could also be due to increase in social media usage. Which could also explain why 18 to 34 recorded the highest jump in depression as they are more prone to social media. </a:t>
            </a:r>
            <a:endParaRPr sz="1400"/>
          </a:p>
          <a:p>
            <a:pPr indent="0" lvl="0" marL="0" rtl="0" algn="l">
              <a:spcBef>
                <a:spcPts val="1200"/>
              </a:spcBef>
              <a:spcAft>
                <a:spcPts val="1200"/>
              </a:spcAft>
              <a:buNone/>
            </a:pPr>
            <a:r>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457200" lvl="0" marL="2743200" rtl="0" algn="l">
              <a:spcBef>
                <a:spcPts val="0"/>
              </a:spcBef>
              <a:spcAft>
                <a:spcPts val="0"/>
              </a:spcAft>
              <a:buNone/>
            </a:pPr>
            <a:r>
              <a:rPr lang="en-GB"/>
              <a:t>The End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Agenda</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200000"/>
              </a:lnSpc>
              <a:spcBef>
                <a:spcPts val="0"/>
              </a:spcBef>
              <a:spcAft>
                <a:spcPts val="0"/>
              </a:spcAft>
              <a:buSzPts val="1600"/>
              <a:buChar char="-"/>
            </a:pPr>
            <a:r>
              <a:rPr lang="en-GB" sz="1600"/>
              <a:t>What are patterns in Adult depression based on each </a:t>
            </a:r>
            <a:r>
              <a:rPr lang="en-GB" sz="1600"/>
              <a:t>individual's</a:t>
            </a:r>
            <a:r>
              <a:rPr lang="en-GB" sz="1600"/>
              <a:t> circumstance or attributes. </a:t>
            </a:r>
            <a:endParaRPr sz="1600"/>
          </a:p>
          <a:p>
            <a:pPr indent="-330200" lvl="0" marL="457200" rtl="0" algn="l">
              <a:lnSpc>
                <a:spcPct val="200000"/>
              </a:lnSpc>
              <a:spcBef>
                <a:spcPts val="0"/>
              </a:spcBef>
              <a:spcAft>
                <a:spcPts val="0"/>
              </a:spcAft>
              <a:buSzPts val="1600"/>
              <a:buChar char="-"/>
            </a:pPr>
            <a:r>
              <a:rPr lang="en-GB" sz="1600"/>
              <a:t>Create visualizations to better understand how each category </a:t>
            </a:r>
            <a:r>
              <a:rPr lang="en-GB" sz="1600"/>
              <a:t>fluctuate</a:t>
            </a:r>
            <a:r>
              <a:rPr lang="en-GB" sz="1600"/>
              <a:t> throughout time </a:t>
            </a:r>
            <a:endParaRPr sz="1600"/>
          </a:p>
          <a:p>
            <a:pPr indent="-330200" lvl="0" marL="457200" rtl="0" algn="l">
              <a:lnSpc>
                <a:spcPct val="200000"/>
              </a:lnSpc>
              <a:spcBef>
                <a:spcPts val="0"/>
              </a:spcBef>
              <a:spcAft>
                <a:spcPts val="0"/>
              </a:spcAft>
              <a:buSzPts val="1600"/>
              <a:buChar char="-"/>
            </a:pPr>
            <a:r>
              <a:rPr lang="en-GB" sz="1600"/>
              <a:t>What are possible reasonings for why each category </a:t>
            </a:r>
            <a:r>
              <a:rPr lang="en-GB" sz="1600"/>
              <a:t>either</a:t>
            </a:r>
            <a:r>
              <a:rPr lang="en-GB" sz="1600"/>
              <a:t> increase or decrease</a:t>
            </a:r>
            <a:endParaRPr sz="1600"/>
          </a:p>
          <a:p>
            <a:pPr indent="-330200" lvl="0" marL="457200" rtl="0" algn="l">
              <a:lnSpc>
                <a:spcPct val="200000"/>
              </a:lnSpc>
              <a:spcBef>
                <a:spcPts val="0"/>
              </a:spcBef>
              <a:spcAft>
                <a:spcPts val="0"/>
              </a:spcAft>
              <a:buSzPts val="1600"/>
              <a:buChar char="-"/>
            </a:pPr>
            <a:r>
              <a:rPr lang="en-GB" sz="1600"/>
              <a:t>What comparisons can we make between categories and why they could relate to each other</a:t>
            </a:r>
            <a:endParaRPr sz="1600"/>
          </a:p>
          <a:p>
            <a:pPr indent="-330200" lvl="0" marL="457200" rtl="0" algn="l">
              <a:lnSpc>
                <a:spcPct val="200000"/>
              </a:lnSpc>
              <a:spcBef>
                <a:spcPts val="0"/>
              </a:spcBef>
              <a:spcAft>
                <a:spcPts val="0"/>
              </a:spcAft>
              <a:buSzPts val="1600"/>
              <a:buChar char="-"/>
            </a:pPr>
            <a:r>
              <a:rPr lang="en-GB" sz="1600"/>
              <a:t>What are the </a:t>
            </a:r>
            <a:r>
              <a:rPr lang="en-GB" sz="1600"/>
              <a:t>discrepancies</a:t>
            </a:r>
            <a:r>
              <a:rPr lang="en-GB" sz="1600"/>
              <a:t> between each factor and why they exist</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Dataset</a:t>
            </a:r>
            <a:endParaRPr/>
          </a:p>
        </p:txBody>
      </p:sp>
      <p:sp>
        <p:nvSpPr>
          <p:cNvPr id="67" name="Google Shape;67;p15"/>
          <p:cNvSpPr txBox="1"/>
          <p:nvPr>
            <p:ph idx="1" type="body"/>
          </p:nvPr>
        </p:nvSpPr>
        <p:spPr>
          <a:xfrm>
            <a:off x="208575" y="1147225"/>
            <a:ext cx="2931000" cy="33540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sz="1400"/>
              <a:t>Dataset was gathered from Data.Gov</a:t>
            </a:r>
            <a:endParaRPr sz="1400"/>
          </a:p>
          <a:p>
            <a:pPr indent="-317500" lvl="0" marL="457200" rtl="0" algn="l">
              <a:lnSpc>
                <a:spcPct val="100000"/>
              </a:lnSpc>
              <a:spcBef>
                <a:spcPts val="0"/>
              </a:spcBef>
              <a:spcAft>
                <a:spcPts val="0"/>
              </a:spcAft>
              <a:buSzPts val="1400"/>
              <a:buChar char="-"/>
            </a:pPr>
            <a:r>
              <a:rPr lang="en-GB" sz="1400"/>
              <a:t>Data from adults starting in 2012 to 2018</a:t>
            </a:r>
            <a:endParaRPr sz="1400"/>
          </a:p>
          <a:p>
            <a:pPr indent="-317500" lvl="0" marL="457200" rtl="0" algn="l">
              <a:lnSpc>
                <a:spcPct val="100000"/>
              </a:lnSpc>
              <a:spcBef>
                <a:spcPts val="0"/>
              </a:spcBef>
              <a:spcAft>
                <a:spcPts val="0"/>
              </a:spcAft>
              <a:buSzPts val="1400"/>
              <a:buChar char="-"/>
            </a:pPr>
            <a:r>
              <a:rPr lang="en-GB" sz="1400"/>
              <a:t>Data was gathered from surveys</a:t>
            </a:r>
            <a:endParaRPr sz="1400"/>
          </a:p>
          <a:p>
            <a:pPr indent="-317500" lvl="0" marL="457200" rtl="0" algn="l">
              <a:lnSpc>
                <a:spcPct val="100000"/>
              </a:lnSpc>
              <a:spcBef>
                <a:spcPts val="0"/>
              </a:spcBef>
              <a:spcAft>
                <a:spcPts val="0"/>
              </a:spcAft>
              <a:buSzPts val="1400"/>
              <a:buChar char="-"/>
            </a:pPr>
            <a:r>
              <a:rPr lang="en-GB" sz="1400"/>
              <a:t>Categories include Ethnicity, Education, Income, Age,  Sex</a:t>
            </a:r>
            <a:endParaRPr sz="1400"/>
          </a:p>
          <a:p>
            <a:pPr indent="-317500" lvl="0" marL="457200" rtl="0" algn="l">
              <a:lnSpc>
                <a:spcPct val="100000"/>
              </a:lnSpc>
              <a:spcBef>
                <a:spcPts val="0"/>
              </a:spcBef>
              <a:spcAft>
                <a:spcPts val="0"/>
              </a:spcAft>
              <a:buSzPts val="1400"/>
              <a:buChar char="-"/>
            </a:pPr>
            <a:r>
              <a:rPr lang="en-GB" sz="1400"/>
              <a:t>Other information include percentile, individuals with depression and population, and percentages based on population </a:t>
            </a:r>
            <a:endParaRPr sz="1400"/>
          </a:p>
        </p:txBody>
      </p:sp>
      <p:pic>
        <p:nvPicPr>
          <p:cNvPr id="68" name="Google Shape;68;p15"/>
          <p:cNvPicPr preferRelativeResize="0"/>
          <p:nvPr/>
        </p:nvPicPr>
        <p:blipFill>
          <a:blip r:embed="rId3">
            <a:alphaModFix/>
          </a:blip>
          <a:stretch>
            <a:fillRect/>
          </a:stretch>
        </p:blipFill>
        <p:spPr>
          <a:xfrm>
            <a:off x="3139575" y="1197925"/>
            <a:ext cx="5699625" cy="24534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Cleaning </a:t>
            </a:r>
            <a:endParaRPr/>
          </a:p>
        </p:txBody>
      </p:sp>
      <p:sp>
        <p:nvSpPr>
          <p:cNvPr id="74" name="Google Shape;74;p16"/>
          <p:cNvSpPr txBox="1"/>
          <p:nvPr>
            <p:ph idx="1" type="body"/>
          </p:nvPr>
        </p:nvSpPr>
        <p:spPr>
          <a:xfrm>
            <a:off x="311700" y="1152475"/>
            <a:ext cx="2724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sz="1400"/>
              <a:t>Created dataframes based on each category</a:t>
            </a:r>
            <a:endParaRPr sz="1400"/>
          </a:p>
          <a:p>
            <a:pPr indent="-317500" lvl="0" marL="457200" rtl="0" algn="l">
              <a:spcBef>
                <a:spcPts val="0"/>
              </a:spcBef>
              <a:spcAft>
                <a:spcPts val="0"/>
              </a:spcAft>
              <a:buSzPts val="1400"/>
              <a:buChar char="-"/>
            </a:pPr>
            <a:r>
              <a:rPr lang="en-GB" sz="1400"/>
              <a:t>Ignored other as they are combination of other </a:t>
            </a:r>
            <a:r>
              <a:rPr lang="en-GB" sz="1400"/>
              <a:t>factors</a:t>
            </a:r>
            <a:r>
              <a:rPr lang="en-GB" sz="1400"/>
              <a:t> and was not specified</a:t>
            </a:r>
            <a:endParaRPr sz="1400"/>
          </a:p>
          <a:p>
            <a:pPr indent="-317500" lvl="0" marL="457200" rtl="0" algn="l">
              <a:spcBef>
                <a:spcPts val="0"/>
              </a:spcBef>
              <a:spcAft>
                <a:spcPts val="0"/>
              </a:spcAft>
              <a:buSzPts val="1400"/>
              <a:buChar char="-"/>
            </a:pPr>
            <a:r>
              <a:rPr lang="en-GB" sz="1400"/>
              <a:t>From each category, each attribute were </a:t>
            </a:r>
            <a:r>
              <a:rPr lang="en-GB" sz="1400"/>
              <a:t>separated</a:t>
            </a:r>
            <a:r>
              <a:rPr lang="en-GB" sz="1400"/>
              <a:t> by year to better track changes in trends in time </a:t>
            </a:r>
            <a:endParaRPr sz="1400"/>
          </a:p>
          <a:p>
            <a:pPr indent="-317500" lvl="0" marL="457200" rtl="0" algn="l">
              <a:spcBef>
                <a:spcPts val="0"/>
              </a:spcBef>
              <a:spcAft>
                <a:spcPts val="0"/>
              </a:spcAft>
              <a:buSzPts val="1400"/>
              <a:buChar char="-"/>
            </a:pPr>
            <a:r>
              <a:rPr lang="en-GB" sz="1400"/>
              <a:t>Each category has sub-categories </a:t>
            </a:r>
            <a:endParaRPr sz="1400"/>
          </a:p>
        </p:txBody>
      </p:sp>
      <p:pic>
        <p:nvPicPr>
          <p:cNvPr id="75" name="Google Shape;75;p16"/>
          <p:cNvPicPr preferRelativeResize="0"/>
          <p:nvPr/>
        </p:nvPicPr>
        <p:blipFill>
          <a:blip r:embed="rId3">
            <a:alphaModFix/>
          </a:blip>
          <a:stretch>
            <a:fillRect/>
          </a:stretch>
        </p:blipFill>
        <p:spPr>
          <a:xfrm>
            <a:off x="3869350" y="594951"/>
            <a:ext cx="3785649" cy="843575"/>
          </a:xfrm>
          <a:prstGeom prst="rect">
            <a:avLst/>
          </a:prstGeom>
          <a:noFill/>
          <a:ln>
            <a:noFill/>
          </a:ln>
        </p:spPr>
      </p:pic>
      <p:pic>
        <p:nvPicPr>
          <p:cNvPr id="76" name="Google Shape;76;p16"/>
          <p:cNvPicPr preferRelativeResize="0"/>
          <p:nvPr/>
        </p:nvPicPr>
        <p:blipFill>
          <a:blip r:embed="rId4">
            <a:alphaModFix/>
          </a:blip>
          <a:stretch>
            <a:fillRect/>
          </a:stretch>
        </p:blipFill>
        <p:spPr>
          <a:xfrm>
            <a:off x="3869350" y="1684100"/>
            <a:ext cx="3785650" cy="1136436"/>
          </a:xfrm>
          <a:prstGeom prst="rect">
            <a:avLst/>
          </a:prstGeom>
          <a:noFill/>
          <a:ln>
            <a:noFill/>
          </a:ln>
        </p:spPr>
      </p:pic>
      <p:pic>
        <p:nvPicPr>
          <p:cNvPr id="77" name="Google Shape;77;p16"/>
          <p:cNvPicPr preferRelativeResize="0"/>
          <p:nvPr/>
        </p:nvPicPr>
        <p:blipFill>
          <a:blip r:embed="rId5">
            <a:alphaModFix/>
          </a:blip>
          <a:stretch>
            <a:fillRect/>
          </a:stretch>
        </p:blipFill>
        <p:spPr>
          <a:xfrm>
            <a:off x="3869350" y="3140250"/>
            <a:ext cx="3785649" cy="109298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Population vs Percentage</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sz="1400"/>
              <a:t>Originally, the data was primarily based on population rather than percentage. This caused an error as certain groups were </a:t>
            </a:r>
            <a:r>
              <a:rPr lang="en-GB" sz="1400"/>
              <a:t>underrepresented</a:t>
            </a:r>
            <a:r>
              <a:rPr lang="en-GB" sz="1400"/>
              <a:t> due to population difference. Switching over to percentage rather than population output better representation in each category. </a:t>
            </a:r>
            <a:endParaRPr sz="1400"/>
          </a:p>
        </p:txBody>
      </p:sp>
      <p:pic>
        <p:nvPicPr>
          <p:cNvPr id="84" name="Google Shape;84;p17"/>
          <p:cNvPicPr preferRelativeResize="0"/>
          <p:nvPr/>
        </p:nvPicPr>
        <p:blipFill>
          <a:blip r:embed="rId3">
            <a:alphaModFix/>
          </a:blip>
          <a:stretch>
            <a:fillRect/>
          </a:stretch>
        </p:blipFill>
        <p:spPr>
          <a:xfrm>
            <a:off x="311700" y="2323950"/>
            <a:ext cx="3787688" cy="2518351"/>
          </a:xfrm>
          <a:prstGeom prst="rect">
            <a:avLst/>
          </a:prstGeom>
          <a:noFill/>
          <a:ln>
            <a:noFill/>
          </a:ln>
        </p:spPr>
      </p:pic>
      <p:pic>
        <p:nvPicPr>
          <p:cNvPr id="85" name="Google Shape;85;p17"/>
          <p:cNvPicPr preferRelativeResize="0"/>
          <p:nvPr/>
        </p:nvPicPr>
        <p:blipFill>
          <a:blip r:embed="rId4">
            <a:alphaModFix/>
          </a:blip>
          <a:stretch>
            <a:fillRect/>
          </a:stretch>
        </p:blipFill>
        <p:spPr>
          <a:xfrm>
            <a:off x="4958150" y="2244950"/>
            <a:ext cx="3874150" cy="2560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Male vs Female</a:t>
            </a:r>
            <a:endParaRPr/>
          </a:p>
        </p:txBody>
      </p:sp>
      <p:sp>
        <p:nvSpPr>
          <p:cNvPr id="91" name="Google Shape;91;p18"/>
          <p:cNvSpPr txBox="1"/>
          <p:nvPr>
            <p:ph idx="1" type="body"/>
          </p:nvPr>
        </p:nvSpPr>
        <p:spPr>
          <a:xfrm>
            <a:off x="311700" y="1152475"/>
            <a:ext cx="24870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sz="1400"/>
              <a:t>Separated</a:t>
            </a:r>
            <a:r>
              <a:rPr lang="en-GB" sz="1400"/>
              <a:t> male vs female data </a:t>
            </a:r>
            <a:endParaRPr sz="1400"/>
          </a:p>
          <a:p>
            <a:pPr indent="-317500" lvl="0" marL="457200" rtl="0" algn="l">
              <a:spcBef>
                <a:spcPts val="0"/>
              </a:spcBef>
              <a:spcAft>
                <a:spcPts val="0"/>
              </a:spcAft>
              <a:buSzPts val="1400"/>
              <a:buChar char="-"/>
            </a:pPr>
            <a:r>
              <a:rPr lang="en-GB" sz="1400"/>
              <a:t>Females are more prone to </a:t>
            </a:r>
            <a:r>
              <a:rPr lang="en-GB" sz="1400"/>
              <a:t>depression</a:t>
            </a:r>
            <a:r>
              <a:rPr lang="en-GB" sz="1400"/>
              <a:t> by a considerable margin</a:t>
            </a:r>
            <a:endParaRPr sz="1400"/>
          </a:p>
          <a:p>
            <a:pPr indent="-317500" lvl="0" marL="457200" rtl="0" algn="l">
              <a:spcBef>
                <a:spcPts val="0"/>
              </a:spcBef>
              <a:spcAft>
                <a:spcPts val="0"/>
              </a:spcAft>
              <a:buSzPts val="1400"/>
              <a:buChar char="-"/>
            </a:pPr>
            <a:r>
              <a:rPr lang="en-GB" sz="1400"/>
              <a:t>Men are more likely to commit suicide</a:t>
            </a:r>
            <a:endParaRPr sz="1400"/>
          </a:p>
          <a:p>
            <a:pPr indent="-317500" lvl="0" marL="457200" rtl="0" algn="l">
              <a:spcBef>
                <a:spcPts val="0"/>
              </a:spcBef>
              <a:spcAft>
                <a:spcPts val="0"/>
              </a:spcAft>
              <a:buSzPts val="1400"/>
              <a:buChar char="-"/>
            </a:pPr>
            <a:r>
              <a:rPr lang="en-GB" sz="1400"/>
              <a:t>One consideration could be that women are better at </a:t>
            </a:r>
            <a:r>
              <a:rPr lang="en-GB" sz="1400"/>
              <a:t>handling</a:t>
            </a:r>
            <a:r>
              <a:rPr lang="en-GB" sz="1400"/>
              <a:t> depression compared to men</a:t>
            </a:r>
            <a:endParaRPr sz="1400"/>
          </a:p>
        </p:txBody>
      </p:sp>
      <p:pic>
        <p:nvPicPr>
          <p:cNvPr id="92" name="Google Shape;92;p18"/>
          <p:cNvPicPr preferRelativeResize="0"/>
          <p:nvPr/>
        </p:nvPicPr>
        <p:blipFill>
          <a:blip r:embed="rId3">
            <a:alphaModFix/>
          </a:blip>
          <a:stretch>
            <a:fillRect/>
          </a:stretch>
        </p:blipFill>
        <p:spPr>
          <a:xfrm>
            <a:off x="3867675" y="786025"/>
            <a:ext cx="3276702" cy="1952776"/>
          </a:xfrm>
          <a:prstGeom prst="rect">
            <a:avLst/>
          </a:prstGeom>
          <a:noFill/>
          <a:ln>
            <a:noFill/>
          </a:ln>
        </p:spPr>
      </p:pic>
      <p:pic>
        <p:nvPicPr>
          <p:cNvPr id="93" name="Google Shape;93;p18"/>
          <p:cNvPicPr preferRelativeResize="0"/>
          <p:nvPr/>
        </p:nvPicPr>
        <p:blipFill>
          <a:blip r:embed="rId4">
            <a:alphaModFix/>
          </a:blip>
          <a:stretch>
            <a:fillRect/>
          </a:stretch>
        </p:blipFill>
        <p:spPr>
          <a:xfrm>
            <a:off x="5211450" y="2807800"/>
            <a:ext cx="3323974" cy="19977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Ethnicity </a:t>
            </a:r>
            <a:endParaRPr/>
          </a:p>
        </p:txBody>
      </p:sp>
      <p:sp>
        <p:nvSpPr>
          <p:cNvPr id="99" name="Google Shape;99;p19"/>
          <p:cNvSpPr txBox="1"/>
          <p:nvPr>
            <p:ph idx="1" type="body"/>
          </p:nvPr>
        </p:nvSpPr>
        <p:spPr>
          <a:xfrm>
            <a:off x="311700" y="1152475"/>
            <a:ext cx="2181300" cy="34164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SzPts val="1400"/>
              <a:buChar char="-"/>
            </a:pPr>
            <a:r>
              <a:rPr lang="en-GB" sz="1400"/>
              <a:t>The </a:t>
            </a:r>
            <a:r>
              <a:rPr lang="en-GB" sz="1400"/>
              <a:t>highest depression levels are by individuals categorized by other</a:t>
            </a:r>
            <a:endParaRPr sz="1400"/>
          </a:p>
          <a:p>
            <a:pPr indent="-317500" lvl="0" marL="457200" rtl="0" algn="l">
              <a:spcBef>
                <a:spcPts val="0"/>
              </a:spcBef>
              <a:spcAft>
                <a:spcPts val="0"/>
              </a:spcAft>
              <a:buSzPts val="1400"/>
              <a:buChar char="-"/>
            </a:pPr>
            <a:r>
              <a:rPr lang="en-GB" sz="1400"/>
              <a:t>Asians are less likely to be depressed</a:t>
            </a:r>
            <a:endParaRPr sz="1400"/>
          </a:p>
          <a:p>
            <a:pPr indent="-317500" lvl="0" marL="457200" rtl="0" algn="l">
              <a:spcBef>
                <a:spcPts val="0"/>
              </a:spcBef>
              <a:spcAft>
                <a:spcPts val="0"/>
              </a:spcAft>
              <a:buSzPts val="1400"/>
              <a:buChar char="-"/>
            </a:pPr>
            <a:r>
              <a:rPr lang="en-GB" sz="1400"/>
              <a:t>This could be related to communities as it is harder to find communities the lower the population </a:t>
            </a:r>
            <a:endParaRPr sz="1400"/>
          </a:p>
        </p:txBody>
      </p:sp>
      <p:pic>
        <p:nvPicPr>
          <p:cNvPr id="100" name="Google Shape;100;p19"/>
          <p:cNvPicPr preferRelativeResize="0"/>
          <p:nvPr/>
        </p:nvPicPr>
        <p:blipFill>
          <a:blip r:embed="rId3">
            <a:alphaModFix/>
          </a:blip>
          <a:stretch>
            <a:fillRect/>
          </a:stretch>
        </p:blipFill>
        <p:spPr>
          <a:xfrm>
            <a:off x="3445363" y="630050"/>
            <a:ext cx="3385523" cy="1700749"/>
          </a:xfrm>
          <a:prstGeom prst="rect">
            <a:avLst/>
          </a:prstGeom>
          <a:noFill/>
          <a:ln>
            <a:noFill/>
          </a:ln>
        </p:spPr>
      </p:pic>
      <p:pic>
        <p:nvPicPr>
          <p:cNvPr id="101" name="Google Shape;101;p19"/>
          <p:cNvPicPr preferRelativeResize="0"/>
          <p:nvPr/>
        </p:nvPicPr>
        <p:blipFill>
          <a:blip r:embed="rId4">
            <a:alphaModFix/>
          </a:blip>
          <a:stretch>
            <a:fillRect/>
          </a:stretch>
        </p:blipFill>
        <p:spPr>
          <a:xfrm>
            <a:off x="4377375" y="2750375"/>
            <a:ext cx="3981976" cy="2120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Income </a:t>
            </a:r>
            <a:endParaRPr/>
          </a:p>
        </p:txBody>
      </p:sp>
      <p:sp>
        <p:nvSpPr>
          <p:cNvPr id="107" name="Google Shape;107;p20"/>
          <p:cNvSpPr txBox="1"/>
          <p:nvPr>
            <p:ph idx="1" type="body"/>
          </p:nvPr>
        </p:nvSpPr>
        <p:spPr>
          <a:xfrm>
            <a:off x="311700" y="1152475"/>
            <a:ext cx="26817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sz="1400"/>
              <a:t>Individuals</a:t>
            </a:r>
            <a:r>
              <a:rPr lang="en-GB" sz="1400"/>
              <a:t> making under $20,000 are more depressed by a considerable margin </a:t>
            </a:r>
            <a:endParaRPr sz="1400"/>
          </a:p>
          <a:p>
            <a:pPr indent="-317500" lvl="0" marL="457200" rtl="0" algn="l">
              <a:spcBef>
                <a:spcPts val="0"/>
              </a:spcBef>
              <a:spcAft>
                <a:spcPts val="0"/>
              </a:spcAft>
              <a:buSzPts val="1400"/>
              <a:buChar char="-"/>
            </a:pPr>
            <a:r>
              <a:rPr lang="en-GB" sz="1400"/>
              <a:t>Lowest depression percentage is individuals making $100,000 and above</a:t>
            </a:r>
            <a:endParaRPr sz="1400"/>
          </a:p>
          <a:p>
            <a:pPr indent="-317500" lvl="0" marL="457200" rtl="0" algn="l">
              <a:spcBef>
                <a:spcPts val="0"/>
              </a:spcBef>
              <a:spcAft>
                <a:spcPts val="0"/>
              </a:spcAft>
              <a:buSzPts val="1400"/>
              <a:buChar char="-"/>
            </a:pPr>
            <a:r>
              <a:rPr lang="en-GB" sz="1400"/>
              <a:t>Money is a big factor in depression rates similar to women </a:t>
            </a:r>
            <a:endParaRPr sz="1400"/>
          </a:p>
        </p:txBody>
      </p:sp>
      <p:pic>
        <p:nvPicPr>
          <p:cNvPr id="108" name="Google Shape;108;p20"/>
          <p:cNvPicPr preferRelativeResize="0"/>
          <p:nvPr/>
        </p:nvPicPr>
        <p:blipFill>
          <a:blip r:embed="rId3">
            <a:alphaModFix/>
          </a:blip>
          <a:stretch>
            <a:fillRect/>
          </a:stretch>
        </p:blipFill>
        <p:spPr>
          <a:xfrm>
            <a:off x="3136550" y="747900"/>
            <a:ext cx="5758478" cy="38209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Education </a:t>
            </a:r>
            <a:endParaRPr/>
          </a:p>
          <a:p>
            <a:pPr indent="0" lvl="0" marL="0" rtl="0" algn="l">
              <a:spcBef>
                <a:spcPts val="0"/>
              </a:spcBef>
              <a:spcAft>
                <a:spcPts val="0"/>
              </a:spcAft>
              <a:buNone/>
            </a:pPr>
            <a:r>
              <a:t/>
            </a:r>
            <a:endParaRPr/>
          </a:p>
        </p:txBody>
      </p:sp>
      <p:sp>
        <p:nvSpPr>
          <p:cNvPr id="114" name="Google Shape;114;p21"/>
          <p:cNvSpPr txBox="1"/>
          <p:nvPr>
            <p:ph idx="1" type="body"/>
          </p:nvPr>
        </p:nvSpPr>
        <p:spPr>
          <a:xfrm>
            <a:off x="311700" y="1152475"/>
            <a:ext cx="24777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sz="1400"/>
              <a:t>There</a:t>
            </a:r>
            <a:r>
              <a:rPr lang="en-GB" sz="1400"/>
              <a:t> as a </a:t>
            </a:r>
            <a:r>
              <a:rPr lang="en-GB" sz="1400"/>
              <a:t>high</a:t>
            </a:r>
            <a:r>
              <a:rPr lang="en-GB" sz="1400"/>
              <a:t> jump in depression rate for individuals with a Highschool diploma or GED</a:t>
            </a:r>
            <a:endParaRPr sz="1400"/>
          </a:p>
          <a:p>
            <a:pPr indent="-317500" lvl="0" marL="457200" rtl="0" algn="l">
              <a:spcBef>
                <a:spcPts val="0"/>
              </a:spcBef>
              <a:spcAft>
                <a:spcPts val="0"/>
              </a:spcAft>
              <a:buSzPts val="1400"/>
              <a:buChar char="-"/>
            </a:pPr>
            <a:r>
              <a:rPr lang="en-GB" sz="1400"/>
              <a:t>For 2018, Individuals with a college education rank higher than those </a:t>
            </a:r>
            <a:r>
              <a:rPr lang="en-GB" sz="1400"/>
              <a:t>without</a:t>
            </a:r>
            <a:r>
              <a:rPr lang="en-GB" sz="1400"/>
              <a:t> </a:t>
            </a:r>
            <a:endParaRPr sz="1400"/>
          </a:p>
          <a:p>
            <a:pPr indent="-317500" lvl="0" marL="457200" rtl="0" algn="l">
              <a:spcBef>
                <a:spcPts val="0"/>
              </a:spcBef>
              <a:spcAft>
                <a:spcPts val="0"/>
              </a:spcAft>
              <a:buSzPts val="1400"/>
              <a:buChar char="-"/>
            </a:pPr>
            <a:r>
              <a:rPr lang="en-GB" sz="1400"/>
              <a:t>Education does not determine income levels </a:t>
            </a:r>
            <a:endParaRPr sz="1400"/>
          </a:p>
        </p:txBody>
      </p:sp>
      <p:pic>
        <p:nvPicPr>
          <p:cNvPr id="115" name="Google Shape;115;p21"/>
          <p:cNvPicPr preferRelativeResize="0"/>
          <p:nvPr/>
        </p:nvPicPr>
        <p:blipFill>
          <a:blip r:embed="rId3">
            <a:alphaModFix/>
          </a:blip>
          <a:stretch>
            <a:fillRect/>
          </a:stretch>
        </p:blipFill>
        <p:spPr>
          <a:xfrm>
            <a:off x="3738800" y="169825"/>
            <a:ext cx="2895802" cy="2193400"/>
          </a:xfrm>
          <a:prstGeom prst="rect">
            <a:avLst/>
          </a:prstGeom>
          <a:noFill/>
          <a:ln>
            <a:noFill/>
          </a:ln>
        </p:spPr>
      </p:pic>
      <p:pic>
        <p:nvPicPr>
          <p:cNvPr id="116" name="Google Shape;116;p21"/>
          <p:cNvPicPr preferRelativeResize="0"/>
          <p:nvPr/>
        </p:nvPicPr>
        <p:blipFill>
          <a:blip r:embed="rId4">
            <a:alphaModFix/>
          </a:blip>
          <a:stretch>
            <a:fillRect/>
          </a:stretch>
        </p:blipFill>
        <p:spPr>
          <a:xfrm>
            <a:off x="4920150" y="2487050"/>
            <a:ext cx="3694024" cy="2396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