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c57f39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c57f39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c57f39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c57f39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c57f399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c57f39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c57f399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c57f399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c57f399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c57f399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c57f399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c57f399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c57f399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c57f399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c57f399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c57f399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bc57f39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bc57f39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c57f39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c57f39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c57f39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c57f39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c57f399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c57f399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c57f399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c57f399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c57f39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c57f39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bc57f39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c57f39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c57f39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c57f39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c57f39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c57f39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c57f39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c57f39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c57f39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c57f39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catalog.worldbank.org/dataset/education-statis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Analysez les données de systèmes éducatifs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Parcours Data Scientist - </a:t>
            </a:r>
            <a:r>
              <a:rPr i="1" lang="fr"/>
              <a:t>OPENCLASSROOMS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p:txBody>
      </p:sp>
      <p:sp>
        <p:nvSpPr>
          <p:cNvPr id="154" name="Google Shape;15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On va surtout s’intéresser aux données des pays pas des régions, on va donc utiliser EdStatsCountry_Series</a:t>
            </a:r>
            <a:endParaRPr/>
          </a:p>
          <a:p>
            <a:pPr indent="-342900" lvl="0" marL="457200" rtl="0" algn="l">
              <a:spcBef>
                <a:spcPts val="0"/>
              </a:spcBef>
              <a:spcAft>
                <a:spcPts val="0"/>
              </a:spcAft>
              <a:buSzPts val="1800"/>
              <a:buChar char="●"/>
            </a:pPr>
            <a:r>
              <a:rPr lang="fr"/>
              <a:t>Si EdTech veut reproduire le même schéma qu’en France, c’est qu’on va s’intéresser à la France comme benchmark</a:t>
            </a:r>
            <a:endParaRPr/>
          </a:p>
          <a:p>
            <a:pPr indent="-342900" lvl="0" marL="457200" rtl="0" algn="l">
              <a:spcBef>
                <a:spcPts val="0"/>
              </a:spcBef>
              <a:spcAft>
                <a:spcPts val="0"/>
              </a:spcAft>
              <a:buSzPts val="1800"/>
              <a:buChar char="●"/>
            </a:pPr>
            <a:r>
              <a:rPr lang="fr"/>
              <a:t>Le premier indicateur qui nous intéresse est la population, on a justement ce qu’il nous faut avec l’indicateur ‘Population, ages 15-64, total’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400"/>
              <a:t>Présentation de l’analyse pré exploratoire</a:t>
            </a:r>
            <a:endParaRPr sz="1400"/>
          </a:p>
          <a:p>
            <a:pPr indent="0" lvl="0" marL="0" rtl="0" algn="l">
              <a:spcBef>
                <a:spcPts val="0"/>
              </a:spcBef>
              <a:spcAft>
                <a:spcPts val="0"/>
              </a:spcAft>
              <a:buNone/>
            </a:pPr>
            <a:r>
              <a:t/>
            </a:r>
            <a:endParaRPr sz="1400"/>
          </a:p>
        </p:txBody>
      </p:sp>
      <p:sp>
        <p:nvSpPr>
          <p:cNvPr id="160" name="Google Shape;160;p23"/>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On visualise dans un histogramme la répartition de la population médiane sur les années depuis 2000</a:t>
            </a:r>
            <a:endParaRPr/>
          </a:p>
          <a:p>
            <a:pPr indent="-304800" lvl="0" marL="457200" rtl="0" algn="l">
              <a:spcBef>
                <a:spcPts val="0"/>
              </a:spcBef>
              <a:spcAft>
                <a:spcPts val="0"/>
              </a:spcAft>
              <a:buSzPts val="1200"/>
              <a:buChar char="●"/>
            </a:pPr>
            <a:r>
              <a:rPr lang="fr"/>
              <a:t>Le trait représente la population française, (42 millions)</a:t>
            </a:r>
            <a:endParaRPr/>
          </a:p>
          <a:p>
            <a:pPr indent="-304800" lvl="0" marL="457200" rtl="0" algn="l">
              <a:spcBef>
                <a:spcPts val="0"/>
              </a:spcBef>
              <a:spcAft>
                <a:spcPts val="0"/>
              </a:spcAft>
              <a:buSzPts val="1200"/>
              <a:buChar char="●"/>
            </a:pPr>
            <a:r>
              <a:rPr lang="fr"/>
              <a:t>On peut de ce fait éliminer les pays très éloignés de la france, on se met une limite à 10 millions (pour ne pas ignorer les autres indicateurs)</a:t>
            </a:r>
            <a:endParaRPr/>
          </a:p>
        </p:txBody>
      </p:sp>
      <p:pic>
        <p:nvPicPr>
          <p:cNvPr id="161" name="Google Shape;161;p23"/>
          <p:cNvPicPr preferRelativeResize="0"/>
          <p:nvPr/>
        </p:nvPicPr>
        <p:blipFill>
          <a:blip r:embed="rId3">
            <a:alphaModFix/>
          </a:blip>
          <a:stretch>
            <a:fillRect/>
          </a:stretch>
        </p:blipFill>
        <p:spPr>
          <a:xfrm>
            <a:off x="4258925" y="98975"/>
            <a:ext cx="4200099" cy="499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p:txBody>
      </p:sp>
      <p:sp>
        <p:nvSpPr>
          <p:cNvPr id="167" name="Google Shape;167;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Avec le critère de population on tombe sur 61 pays pertinents pour notre étude (sur 192 pays qui possède des données démographiques)</a:t>
            </a:r>
            <a:endParaRPr/>
          </a:p>
          <a:p>
            <a:pPr indent="-342900" lvl="0" marL="457200" rtl="0" algn="l">
              <a:spcBef>
                <a:spcPts val="0"/>
              </a:spcBef>
              <a:spcAft>
                <a:spcPts val="0"/>
              </a:spcAft>
              <a:buSzPts val="1800"/>
              <a:buChar char="●"/>
            </a:pPr>
            <a:r>
              <a:rPr lang="fr"/>
              <a:t>EdTech cibles les gens de niveau lycée et université, on va s’intéresser donc à de nouveaux indicateurs : </a:t>
            </a:r>
            <a:endParaRPr/>
          </a:p>
          <a:p>
            <a:pPr indent="-317500" lvl="1" marL="914400" rtl="0" algn="l">
              <a:spcBef>
                <a:spcPts val="0"/>
              </a:spcBef>
              <a:spcAft>
                <a:spcPts val="0"/>
              </a:spcAft>
              <a:buSzPts val="1400"/>
              <a:buChar char="○"/>
            </a:pPr>
            <a:r>
              <a:rPr lang="fr"/>
              <a:t>'Enrolment in tertiary education, all programmes, both sexes (number)' : pour les inscriptions en  cycle supérieur</a:t>
            </a:r>
            <a:endParaRPr/>
          </a:p>
          <a:p>
            <a:pPr indent="-317500" lvl="1" marL="914400" rtl="0" algn="l">
              <a:spcBef>
                <a:spcPts val="0"/>
              </a:spcBef>
              <a:spcAft>
                <a:spcPts val="0"/>
              </a:spcAft>
              <a:buSzPts val="1400"/>
              <a:buChar char="○"/>
            </a:pPr>
            <a:r>
              <a:rPr lang="fr"/>
              <a:t>‘Enrolment in secondary education, both sexes (number)': pour les inscriptions au lycée</a:t>
            </a:r>
            <a:endParaRPr/>
          </a:p>
          <a:p>
            <a:pPr indent="-342900" lvl="0" marL="457200" rtl="0" algn="l">
              <a:spcBef>
                <a:spcPts val="0"/>
              </a:spcBef>
              <a:spcAft>
                <a:spcPts val="0"/>
              </a:spcAft>
              <a:buSzPts val="1800"/>
              <a:buChar char="●"/>
            </a:pPr>
            <a:r>
              <a:rPr lang="fr"/>
              <a:t>En France, le total de ces indicateurs à une </a:t>
            </a:r>
            <a:r>
              <a:rPr lang="fr"/>
              <a:t>médiane</a:t>
            </a:r>
            <a:r>
              <a:rPr lang="fr"/>
              <a:t> de 8078803 sur les années depuis 2000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400"/>
              <a:t>Présentation de l’analyse pré exploratoire</a:t>
            </a:r>
            <a:endParaRPr sz="1400"/>
          </a:p>
          <a:p>
            <a:pPr indent="0" lvl="0" marL="0" rtl="0" algn="l">
              <a:spcBef>
                <a:spcPts val="0"/>
              </a:spcBef>
              <a:spcAft>
                <a:spcPts val="0"/>
              </a:spcAft>
              <a:buNone/>
            </a:pPr>
            <a:r>
              <a:t/>
            </a:r>
            <a:endParaRPr sz="1400"/>
          </a:p>
        </p:txBody>
      </p:sp>
      <p:sp>
        <p:nvSpPr>
          <p:cNvPr id="173" name="Google Shape;173;p25"/>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La France est située exactement au percentile à 75% de la répartition de la population</a:t>
            </a:r>
            <a:endParaRPr/>
          </a:p>
          <a:p>
            <a:pPr indent="-304800" lvl="0" marL="457200" rtl="0" algn="l">
              <a:spcBef>
                <a:spcPts val="0"/>
              </a:spcBef>
              <a:spcAft>
                <a:spcPts val="0"/>
              </a:spcAft>
              <a:buSzPts val="1200"/>
              <a:buChar char="●"/>
            </a:pPr>
            <a:r>
              <a:rPr lang="fr"/>
              <a:t>On peut encore enlever les pays très éloignés de la france, on ne garde pas les pays qui ont un nombre d’inscription inférieur à 6000000 </a:t>
            </a:r>
            <a:endParaRPr/>
          </a:p>
        </p:txBody>
      </p:sp>
      <p:sp>
        <p:nvSpPr>
          <p:cNvPr id="174" name="Google Shape;174;p25"/>
          <p:cNvSpPr txBox="1"/>
          <p:nvPr/>
        </p:nvSpPr>
        <p:spPr>
          <a:xfrm>
            <a:off x="3589350" y="6586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highlight>
                <a:srgbClr val="FFFFFF"/>
              </a:highlight>
            </a:endParaRPr>
          </a:p>
        </p:txBody>
      </p:sp>
      <p:pic>
        <p:nvPicPr>
          <p:cNvPr id="175" name="Google Shape;175;p25"/>
          <p:cNvPicPr preferRelativeResize="0"/>
          <p:nvPr/>
        </p:nvPicPr>
        <p:blipFill>
          <a:blip r:embed="rId3">
            <a:alphaModFix/>
          </a:blip>
          <a:stretch>
            <a:fillRect/>
          </a:stretch>
        </p:blipFill>
        <p:spPr>
          <a:xfrm>
            <a:off x="3855775" y="152400"/>
            <a:ext cx="5135824"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a:p>
            <a:pPr indent="0" lvl="0" marL="0" rtl="0" algn="l">
              <a:spcBef>
                <a:spcPts val="0"/>
              </a:spcBef>
              <a:spcAft>
                <a:spcPts val="0"/>
              </a:spcAft>
              <a:buNone/>
            </a:pPr>
            <a:r>
              <a:t/>
            </a:r>
            <a:endParaRPr/>
          </a:p>
        </p:txBody>
      </p:sp>
      <p:sp>
        <p:nvSpPr>
          <p:cNvPr id="181" name="Google Shape;181;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Avec ce critère d’études on retombe sur 24 pays candidats.</a:t>
            </a:r>
            <a:endParaRPr/>
          </a:p>
          <a:p>
            <a:pPr indent="-342900" lvl="0" marL="457200" rtl="0" algn="l">
              <a:spcBef>
                <a:spcPts val="0"/>
              </a:spcBef>
              <a:spcAft>
                <a:spcPts val="0"/>
              </a:spcAft>
              <a:buSzPts val="1800"/>
              <a:buChar char="●"/>
            </a:pPr>
            <a:r>
              <a:rPr lang="fr"/>
              <a:t>Comme l’application est une application en ligne, l’un des critères est l’utilisation d’internet</a:t>
            </a:r>
            <a:endParaRPr/>
          </a:p>
          <a:p>
            <a:pPr indent="-342900" lvl="0" marL="457200" rtl="0" algn="l">
              <a:spcBef>
                <a:spcPts val="0"/>
              </a:spcBef>
              <a:spcAft>
                <a:spcPts val="0"/>
              </a:spcAft>
              <a:buSzPts val="1800"/>
              <a:buChar char="●"/>
            </a:pPr>
            <a:r>
              <a:rPr lang="fr"/>
              <a:t>On va donc regarder l’indicateur Internet users (per 100 people)</a:t>
            </a:r>
            <a:endParaRPr/>
          </a:p>
          <a:p>
            <a:pPr indent="-342900" lvl="0" marL="457200" rtl="0" algn="l">
              <a:spcBef>
                <a:spcPts val="0"/>
              </a:spcBef>
              <a:spcAft>
                <a:spcPts val="0"/>
              </a:spcAft>
              <a:buSzPts val="1800"/>
              <a:buChar char="●"/>
            </a:pPr>
            <a:r>
              <a:rPr lang="fr"/>
              <a:t>En France cet indicateur a une médiane de 29 millions depuis 2000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400"/>
              <a:t>Présentation de l’analyse pré exploratoire</a:t>
            </a:r>
            <a:endParaRPr sz="1400"/>
          </a:p>
          <a:p>
            <a:pPr indent="0" lvl="0" marL="0" rtl="0" algn="l">
              <a:spcBef>
                <a:spcPts val="0"/>
              </a:spcBef>
              <a:spcAft>
                <a:spcPts val="0"/>
              </a:spcAft>
              <a:buNone/>
            </a:pPr>
            <a:r>
              <a:t/>
            </a:r>
            <a:endParaRPr sz="1400"/>
          </a:p>
        </p:txBody>
      </p:sp>
      <p:sp>
        <p:nvSpPr>
          <p:cNvPr id="187" name="Google Shape;187;p2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fr"/>
              <a:t>Une fois encore on enlève les pays de loin moins intéressant que la France, on enlève donc les pays dont le nombre d’utilisateur médian est inférieur à 20 millions</a:t>
            </a:r>
            <a:endParaRPr/>
          </a:p>
          <a:p>
            <a:pPr indent="-304800" lvl="0" marL="457200" rtl="0" algn="l">
              <a:spcBef>
                <a:spcPts val="0"/>
              </a:spcBef>
              <a:spcAft>
                <a:spcPts val="0"/>
              </a:spcAft>
              <a:buSzPts val="1200"/>
              <a:buChar char="●"/>
            </a:pPr>
            <a:r>
              <a:rPr lang="fr"/>
              <a:t>Il reste donc que 10 pays : le Brésil, la Chine, la France, l’Allemagne, l’Inde, le Japon, la République de Corée, la Russie, la Grande Bretagne, et les Etats Unis</a:t>
            </a:r>
            <a:endParaRPr/>
          </a:p>
        </p:txBody>
      </p:sp>
      <p:sp>
        <p:nvSpPr>
          <p:cNvPr id="188" name="Google Shape;188;p27"/>
          <p:cNvSpPr txBox="1"/>
          <p:nvPr/>
        </p:nvSpPr>
        <p:spPr>
          <a:xfrm>
            <a:off x="3589350" y="6586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highlight>
                <a:srgbClr val="FFFFFF"/>
              </a:highlight>
            </a:endParaRPr>
          </a:p>
        </p:txBody>
      </p:sp>
      <p:pic>
        <p:nvPicPr>
          <p:cNvPr id="189" name="Google Shape;189;p27"/>
          <p:cNvPicPr preferRelativeResize="0"/>
          <p:nvPr/>
        </p:nvPicPr>
        <p:blipFill rotWithShape="1">
          <a:blip r:embed="rId3">
            <a:alphaModFix/>
          </a:blip>
          <a:srcRect b="-1300" l="2600" r="-2600" t="1300"/>
          <a:stretch/>
        </p:blipFill>
        <p:spPr>
          <a:xfrm>
            <a:off x="4733000" y="107300"/>
            <a:ext cx="4089351" cy="4928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a:p>
            <a:pPr indent="0" lvl="0" marL="0" rtl="0" algn="l">
              <a:spcBef>
                <a:spcPts val="0"/>
              </a:spcBef>
              <a:spcAft>
                <a:spcPts val="0"/>
              </a:spcAft>
              <a:buNone/>
            </a:pPr>
            <a:r>
              <a:t/>
            </a:r>
            <a:endParaRPr/>
          </a:p>
        </p:txBody>
      </p:sp>
      <p:sp>
        <p:nvSpPr>
          <p:cNvPr id="195" name="Google Shape;19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Jusque là on n’a fait que des études sur la médiane, on s’intéresse aussi aux critères d’évolution du potentiel des pays clients</a:t>
            </a:r>
            <a:endParaRPr/>
          </a:p>
          <a:p>
            <a:pPr indent="-342900" lvl="0" marL="457200" rtl="0" algn="l">
              <a:spcBef>
                <a:spcPts val="0"/>
              </a:spcBef>
              <a:spcAft>
                <a:spcPts val="0"/>
              </a:spcAft>
              <a:buSzPts val="1800"/>
              <a:buChar char="●"/>
            </a:pPr>
            <a:r>
              <a:rPr lang="fr"/>
              <a:t>On veut aussi voir une idée du bénéfice que peut rapporter un pays</a:t>
            </a:r>
            <a:endParaRPr/>
          </a:p>
          <a:p>
            <a:pPr indent="-342900" lvl="0" marL="457200" rtl="0" algn="l">
              <a:spcBef>
                <a:spcPts val="0"/>
              </a:spcBef>
              <a:spcAft>
                <a:spcPts val="0"/>
              </a:spcAft>
              <a:buSzPts val="1800"/>
              <a:buChar char="●"/>
            </a:pPr>
            <a:r>
              <a:rPr lang="fr"/>
              <a:t>Pour </a:t>
            </a:r>
            <a:r>
              <a:rPr lang="fr"/>
              <a:t>cela</a:t>
            </a:r>
            <a:r>
              <a:rPr lang="fr"/>
              <a:t> on va comparer le PIB des différents pays qui restent 'GDP per capita, PPP (current international $)'</a:t>
            </a:r>
            <a:endParaRPr/>
          </a:p>
          <a:p>
            <a:pPr indent="-342900" lvl="0" marL="457200" rtl="0" algn="l">
              <a:spcBef>
                <a:spcPts val="0"/>
              </a:spcBef>
              <a:spcAft>
                <a:spcPts val="0"/>
              </a:spcAft>
              <a:buSzPts val="1800"/>
              <a:buChar char="●"/>
            </a:pPr>
            <a:r>
              <a:rPr lang="fr"/>
              <a:t>Pour être un peu plus précis, on va utiliser le PIB total sur l’ensemble de la population qui utilise internet, puis sur l’ensemble de la population étudiante qui utilise internet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p:txBody>
      </p:sp>
      <p:pic>
        <p:nvPicPr>
          <p:cNvPr id="201" name="Google Shape;201;p29"/>
          <p:cNvPicPr preferRelativeResize="0"/>
          <p:nvPr/>
        </p:nvPicPr>
        <p:blipFill>
          <a:blip r:embed="rId3">
            <a:alphaModFix/>
          </a:blip>
          <a:stretch>
            <a:fillRect/>
          </a:stretch>
        </p:blipFill>
        <p:spPr>
          <a:xfrm>
            <a:off x="152400" y="1170200"/>
            <a:ext cx="3898329" cy="3820901"/>
          </a:xfrm>
          <a:prstGeom prst="rect">
            <a:avLst/>
          </a:prstGeom>
          <a:noFill/>
          <a:ln>
            <a:noFill/>
          </a:ln>
        </p:spPr>
      </p:pic>
      <p:pic>
        <p:nvPicPr>
          <p:cNvPr id="202" name="Google Shape;202;p29"/>
          <p:cNvPicPr preferRelativeResize="0"/>
          <p:nvPr/>
        </p:nvPicPr>
        <p:blipFill>
          <a:blip r:embed="rId4">
            <a:alphaModFix/>
          </a:blip>
          <a:stretch>
            <a:fillRect/>
          </a:stretch>
        </p:blipFill>
        <p:spPr>
          <a:xfrm>
            <a:off x="4203129" y="1170200"/>
            <a:ext cx="3948825" cy="3820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Analyse du jeu de données</a:t>
            </a:r>
            <a:endParaRPr/>
          </a:p>
        </p:txBody>
      </p:sp>
      <p:sp>
        <p:nvSpPr>
          <p:cNvPr id="208" name="Google Shape;208;p30"/>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Conclusion sur l’étude et sur la pertinence du jeu de données</a:t>
            </a:r>
            <a:endParaRPr sz="2400"/>
          </a:p>
          <a:p>
            <a:pPr indent="0" lvl="0" marL="0" rtl="0" algn="l">
              <a:spcBef>
                <a:spcPts val="0"/>
              </a:spcBef>
              <a:spcAft>
                <a:spcPts val="0"/>
              </a:spcAft>
              <a:buNone/>
            </a:pPr>
            <a:r>
              <a:t/>
            </a:r>
            <a:endParaRPr sz="2400"/>
          </a:p>
        </p:txBody>
      </p:sp>
      <p:sp>
        <p:nvSpPr>
          <p:cNvPr id="214" name="Google Shape;21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D’après notre étude, les pays les plus pertinents, avec un bon potentiel d’évolution sont les Etats Unis, puis la Chine, d’autres pays se rapprochent aussi de la France comme l’Allemagne, ou le Japon</a:t>
            </a:r>
            <a:endParaRPr/>
          </a:p>
          <a:p>
            <a:pPr indent="-342900" lvl="0" marL="457200" rtl="0" algn="l">
              <a:spcBef>
                <a:spcPts val="0"/>
              </a:spcBef>
              <a:spcAft>
                <a:spcPts val="0"/>
              </a:spcAft>
              <a:buSzPts val="1800"/>
              <a:buChar char="●"/>
            </a:pPr>
            <a:r>
              <a:rPr lang="fr"/>
              <a:t>Sans rajouter le critère de PIB, les pays à forte population sont eux qui seraient intéressants, comme la Chine, et l’Inde aussi (pour des applications par exemple qui sont rémunérées grâce à la publicité)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Plan de la présentation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a:t>Introduction au sujet</a:t>
            </a:r>
            <a:endParaRPr/>
          </a:p>
          <a:p>
            <a:pPr indent="-317500" lvl="1" marL="914400" rtl="0" algn="l">
              <a:spcBef>
                <a:spcPts val="0"/>
              </a:spcBef>
              <a:spcAft>
                <a:spcPts val="0"/>
              </a:spcAft>
              <a:buSzPts val="1400"/>
              <a:buAutoNum type="alphaLcPeriod"/>
            </a:pPr>
            <a:r>
              <a:rPr lang="fr"/>
              <a:t>Rappel de la problématique</a:t>
            </a:r>
            <a:endParaRPr/>
          </a:p>
          <a:p>
            <a:pPr indent="-317500" lvl="1" marL="914400" rtl="0" algn="l">
              <a:spcBef>
                <a:spcPts val="0"/>
              </a:spcBef>
              <a:spcAft>
                <a:spcPts val="0"/>
              </a:spcAft>
              <a:buSzPts val="1400"/>
              <a:buAutoNum type="alphaLcPeriod"/>
            </a:pPr>
            <a:r>
              <a:rPr lang="fr"/>
              <a:t>Présentation du jeu de données</a:t>
            </a:r>
            <a:endParaRPr/>
          </a:p>
          <a:p>
            <a:pPr indent="-342900" lvl="0" marL="457200" rtl="0" algn="l">
              <a:spcBef>
                <a:spcPts val="0"/>
              </a:spcBef>
              <a:spcAft>
                <a:spcPts val="0"/>
              </a:spcAft>
              <a:buSzPts val="1800"/>
              <a:buAutoNum type="arabicPeriod"/>
            </a:pPr>
            <a:r>
              <a:rPr lang="fr"/>
              <a:t>Analyse du jeu de données</a:t>
            </a:r>
            <a:endParaRPr/>
          </a:p>
          <a:p>
            <a:pPr indent="-317500" lvl="1" marL="914400" rtl="0" algn="l">
              <a:spcBef>
                <a:spcPts val="0"/>
              </a:spcBef>
              <a:spcAft>
                <a:spcPts val="0"/>
              </a:spcAft>
              <a:buSzPts val="1400"/>
              <a:buAutoNum type="alphaLcPeriod"/>
            </a:pPr>
            <a:r>
              <a:rPr lang="fr"/>
              <a:t>Présentation de l’analyse pré </a:t>
            </a:r>
            <a:r>
              <a:rPr lang="fr"/>
              <a:t>exploratoire</a:t>
            </a:r>
            <a:endParaRPr/>
          </a:p>
          <a:p>
            <a:pPr indent="-317500" lvl="1" marL="914400" rtl="0" algn="l">
              <a:spcBef>
                <a:spcPts val="0"/>
              </a:spcBef>
              <a:spcAft>
                <a:spcPts val="0"/>
              </a:spcAft>
              <a:buSzPts val="1400"/>
              <a:buAutoNum type="alphaLcPeriod"/>
            </a:pPr>
            <a:r>
              <a:rPr lang="fr"/>
              <a:t>Conclusion sur l’étude et sur la pertinence du jeu de données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Conclusion sur l’étude et sur la pertinence du jeu de données</a:t>
            </a:r>
            <a:endParaRPr sz="2400"/>
          </a:p>
          <a:p>
            <a:pPr indent="0" lvl="0" marL="0" rtl="0" algn="l">
              <a:spcBef>
                <a:spcPts val="0"/>
              </a:spcBef>
              <a:spcAft>
                <a:spcPts val="0"/>
              </a:spcAft>
              <a:buNone/>
            </a:pPr>
            <a:r>
              <a:t/>
            </a:r>
            <a:endParaRPr sz="2400"/>
          </a:p>
        </p:txBody>
      </p:sp>
      <p:sp>
        <p:nvSpPr>
          <p:cNvPr id="220" name="Google Shape;22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Y a beaucoup d’indicateurs pertinents le taux d’utilisation internet, le PIB, la population, le nombre d’étudiants</a:t>
            </a:r>
            <a:endParaRPr/>
          </a:p>
          <a:p>
            <a:pPr indent="-342900" lvl="0" marL="457200" rtl="0" algn="l">
              <a:spcBef>
                <a:spcPts val="0"/>
              </a:spcBef>
              <a:spcAft>
                <a:spcPts val="0"/>
              </a:spcAft>
              <a:buSzPts val="1800"/>
              <a:buChar char="●"/>
            </a:pPr>
            <a:r>
              <a:rPr lang="fr"/>
              <a:t>Problème de données sur ces indicateurs (il manque des données après 2014 pour les données étudiants par exemple)</a:t>
            </a:r>
            <a:endParaRPr/>
          </a:p>
          <a:p>
            <a:pPr indent="-342900" lvl="0" marL="457200" rtl="0" algn="l">
              <a:spcBef>
                <a:spcPts val="0"/>
              </a:spcBef>
              <a:spcAft>
                <a:spcPts val="0"/>
              </a:spcAft>
              <a:buSzPts val="1800"/>
              <a:buChar char="●"/>
            </a:pPr>
            <a:r>
              <a:rPr lang="fr"/>
              <a:t>Il y aussi des indicateurs qui manquent pour l’étude:</a:t>
            </a:r>
            <a:endParaRPr/>
          </a:p>
          <a:p>
            <a:pPr indent="-317500" lvl="1" marL="914400" rtl="0" algn="l">
              <a:spcBef>
                <a:spcPts val="0"/>
              </a:spcBef>
              <a:spcAft>
                <a:spcPts val="0"/>
              </a:spcAft>
              <a:buSzPts val="1400"/>
              <a:buChar char="○"/>
            </a:pPr>
            <a:r>
              <a:rPr lang="fr"/>
              <a:t>Investissement des entreprises pour la formation des salariés (comme le DIF en France)</a:t>
            </a:r>
            <a:endParaRPr/>
          </a:p>
          <a:p>
            <a:pPr indent="-317500" lvl="1" marL="914400" rtl="0" algn="l">
              <a:spcBef>
                <a:spcPts val="0"/>
              </a:spcBef>
              <a:spcAft>
                <a:spcPts val="0"/>
              </a:spcAft>
              <a:buSzPts val="1400"/>
              <a:buChar char="○"/>
            </a:pPr>
            <a:r>
              <a:rPr lang="fr"/>
              <a:t>Débit internet par pays</a:t>
            </a:r>
            <a:endParaRPr/>
          </a:p>
          <a:p>
            <a:pPr indent="-317500" lvl="1" marL="914400" rtl="0" algn="l">
              <a:spcBef>
                <a:spcPts val="0"/>
              </a:spcBef>
              <a:spcAft>
                <a:spcPts val="0"/>
              </a:spcAft>
              <a:buSzPts val="1400"/>
              <a:buChar char="○"/>
            </a:pPr>
            <a:r>
              <a:rPr lang="fr"/>
              <a:t>Les secteurs qui ont une forte demande dans le pays (si c’est du travail manuel ou pas)</a:t>
            </a:r>
            <a:endParaRPr/>
          </a:p>
          <a:p>
            <a:pPr indent="-317500" lvl="1" marL="914400" rtl="0" algn="l">
              <a:spcBef>
                <a:spcPts val="0"/>
              </a:spcBef>
              <a:spcAft>
                <a:spcPts val="0"/>
              </a:spcAft>
              <a:buSzPts val="1400"/>
              <a:buChar char="○"/>
            </a:pPr>
            <a:r>
              <a:rPr lang="fr"/>
              <a:t>Le nombre de concurrents présents, ainsi que le nombre de gens utilisant leurs sites</a:t>
            </a:r>
            <a:endParaRPr/>
          </a:p>
          <a:p>
            <a:pPr indent="-342900" lvl="0" marL="457200" rtl="0" algn="l">
              <a:spcBef>
                <a:spcPts val="0"/>
              </a:spcBef>
              <a:spcAft>
                <a:spcPts val="0"/>
              </a:spcAft>
              <a:buSzPts val="1800"/>
              <a:buChar char="●"/>
            </a:pPr>
            <a:r>
              <a:rPr lang="fr"/>
              <a:t>Grâce au jeu de données on peut se faire une idée, mais sans donner des conclusions certaines sur le pays cible.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Questions / Réponses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Introduction au sujet</a:t>
            </a:r>
            <a:endParaRPr/>
          </a:p>
        </p:txBody>
      </p:sp>
      <p:sp>
        <p:nvSpPr>
          <p:cNvPr id="98" name="Google Shape;98;p1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Rappel de la problématique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Rappel de la problématique</a:t>
            </a:r>
            <a:endParaRPr/>
          </a:p>
        </p:txBody>
      </p:sp>
      <p:grpSp>
        <p:nvGrpSpPr>
          <p:cNvPr id="104" name="Google Shape;104;p16"/>
          <p:cNvGrpSpPr/>
          <p:nvPr/>
        </p:nvGrpSpPr>
        <p:grpSpPr>
          <a:xfrm>
            <a:off x="431925" y="1304875"/>
            <a:ext cx="2628925" cy="3416400"/>
            <a:chOff x="431925" y="1304875"/>
            <a:chExt cx="2628925" cy="3416400"/>
          </a:xfrm>
        </p:grpSpPr>
        <p:sp>
          <p:nvSpPr>
            <p:cNvPr id="105" name="Google Shape;105;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lt1"/>
                </a:solidFill>
              </a:rPr>
              <a:t>Société</a:t>
            </a:r>
            <a:endParaRPr sz="1600">
              <a:solidFill>
                <a:schemeClr val="lt1"/>
              </a:solidFill>
            </a:endParaRPr>
          </a:p>
        </p:txBody>
      </p:sp>
      <p:sp>
        <p:nvSpPr>
          <p:cNvPr id="108" name="Google Shape;108;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Société EdTech qui propose des contenus de </a:t>
            </a:r>
            <a:r>
              <a:rPr b="1" lang="fr" sz="1600"/>
              <a:t>formation </a:t>
            </a:r>
            <a:r>
              <a:rPr lang="fr" sz="1600"/>
              <a:t>en </a:t>
            </a:r>
            <a:r>
              <a:rPr b="1" lang="fr" sz="1600"/>
              <a:t>ligne </a:t>
            </a:r>
            <a:r>
              <a:rPr lang="fr" sz="1600"/>
              <a:t>pour les niveaux </a:t>
            </a:r>
            <a:r>
              <a:rPr b="1" lang="fr" sz="1600"/>
              <a:t>lycée </a:t>
            </a:r>
            <a:r>
              <a:rPr lang="fr" sz="1600"/>
              <a:t>et </a:t>
            </a:r>
            <a:r>
              <a:rPr b="1" lang="fr" sz="1600"/>
              <a:t>université</a:t>
            </a:r>
            <a:r>
              <a:rPr lang="fr" sz="1600"/>
              <a:t>.</a:t>
            </a:r>
            <a:endParaRPr sz="1600"/>
          </a:p>
        </p:txBody>
      </p:sp>
      <p:grpSp>
        <p:nvGrpSpPr>
          <p:cNvPr id="109" name="Google Shape;109;p16"/>
          <p:cNvGrpSpPr/>
          <p:nvPr/>
        </p:nvGrpSpPr>
        <p:grpSpPr>
          <a:xfrm>
            <a:off x="3320450" y="1304875"/>
            <a:ext cx="2632500" cy="3416400"/>
            <a:chOff x="3320450" y="1304875"/>
            <a:chExt cx="2632500" cy="3416400"/>
          </a:xfrm>
        </p:grpSpPr>
        <p:sp>
          <p:nvSpPr>
            <p:cNvPr id="110" name="Google Shape;110;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lt1"/>
                </a:solidFill>
              </a:rPr>
              <a:t>Contexte</a:t>
            </a:r>
            <a:endParaRPr sz="1600">
              <a:solidFill>
                <a:schemeClr val="lt1"/>
              </a:solidFill>
            </a:endParaRPr>
          </a:p>
        </p:txBody>
      </p:sp>
      <p:sp>
        <p:nvSpPr>
          <p:cNvPr id="113" name="Google Shape;113;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Projet d’</a:t>
            </a:r>
            <a:r>
              <a:rPr b="1" lang="fr" sz="1600"/>
              <a:t>expansion à l’international</a:t>
            </a:r>
            <a:endParaRPr b="1" sz="1600"/>
          </a:p>
          <a:p>
            <a:pPr indent="0" lvl="0" marL="0" rtl="0" algn="l">
              <a:spcBef>
                <a:spcPts val="1600"/>
              </a:spcBef>
              <a:spcAft>
                <a:spcPts val="1600"/>
              </a:spcAft>
              <a:buNone/>
            </a:pPr>
            <a:r>
              <a:rPr lang="fr" sz="1600"/>
              <a:t>Mission d’</a:t>
            </a:r>
            <a:r>
              <a:rPr b="1" lang="fr" sz="1600"/>
              <a:t>analyse exploratoire</a:t>
            </a:r>
            <a:endParaRPr b="1" sz="1600"/>
          </a:p>
        </p:txBody>
      </p:sp>
      <p:grpSp>
        <p:nvGrpSpPr>
          <p:cNvPr id="114" name="Google Shape;114;p16"/>
          <p:cNvGrpSpPr/>
          <p:nvPr/>
        </p:nvGrpSpPr>
        <p:grpSpPr>
          <a:xfrm>
            <a:off x="6212550" y="1304875"/>
            <a:ext cx="2632500" cy="3416400"/>
            <a:chOff x="6212550" y="1304875"/>
            <a:chExt cx="2632500" cy="3416400"/>
          </a:xfrm>
        </p:grpSpPr>
        <p:sp>
          <p:nvSpPr>
            <p:cNvPr id="115" name="Google Shape;115;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lt1"/>
                </a:solidFill>
              </a:rPr>
              <a:t>Description du problème</a:t>
            </a:r>
            <a:endParaRPr sz="1600">
              <a:solidFill>
                <a:schemeClr val="lt1"/>
              </a:solidFill>
            </a:endParaRPr>
          </a:p>
        </p:txBody>
      </p:sp>
      <p:sp>
        <p:nvSpPr>
          <p:cNvPr id="118" name="Google Shape;118;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t>Quels sont les pays avec un </a:t>
            </a:r>
            <a:r>
              <a:rPr b="1" lang="fr" sz="1200"/>
              <a:t>fort potentiel de clients</a:t>
            </a:r>
            <a:r>
              <a:rPr lang="fr" sz="1200"/>
              <a:t> pour nos services ? </a:t>
            </a:r>
            <a:endParaRPr sz="1200"/>
          </a:p>
          <a:p>
            <a:pPr indent="0" lvl="0" marL="0" rtl="0" algn="l">
              <a:spcBef>
                <a:spcPts val="1600"/>
              </a:spcBef>
              <a:spcAft>
                <a:spcPts val="0"/>
              </a:spcAft>
              <a:buNone/>
            </a:pPr>
            <a:r>
              <a:rPr lang="fr" sz="1200"/>
              <a:t>Pour chacun de ces pays quelle sera </a:t>
            </a:r>
            <a:r>
              <a:rPr b="1" lang="fr" sz="1200"/>
              <a:t>l’évolution </a:t>
            </a:r>
            <a:r>
              <a:rPr lang="fr" sz="1200"/>
              <a:t>de ce potentiel de clients? </a:t>
            </a:r>
            <a:endParaRPr sz="1200"/>
          </a:p>
          <a:p>
            <a:pPr indent="0" lvl="0" marL="0" rtl="0" algn="l">
              <a:spcBef>
                <a:spcPts val="1600"/>
              </a:spcBef>
              <a:spcAft>
                <a:spcPts val="1600"/>
              </a:spcAft>
              <a:buNone/>
            </a:pPr>
            <a:r>
              <a:rPr lang="fr" sz="1200"/>
              <a:t>Dans quels pays l’entreprise doit elle opérer en priorité?</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Introduction au sujet</a:t>
            </a:r>
            <a:endParaRPr/>
          </a:p>
        </p:txBody>
      </p:sp>
      <p:sp>
        <p:nvSpPr>
          <p:cNvPr id="124" name="Google Shape;124;p17"/>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du jeu de données</a:t>
            </a:r>
            <a:br>
              <a:rPr lang="f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du jeu de données</a:t>
            </a:r>
            <a:endParaRPr/>
          </a:p>
        </p:txBody>
      </p:sp>
      <p:sp>
        <p:nvSpPr>
          <p:cNvPr id="130" name="Google Shape;13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Toutes les données sont récupérée depuis la banque de données </a:t>
            </a:r>
            <a:r>
              <a:rPr lang="fr" u="sng">
                <a:solidFill>
                  <a:schemeClr val="hlink"/>
                </a:solidFill>
                <a:hlinkClick r:id="rId3"/>
              </a:rPr>
              <a:t>https://datacatalog.worldbank.org/dataset/education-statistics</a:t>
            </a:r>
            <a:endParaRPr/>
          </a:p>
          <a:p>
            <a:pPr indent="-342900" lvl="0" marL="457200" rtl="0" algn="l">
              <a:spcBef>
                <a:spcPts val="0"/>
              </a:spcBef>
              <a:spcAft>
                <a:spcPts val="0"/>
              </a:spcAft>
              <a:buSzPts val="1800"/>
              <a:buChar char="➔"/>
            </a:pPr>
            <a:r>
              <a:rPr lang="fr"/>
              <a:t>Il existe 4 CSVs différents quand on télécharge les données</a:t>
            </a:r>
            <a:endParaRPr/>
          </a:p>
          <a:p>
            <a:pPr indent="-317500" lvl="1" marL="914400" rtl="0" algn="l">
              <a:spcBef>
                <a:spcPts val="0"/>
              </a:spcBef>
              <a:spcAft>
                <a:spcPts val="0"/>
              </a:spcAft>
              <a:buSzPts val="1400"/>
              <a:buChar char="◆"/>
            </a:pPr>
            <a:r>
              <a:rPr lang="fr"/>
              <a:t>EdStatsData : CSV principal contenant par pays, puis par indicateur, la valeur de l’indicateur pour ce pays par année </a:t>
            </a:r>
            <a:endParaRPr/>
          </a:p>
          <a:p>
            <a:pPr indent="-317500" lvl="1" marL="914400" rtl="0" algn="l">
              <a:spcBef>
                <a:spcPts val="0"/>
              </a:spcBef>
              <a:spcAft>
                <a:spcPts val="0"/>
              </a:spcAft>
              <a:buSzPts val="1400"/>
              <a:buChar char="◆"/>
            </a:pPr>
            <a:r>
              <a:rPr lang="fr"/>
              <a:t>EdStatsCountry-Series: Par code pays, il liste la source des données des indicateurs</a:t>
            </a:r>
            <a:endParaRPr/>
          </a:p>
          <a:p>
            <a:pPr indent="-317500" lvl="1" marL="914400" rtl="0" algn="l">
              <a:spcBef>
                <a:spcPts val="0"/>
              </a:spcBef>
              <a:spcAft>
                <a:spcPts val="0"/>
              </a:spcAft>
              <a:buSzPts val="1400"/>
              <a:buChar char="◆"/>
            </a:pPr>
            <a:r>
              <a:rPr lang="fr"/>
              <a:t>EdStatsCountry: Informations générales par pays comme la devise, les dernières données d’agriculture …</a:t>
            </a:r>
            <a:endParaRPr/>
          </a:p>
          <a:p>
            <a:pPr indent="-317500" lvl="1" marL="914400" rtl="0" algn="l">
              <a:spcBef>
                <a:spcPts val="0"/>
              </a:spcBef>
              <a:spcAft>
                <a:spcPts val="0"/>
              </a:spcAft>
              <a:buSzPts val="1400"/>
              <a:buChar char="◆"/>
            </a:pPr>
            <a:r>
              <a:rPr lang="fr"/>
              <a:t>EdStatsSeries: Présentations de la liste des indicateurs</a:t>
            </a:r>
            <a:endParaRPr/>
          </a:p>
          <a:p>
            <a:pPr indent="-317500" lvl="1" marL="914400" rtl="0" algn="l">
              <a:spcBef>
                <a:spcPts val="0"/>
              </a:spcBef>
              <a:spcAft>
                <a:spcPts val="0"/>
              </a:spcAft>
              <a:buSzPts val="1400"/>
              <a:buChar char="◆"/>
            </a:pPr>
            <a:r>
              <a:rPr lang="fr"/>
              <a:t>EdStatsFootNote: il contient par donnée et par année la méthode de calcul de l’indicateur</a:t>
            </a:r>
            <a:endParaRPr/>
          </a:p>
          <a:p>
            <a:pPr indent="-342900" lvl="0" marL="457200" rtl="0" algn="l">
              <a:spcBef>
                <a:spcPts val="0"/>
              </a:spcBef>
              <a:spcAft>
                <a:spcPts val="0"/>
              </a:spcAft>
              <a:buSzPts val="1800"/>
              <a:buChar char="➔"/>
            </a:pPr>
            <a:r>
              <a:rPr lang="fr"/>
              <a:t>On va s’intéresser surtout à EdStatsData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du jeu de données</a:t>
            </a:r>
            <a:endParaRPr/>
          </a:p>
          <a:p>
            <a:pPr indent="0" lvl="0" marL="0" rtl="0" algn="l">
              <a:spcBef>
                <a:spcPts val="0"/>
              </a:spcBef>
              <a:spcAft>
                <a:spcPts val="0"/>
              </a:spcAft>
              <a:buNone/>
            </a:pPr>
            <a:r>
              <a:t/>
            </a:r>
            <a:endParaRPr/>
          </a:p>
        </p:txBody>
      </p:sp>
      <p:sp>
        <p:nvSpPr>
          <p:cNvPr id="136" name="Google Shape;13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EduStatsData contient 70 colonnes:</a:t>
            </a:r>
            <a:endParaRPr/>
          </a:p>
          <a:p>
            <a:pPr indent="-317500" lvl="1" marL="914400" rtl="0" algn="l">
              <a:spcBef>
                <a:spcPts val="0"/>
              </a:spcBef>
              <a:spcAft>
                <a:spcPts val="0"/>
              </a:spcAft>
              <a:buSzPts val="1400"/>
              <a:buChar char="○"/>
            </a:pPr>
            <a:r>
              <a:rPr lang="fr"/>
              <a:t>Une colonne inutile vide (Unnamed: 69)</a:t>
            </a:r>
            <a:endParaRPr/>
          </a:p>
          <a:p>
            <a:pPr indent="-317500" lvl="1" marL="914400" rtl="0" algn="l">
              <a:spcBef>
                <a:spcPts val="0"/>
              </a:spcBef>
              <a:spcAft>
                <a:spcPts val="0"/>
              </a:spcAft>
              <a:buSzPts val="1400"/>
              <a:buChar char="○"/>
            </a:pPr>
            <a:r>
              <a:rPr lang="fr"/>
              <a:t>Une colonne pour le nom du pays (Country Name) et une autre pour le code pays (Country Code)</a:t>
            </a:r>
            <a:endParaRPr/>
          </a:p>
          <a:p>
            <a:pPr indent="-317500" lvl="1" marL="914400" rtl="0" algn="l">
              <a:spcBef>
                <a:spcPts val="0"/>
              </a:spcBef>
              <a:spcAft>
                <a:spcPts val="0"/>
              </a:spcAft>
              <a:buSzPts val="1400"/>
              <a:buChar char="○"/>
            </a:pPr>
            <a:r>
              <a:rPr lang="fr"/>
              <a:t>Une colonne pour le nom de l’indicateur (Indicator Name) et une autre pour le code indicateur (Indicator Code)</a:t>
            </a:r>
            <a:endParaRPr/>
          </a:p>
          <a:p>
            <a:pPr indent="-317500" lvl="1" marL="914400" rtl="0" algn="l">
              <a:spcBef>
                <a:spcPts val="0"/>
              </a:spcBef>
              <a:spcAft>
                <a:spcPts val="0"/>
              </a:spcAft>
              <a:buSzPts val="1400"/>
              <a:buChar char="○"/>
            </a:pPr>
            <a:r>
              <a:rPr lang="fr"/>
              <a:t>65 colonnes pour les années :</a:t>
            </a:r>
            <a:endParaRPr/>
          </a:p>
          <a:p>
            <a:pPr indent="-317500" lvl="2" marL="1371600" rtl="0" algn="l">
              <a:spcBef>
                <a:spcPts val="0"/>
              </a:spcBef>
              <a:spcAft>
                <a:spcPts val="0"/>
              </a:spcAft>
              <a:buSzPts val="1400"/>
              <a:buChar char="■"/>
            </a:pPr>
            <a:r>
              <a:rPr lang="fr"/>
              <a:t>48 pour les années passée de 1970 à 2017 (1 par année)</a:t>
            </a:r>
            <a:endParaRPr/>
          </a:p>
          <a:p>
            <a:pPr indent="-317500" lvl="2" marL="1371600" rtl="0" algn="l">
              <a:spcBef>
                <a:spcPts val="0"/>
              </a:spcBef>
              <a:spcAft>
                <a:spcPts val="0"/>
              </a:spcAft>
              <a:buSzPts val="1400"/>
              <a:buChar char="■"/>
            </a:pPr>
            <a:r>
              <a:rPr lang="fr"/>
              <a:t>17 pour les années de 2020 à 2100 (1 tous les 5 ans)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du jeu de données</a:t>
            </a:r>
            <a:endParaRPr/>
          </a:p>
          <a:p>
            <a:pPr indent="0" lvl="0" marL="0" rtl="0" algn="l">
              <a:spcBef>
                <a:spcPts val="0"/>
              </a:spcBef>
              <a:spcAft>
                <a:spcPts val="0"/>
              </a:spcAft>
              <a:buNone/>
            </a:pPr>
            <a:r>
              <a:t/>
            </a:r>
            <a:endParaRPr/>
          </a:p>
        </p:txBody>
      </p:sp>
      <p:sp>
        <p:nvSpPr>
          <p:cNvPr id="142" name="Google Shape;14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EduStatsData contient 886930 lignes </a:t>
            </a:r>
            <a:endParaRPr/>
          </a:p>
          <a:p>
            <a:pPr indent="-317500" lvl="1" marL="914400" rtl="0" algn="l">
              <a:spcBef>
                <a:spcPts val="0"/>
              </a:spcBef>
              <a:spcAft>
                <a:spcPts val="0"/>
              </a:spcAft>
              <a:buSzPts val="1400"/>
              <a:buChar char="○"/>
            </a:pPr>
            <a:r>
              <a:rPr lang="fr"/>
              <a:t>242 pays, régions, continents différents, et 3665 indicateurs différents </a:t>
            </a:r>
            <a:endParaRPr/>
          </a:p>
          <a:p>
            <a:pPr indent="-317500" lvl="1" marL="914400" rtl="0" algn="l">
              <a:spcBef>
                <a:spcPts val="0"/>
              </a:spcBef>
              <a:spcAft>
                <a:spcPts val="0"/>
              </a:spcAft>
              <a:buSzPts val="1400"/>
              <a:buChar char="○"/>
            </a:pPr>
            <a:r>
              <a:rPr lang="fr"/>
              <a:t>357405 lignes seulement contiennent au moins une donnée sur une année</a:t>
            </a:r>
            <a:endParaRPr/>
          </a:p>
          <a:p>
            <a:pPr indent="-317500" lvl="1" marL="914400" rtl="0" algn="l">
              <a:spcBef>
                <a:spcPts val="0"/>
              </a:spcBef>
              <a:spcAft>
                <a:spcPts val="0"/>
              </a:spcAft>
              <a:buSzPts val="1400"/>
              <a:buChar char="○"/>
            </a:pPr>
            <a:r>
              <a:rPr lang="fr"/>
              <a:t>348828 lignes contiennent au moins une donnée après l’année 2000</a:t>
            </a:r>
            <a:endParaRPr/>
          </a:p>
          <a:p>
            <a:pPr indent="-317500" lvl="1" marL="914400" rtl="0" algn="l">
              <a:spcBef>
                <a:spcPts val="0"/>
              </a:spcBef>
              <a:spcAft>
                <a:spcPts val="0"/>
              </a:spcAft>
              <a:buSzPts val="1400"/>
              <a:buChar char="○"/>
            </a:pPr>
            <a:r>
              <a:rPr lang="fr"/>
              <a:t>Il n’existe aucune ligne dupliquée</a:t>
            </a:r>
            <a:endParaRPr/>
          </a:p>
          <a:p>
            <a:pPr indent="-317500" lvl="1" marL="914400" rtl="0" algn="l">
              <a:spcBef>
                <a:spcPts val="0"/>
              </a:spcBef>
              <a:spcAft>
                <a:spcPts val="0"/>
              </a:spcAft>
              <a:buSzPts val="1400"/>
              <a:buChar char="○"/>
            </a:pPr>
            <a:r>
              <a:rPr lang="fr"/>
              <a:t>Parmi les pays, on retrouve aussi des régions (World, Euro Area, ArabWorld, …), les informations sur les différentes lignes sont non disjointes</a:t>
            </a:r>
            <a:endParaRPr/>
          </a:p>
          <a:p>
            <a:pPr indent="-317500" lvl="1" marL="914400" rtl="0" algn="l">
              <a:spcBef>
                <a:spcPts val="0"/>
              </a:spcBef>
              <a:spcAft>
                <a:spcPts val="0"/>
              </a:spcAft>
              <a:buSzPts val="1400"/>
              <a:buChar char="○"/>
            </a:pPr>
            <a:r>
              <a:rPr lang="fr"/>
              <a:t>Parmi les indicateurs, on retrouve beaucoup d’indicateur qui font la distinction du genre (Homme ou Femme), cette distinction n’est pas pertinente dans notre cas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Analyse du jeu de données</a:t>
            </a:r>
            <a:endParaRPr/>
          </a:p>
        </p:txBody>
      </p:sp>
      <p:sp>
        <p:nvSpPr>
          <p:cNvPr id="148" name="Google Shape;148;p21"/>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l’analyse pré exploratoire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