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handoutMasterIdLst>
    <p:handoutMasterId r:id="rId20"/>
  </p:handoutMasterIdLst>
  <p:sldIdLst>
    <p:sldId id="256" r:id="rId4"/>
    <p:sldId id="260" r:id="rId5"/>
    <p:sldId id="312" r:id="rId6"/>
    <p:sldId id="321" r:id="rId7"/>
    <p:sldId id="258" r:id="rId8"/>
    <p:sldId id="317" r:id="rId9"/>
    <p:sldId id="318" r:id="rId10"/>
    <p:sldId id="259" r:id="rId11"/>
    <p:sldId id="264" r:id="rId12"/>
    <p:sldId id="267" r:id="rId13"/>
    <p:sldId id="308" r:id="rId14"/>
    <p:sldId id="273" r:id="rId15"/>
    <p:sldId id="276" r:id="rId16"/>
    <p:sldId id="311" r:id="rId17"/>
    <p:sldId id="322" r:id="rId1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8F6D9"/>
    <a:srgbClr val="EDEBCF"/>
    <a:srgbClr val="D3F2D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33"/>
    <p:restoredTop sz="94660"/>
  </p:normalViewPr>
  <p:slideViewPr>
    <p:cSldViewPr>
      <p:cViewPr varScale="1">
        <p:scale>
          <a:sx n="128" d="100"/>
          <a:sy n="128" d="100"/>
        </p:scale>
        <p:origin x="15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72"/>
    </p:cViewPr>
  </p:sorterViewPr>
  <p:notesViewPr>
    <p:cSldViewPr snapToGrid="0" snapToObjects="1">
      <p:cViewPr varScale="1">
        <p:scale>
          <a:sx n="78" d="100"/>
          <a:sy n="78" d="100"/>
        </p:scale>
        <p:origin x="-231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FFC39-3AF6-8048-8D2D-0B9CBEDA9E0F}" type="datetimeFigureOut">
              <a:rPr lang="en-US" smtClean="0"/>
              <a:pPr/>
              <a:t>6/2/23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1F6DB-D364-0A40-9E0D-3DD3F1C3C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86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518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Programmering er et vigtigt værktøj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2B8D2-4691-E947-96BB-D148D6853093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2411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6771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50800"/>
            <a:ext cx="2081212" cy="6075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7188" y="50800"/>
            <a:ext cx="6096000" cy="6075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ku-summer-programming/DSoP21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800" y="692696"/>
            <a:ext cx="7772400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Computer Systems</a:t>
            </a:r>
            <a:b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b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Computer Systems	</a:t>
            </a:r>
            <a:b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Pitch lecture, June 2</a:t>
            </a:r>
            <a:r>
              <a:rPr lang="en-US" sz="2000" kern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 2023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653345" y="2780928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solidFill>
                  <a:schemeClr val="tx1"/>
                </a:solidFill>
                <a:latin typeface="Calibri" pitchFamily="34" charset="0"/>
              </a:rPr>
              <a:t>Lecture:</a:t>
            </a:r>
            <a:r>
              <a:rPr lang="en-US" sz="2000" kern="0" dirty="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lvl="0" algn="l"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solidFill>
                  <a:schemeClr val="tx1"/>
                </a:solidFill>
                <a:latin typeface="Calibri" pitchFamily="34" charset="0"/>
              </a:rPr>
              <a:t>Michael Kirkedal Thomsen</a:t>
            </a:r>
          </a:p>
          <a:p>
            <a:pPr lvl="0" algn="l"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endParaRPr lang="en-US" sz="2000" b="1" kern="0" dirty="0">
              <a:solidFill>
                <a:schemeClr val="tx1"/>
              </a:solidFill>
              <a:latin typeface="Calibri" pitchFamily="34" charset="0"/>
            </a:endParaRPr>
          </a:p>
          <a:p>
            <a:pPr lvl="0" algn="l"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solidFill>
                  <a:schemeClr val="tx1"/>
                </a:solidFill>
                <a:latin typeface="Calibri" pitchFamily="34" charset="0"/>
              </a:rPr>
              <a:t>Other on the course</a:t>
            </a:r>
          </a:p>
          <a:p>
            <a:pPr lvl="0" algn="l"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solidFill>
                  <a:schemeClr val="tx1"/>
                </a:solidFill>
                <a:latin typeface="Calibri" pitchFamily="34" charset="0"/>
              </a:rPr>
              <a:t>Finn </a:t>
            </a:r>
            <a:r>
              <a:rPr lang="en-US" sz="2000" kern="0" dirty="0" err="1">
                <a:solidFill>
                  <a:schemeClr val="tx1"/>
                </a:solidFill>
                <a:latin typeface="Calibri" pitchFamily="34" charset="0"/>
              </a:rPr>
              <a:t>Schiermer</a:t>
            </a:r>
            <a:endParaRPr lang="en-US" sz="2000" kern="0" dirty="0">
              <a:solidFill>
                <a:schemeClr val="tx1"/>
              </a:solidFill>
              <a:latin typeface="Calibri" pitchFamily="34" charset="0"/>
            </a:endParaRPr>
          </a:p>
          <a:p>
            <a:pPr lvl="0" algn="l"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solidFill>
                  <a:schemeClr val="tx1"/>
                </a:solidFill>
                <a:latin typeface="Calibri" pitchFamily="34" charset="0"/>
              </a:rPr>
              <a:t>David Marchant</a:t>
            </a:r>
          </a:p>
          <a:p>
            <a:pPr lvl="0" algn="l"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endParaRPr lang="en-US" sz="2000" b="1" kern="0" dirty="0">
              <a:solidFill>
                <a:schemeClr val="tx1"/>
              </a:solidFill>
              <a:latin typeface="Calibri" pitchFamily="34" charset="0"/>
            </a:endParaRPr>
          </a:p>
          <a:p>
            <a:pPr lvl="0" algn="l"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solidFill>
                  <a:schemeClr val="tx1"/>
                </a:solidFill>
                <a:latin typeface="Calibri" pitchFamily="34" charset="0"/>
              </a:rPr>
              <a:t>With some slides by:</a:t>
            </a:r>
            <a:r>
              <a:rPr lang="en-US" sz="2000" kern="0" dirty="0">
                <a:solidFill>
                  <a:schemeClr val="tx1"/>
                </a:solidFill>
                <a:latin typeface="Calibri" pitchFamily="34" charset="0"/>
              </a:rPr>
              <a:t> </a:t>
            </a:r>
          </a:p>
          <a:p>
            <a:pPr lvl="0" algn="l"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solidFill>
                  <a:schemeClr val="tx1"/>
                </a:solidFill>
                <a:latin typeface="Calibri" pitchFamily="34" charset="0"/>
              </a:rPr>
              <a:t>Randal E. Bryant and David R. </a:t>
            </a:r>
            <a:r>
              <a:rPr lang="en-US" sz="2000" kern="0" dirty="0" err="1">
                <a:solidFill>
                  <a:schemeClr val="tx1"/>
                </a:solidFill>
                <a:latin typeface="Calibri" pitchFamily="34" charset="0"/>
              </a:rPr>
              <a:t>O’Hallaron</a:t>
            </a:r>
            <a:endParaRPr lang="en-US" sz="2000" kern="0" dirty="0">
              <a:solidFill>
                <a:schemeClr val="tx1"/>
              </a:solidFill>
              <a:latin typeface="Calibri" pitchFamily="34" charset="0"/>
            </a:endParaRPr>
          </a:p>
          <a:p>
            <a:pPr lvl="0" algn="l"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endParaRPr lang="en-US" sz="2000" kern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Great Reality #3: Memory Matters</a:t>
            </a:r>
            <a:br>
              <a:rPr lang="en-US" b="1" dirty="0"/>
            </a:br>
            <a:r>
              <a:rPr lang="en-US" sz="2900" b="1" dirty="0"/>
              <a:t>Random Access Memory Is an Unphysical Abstraction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38200" lvl="2"/>
            <a:endParaRPr lang="en-US" dirty="0"/>
          </a:p>
          <a:p>
            <a:r>
              <a:rPr lang="en-US" b="1" dirty="0"/>
              <a:t>Memory is not unbounded</a:t>
            </a:r>
          </a:p>
          <a:p>
            <a:pPr marL="552450" lvl="1"/>
            <a:r>
              <a:rPr lang="en-US" dirty="0"/>
              <a:t>It must be allocated and managed</a:t>
            </a:r>
          </a:p>
          <a:p>
            <a:pPr marL="552450" lvl="1"/>
            <a:r>
              <a:rPr lang="en-US" dirty="0"/>
              <a:t>Many applications are memory dominated</a:t>
            </a:r>
          </a:p>
          <a:p>
            <a:r>
              <a:rPr lang="en-US" b="1" dirty="0"/>
              <a:t>Memory referencing bugs especially pernicious</a:t>
            </a:r>
          </a:p>
          <a:p>
            <a:pPr marL="552450" lvl="1"/>
            <a:r>
              <a:rPr lang="en-US" dirty="0"/>
              <a:t>Effects are distant in both time and space</a:t>
            </a:r>
          </a:p>
          <a:p>
            <a:r>
              <a:rPr lang="en-US" b="1" dirty="0"/>
              <a:t>Memory performance is not uniform</a:t>
            </a:r>
          </a:p>
          <a:p>
            <a:pPr marL="552450" lvl="1"/>
            <a:r>
              <a:rPr lang="en-US" dirty="0"/>
              <a:t>Cache and virtual memory effects can greatly affect program performance</a:t>
            </a:r>
          </a:p>
          <a:p>
            <a:pPr marL="552450" lvl="1"/>
            <a:r>
              <a:rPr lang="en-US" dirty="0"/>
              <a:t>Adapting program to characteristics of memory system can lead to major speed improvements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fun(6)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4648200" y="37338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5105400" y="48006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762000" y="3200400"/>
            <a:ext cx="1668462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535673"/>
              </p:ext>
            </p:extLst>
          </p:nvPr>
        </p:nvGraphicFramePr>
        <p:xfrm>
          <a:off x="2514600" y="3733800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2057400" y="48768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4864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3879941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10668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sz="4000" b="1" dirty="0"/>
              <a:t>Great Reality #4: There’s more to performance than asymptotic complexity</a:t>
            </a:r>
            <a:br>
              <a:rPr lang="en-US" dirty="0"/>
            </a:b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51000"/>
            <a:ext cx="8382000" cy="5181600"/>
          </a:xfrm>
          <a:ln/>
        </p:spPr>
        <p:txBody>
          <a:bodyPr/>
          <a:lstStyle/>
          <a:p>
            <a:r>
              <a:rPr lang="en-US" b="1" dirty="0"/>
              <a:t>Constant factors matter too!</a:t>
            </a:r>
          </a:p>
          <a:p>
            <a:r>
              <a:rPr lang="en-US" b="1" dirty="0"/>
              <a:t>And even exact op count does not predict performance</a:t>
            </a:r>
          </a:p>
          <a:p>
            <a:pPr marL="552450" lvl="1"/>
            <a:r>
              <a:rPr lang="en-US" dirty="0"/>
              <a:t>Easily see 10:1 performance range depending on how code written</a:t>
            </a:r>
          </a:p>
          <a:p>
            <a:pPr marL="552450" lvl="1"/>
            <a:r>
              <a:rPr lang="en-US" dirty="0"/>
              <a:t>Must optimize at multiple levels: algorithm, data representations, procedures, and loops</a:t>
            </a:r>
          </a:p>
          <a:p>
            <a:r>
              <a:rPr lang="en-US" b="1" dirty="0"/>
              <a:t>Must understand system to optimize performance</a:t>
            </a:r>
          </a:p>
          <a:p>
            <a:pPr marL="552450" lvl="1"/>
            <a:r>
              <a:rPr lang="en-US" dirty="0"/>
              <a:t>How programs compiled and executed</a:t>
            </a:r>
          </a:p>
          <a:p>
            <a:pPr marL="552450" lvl="1"/>
            <a:r>
              <a:rPr lang="en-US" dirty="0"/>
              <a:t>How to measure program performance and identify bottlenecks</a:t>
            </a:r>
          </a:p>
          <a:p>
            <a:pPr marL="552450" lvl="1"/>
            <a:r>
              <a:rPr lang="en-US" dirty="0"/>
              <a:t>How to improve performance without destroying code modularity and generality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534400" cy="11684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Great Reality #5:</a:t>
            </a:r>
            <a:br>
              <a:rPr lang="en-US" b="1" dirty="0"/>
            </a:br>
            <a:r>
              <a:rPr lang="en-US" b="1" dirty="0"/>
              <a:t>Computers do more than execute programs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5232400"/>
          </a:xfrm>
          <a:ln/>
        </p:spPr>
        <p:txBody>
          <a:bodyPr/>
          <a:lstStyle/>
          <a:p>
            <a:r>
              <a:rPr lang="en-US" b="1" dirty="0"/>
              <a:t>They need to get data in and out</a:t>
            </a:r>
          </a:p>
          <a:p>
            <a:pPr marL="552450" lvl="1"/>
            <a:r>
              <a:rPr lang="en-US" dirty="0"/>
              <a:t>I/O system critical to program reliability and performance</a:t>
            </a:r>
          </a:p>
          <a:p>
            <a:endParaRPr lang="en-US" dirty="0"/>
          </a:p>
          <a:p>
            <a:r>
              <a:rPr lang="en-US" b="1" dirty="0"/>
              <a:t>They communicate with each other over networks</a:t>
            </a:r>
          </a:p>
          <a:p>
            <a:pPr marL="552450" lvl="1"/>
            <a:r>
              <a:rPr lang="en-US" dirty="0"/>
              <a:t>Many system-level issues arise in presence of network</a:t>
            </a:r>
          </a:p>
          <a:p>
            <a:pPr marL="838200" lvl="2"/>
            <a:r>
              <a:rPr lang="en-US" dirty="0"/>
              <a:t>Concurrent operations by autonomous processes</a:t>
            </a:r>
          </a:p>
          <a:p>
            <a:pPr marL="838200" lvl="2"/>
            <a:r>
              <a:rPr lang="en-US" dirty="0"/>
              <a:t>Coping with unreliable media</a:t>
            </a:r>
          </a:p>
          <a:p>
            <a:pPr marL="838200" lvl="2"/>
            <a:r>
              <a:rPr lang="en-US" dirty="0"/>
              <a:t>Cross platform compatibility</a:t>
            </a:r>
          </a:p>
          <a:p>
            <a:pPr marL="838200" lvl="2"/>
            <a:r>
              <a:rPr lang="en-US" dirty="0"/>
              <a:t>Complex performance issues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Perspective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 is Programmer-Centric</a:t>
            </a:r>
          </a:p>
          <a:p>
            <a:pPr lvl="1"/>
            <a:r>
              <a:rPr lang="en-US" dirty="0"/>
              <a:t>Purpose is to show that by knowing more about the underlying system, one can be more effective as a programmer</a:t>
            </a:r>
          </a:p>
          <a:p>
            <a:pPr lvl="1"/>
            <a:r>
              <a:rPr lang="en-US" dirty="0"/>
              <a:t>Enable you to</a:t>
            </a:r>
          </a:p>
          <a:p>
            <a:pPr lvl="2"/>
            <a:r>
              <a:rPr lang="en-US" dirty="0"/>
              <a:t>Write programs that are more reliable and efficient</a:t>
            </a:r>
          </a:p>
          <a:p>
            <a:pPr lvl="2"/>
            <a:r>
              <a:rPr lang="en-US" dirty="0"/>
              <a:t>Incorporate features that require hooks into OS</a:t>
            </a:r>
          </a:p>
          <a:p>
            <a:pPr lvl="3"/>
            <a:r>
              <a:rPr lang="en-US" dirty="0"/>
              <a:t>E.g., concurrency, signal handlers’</a:t>
            </a:r>
          </a:p>
          <a:p>
            <a:pPr lvl="3"/>
            <a:endParaRPr lang="en-US" dirty="0"/>
          </a:p>
          <a:p>
            <a:r>
              <a:rPr lang="en-US" dirty="0"/>
              <a:t>Information on </a:t>
            </a:r>
            <a:r>
              <a:rPr lang="en-US" dirty="0" err="1"/>
              <a:t>Absalon</a:t>
            </a:r>
            <a:r>
              <a:rPr lang="en-US" dirty="0"/>
              <a:t> Course Page, and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diku-compSys</a:t>
            </a:r>
            <a:r>
              <a:rPr lang="en-US" dirty="0"/>
              <a:t>/compSys-e2023-pub</a:t>
            </a:r>
          </a:p>
        </p:txBody>
      </p:sp>
    </p:spTree>
    <p:extLst>
      <p:ext uri="{BB962C8B-B14F-4D97-AF65-F5344CB8AC3E}">
        <p14:creationId xmlns:p14="http://schemas.microsoft.com/office/powerpoint/2010/main" val="66728760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is a craft</a:t>
            </a:r>
          </a:p>
          <a:p>
            <a:pPr lvl="1"/>
            <a:r>
              <a:rPr lang="en-US" dirty="0"/>
              <a:t>It is important that you practice it</a:t>
            </a:r>
          </a:p>
          <a:p>
            <a:pPr lvl="1"/>
            <a:r>
              <a:rPr lang="en-GB" dirty="0"/>
              <a:t>Keeping your C# up-to-date</a:t>
            </a:r>
          </a:p>
          <a:p>
            <a:endParaRPr lang="en-GB" dirty="0"/>
          </a:p>
          <a:p>
            <a:r>
              <a:rPr lang="en-US" b="1" dirty="0"/>
              <a:t>DIKU Summer of Programming 2021</a:t>
            </a:r>
          </a:p>
          <a:p>
            <a:pPr lvl="1"/>
            <a:r>
              <a:rPr lang="en-US" dirty="0">
                <a:hlinkClick r:id="rId2"/>
              </a:rPr>
              <a:t>https://github.com/diku-summer-programming/DSoP21</a:t>
            </a:r>
            <a:endParaRPr lang="en-GB" b="1" dirty="0"/>
          </a:p>
          <a:p>
            <a:r>
              <a:rPr lang="en-GB" b="1" dirty="0" err="1"/>
              <a:t>Edabit</a:t>
            </a:r>
            <a:endParaRPr lang="en-GB" b="1" dirty="0"/>
          </a:p>
          <a:p>
            <a:pPr lvl="1"/>
            <a:r>
              <a:rPr lang="en-GB" dirty="0"/>
              <a:t>https://</a:t>
            </a:r>
            <a:r>
              <a:rPr lang="en-GB" dirty="0" err="1"/>
              <a:t>edabit.com</a:t>
            </a:r>
            <a:r>
              <a:rPr lang="en-GB" dirty="0"/>
              <a:t>/challenges/</a:t>
            </a:r>
            <a:r>
              <a:rPr lang="en-GB" dirty="0" err="1"/>
              <a:t>csharp</a:t>
            </a:r>
            <a:endParaRPr lang="en-GB" dirty="0"/>
          </a:p>
          <a:p>
            <a:r>
              <a:rPr lang="en-GB" b="1" dirty="0" err="1"/>
              <a:t>Programmr</a:t>
            </a:r>
            <a:endParaRPr lang="en-GB" b="1" dirty="0"/>
          </a:p>
          <a:p>
            <a:pPr lvl="1"/>
            <a:r>
              <a:rPr lang="en-GB" dirty="0"/>
              <a:t>http://</a:t>
            </a:r>
            <a:r>
              <a:rPr lang="en-GB" dirty="0" err="1"/>
              <a:t>www.programmr.com</a:t>
            </a:r>
            <a:r>
              <a:rPr lang="en-GB" dirty="0"/>
              <a:t>/</a:t>
            </a:r>
            <a:r>
              <a:rPr lang="en-GB" dirty="0" err="1"/>
              <a:t>exercises?lang</a:t>
            </a:r>
            <a:r>
              <a:rPr lang="en-GB" dirty="0"/>
              <a:t>=</a:t>
            </a:r>
            <a:r>
              <a:rPr lang="en-GB" dirty="0" err="1"/>
              <a:t>csharp</a:t>
            </a:r>
            <a:endParaRPr lang="en-GB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781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AE7E-B530-134B-9080-FD7948A0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CompSys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34545-1F3E-C044-B6C6-43FB942D0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K" dirty="0"/>
              <a:t>På første år har I set programmer som abstrakte modeller</a:t>
            </a:r>
          </a:p>
          <a:p>
            <a:pPr lvl="1"/>
            <a:r>
              <a:rPr lang="en-US" dirty="0" err="1"/>
              <a:t>Abstrakte</a:t>
            </a:r>
            <a:r>
              <a:rPr lang="en-US" dirty="0"/>
              <a:t> </a:t>
            </a:r>
            <a:r>
              <a:rPr lang="en-US" dirty="0" err="1"/>
              <a:t>datatyper</a:t>
            </a:r>
            <a:endParaRPr lang="en-US" dirty="0"/>
          </a:p>
          <a:p>
            <a:pPr lvl="1"/>
            <a:r>
              <a:rPr lang="en-US" dirty="0" err="1"/>
              <a:t>Asymptotisk</a:t>
            </a:r>
            <a:r>
              <a:rPr lang="en-US" dirty="0"/>
              <a:t> </a:t>
            </a:r>
            <a:r>
              <a:rPr lang="en-US" dirty="0" err="1"/>
              <a:t>analyse</a:t>
            </a:r>
            <a:endParaRPr lang="en-DK" dirty="0"/>
          </a:p>
          <a:p>
            <a:r>
              <a:rPr lang="en-DK" dirty="0"/>
              <a:t>Programmer skal dog afvikles på en fysisk maskine</a:t>
            </a:r>
          </a:p>
          <a:p>
            <a:r>
              <a:rPr lang="en-DK" dirty="0"/>
              <a:t>CompSys: Vi skal forstå hvad der virkeligt foregår i en computer</a:t>
            </a:r>
          </a:p>
          <a:p>
            <a:pPr lvl="1"/>
            <a:r>
              <a:rPr lang="en-US" dirty="0" err="1"/>
              <a:t>Forstå</a:t>
            </a:r>
            <a:r>
              <a:rPr lang="en-US" dirty="0"/>
              <a:t> low-level </a:t>
            </a:r>
            <a:r>
              <a:rPr lang="en-US" dirty="0" err="1"/>
              <a:t>abstraktioner</a:t>
            </a:r>
            <a:endParaRPr lang="en-US" dirty="0"/>
          </a:p>
          <a:p>
            <a:pPr lvl="2"/>
            <a:r>
              <a:rPr lang="en-US" dirty="0"/>
              <a:t>Machine Architecture, Memory hierarchy, Operating Systems, Computer Networks, and Encryption.</a:t>
            </a:r>
          </a:p>
          <a:p>
            <a:pPr lvl="1"/>
            <a:r>
              <a:rPr lang="en-US" dirty="0" err="1"/>
              <a:t>Blive</a:t>
            </a:r>
            <a:r>
              <a:rPr lang="en-US" dirty="0"/>
              <a:t> </a:t>
            </a:r>
            <a:r>
              <a:rPr lang="en-US" dirty="0" err="1"/>
              <a:t>bedre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at </a:t>
            </a:r>
            <a:r>
              <a:rPr lang="en-US" dirty="0" err="1"/>
              <a:t>skrive</a:t>
            </a:r>
            <a:r>
              <a:rPr lang="en-US" dirty="0"/>
              <a:t> </a:t>
            </a:r>
            <a:r>
              <a:rPr lang="en-US" dirty="0" err="1"/>
              <a:t>gode</a:t>
            </a:r>
            <a:r>
              <a:rPr lang="en-US" dirty="0"/>
              <a:t> programmer</a:t>
            </a:r>
          </a:p>
          <a:p>
            <a:pPr lvl="2"/>
            <a:r>
              <a:rPr lang="en-US" dirty="0"/>
              <a:t>Kan </a:t>
            </a:r>
            <a:r>
              <a:rPr lang="en-US" dirty="0" err="1"/>
              <a:t>finde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fjerne</a:t>
            </a:r>
            <a:r>
              <a:rPr lang="en-US" dirty="0"/>
              <a:t> bugs</a:t>
            </a:r>
          </a:p>
          <a:p>
            <a:pPr lvl="2"/>
            <a:r>
              <a:rPr lang="en-US" dirty="0"/>
              <a:t>Kan </a:t>
            </a:r>
            <a:r>
              <a:rPr lang="en-US" dirty="0" err="1"/>
              <a:t>forstå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forbedre</a:t>
            </a:r>
            <a:r>
              <a:rPr lang="en-US" dirty="0"/>
              <a:t> performance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1112783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534400" cy="1092200"/>
          </a:xfrm>
        </p:spPr>
        <p:txBody>
          <a:bodyPr/>
          <a:lstStyle/>
          <a:p>
            <a:r>
              <a:rPr lang="en-US" b="1" dirty="0"/>
              <a:t>What is a computer system?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What to you is a computer system? What does it effect?</a:t>
            </a:r>
          </a:p>
          <a:p>
            <a:pPr lvl="1"/>
            <a:r>
              <a:rPr lang="en-US" dirty="0"/>
              <a:t>CPU, logic gate, transistor, RAM, memory hierarchy, virtual memory, process, thread, network, disk, I/O, http, TCP/IP, RSA, bus, cache, </a:t>
            </a:r>
            <a:r>
              <a:rPr lang="en-US" dirty="0" err="1"/>
              <a:t>WiFi</a:t>
            </a:r>
            <a:r>
              <a:rPr lang="en-US" dirty="0"/>
              <a:t>, switch, internet, synchronization, pipeline,..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419600"/>
            <a:ext cx="3522133" cy="198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200400"/>
            <a:ext cx="3784600" cy="2146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5334000"/>
            <a:ext cx="4064000" cy="1524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534400" cy="1092200"/>
          </a:xfrm>
        </p:spPr>
        <p:txBody>
          <a:bodyPr/>
          <a:lstStyle/>
          <a:p>
            <a:r>
              <a:rPr lang="en-US" b="1" dirty="0"/>
              <a:t>Simple example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01214"/>
            <a:ext cx="8382000" cy="5435600"/>
          </a:xfrm>
        </p:spPr>
        <p:txBody>
          <a:bodyPr/>
          <a:lstStyle/>
          <a:p>
            <a:r>
              <a:rPr lang="en-US" dirty="0"/>
              <a:t>What happens here?</a:t>
            </a:r>
          </a:p>
          <a:p>
            <a:endParaRPr lang="en-US" dirty="0"/>
          </a:p>
          <a:p>
            <a:r>
              <a:rPr lang="en-US" dirty="0"/>
              <a:t>Indexes are switched</a:t>
            </a:r>
          </a:p>
          <a:p>
            <a:endParaRPr lang="en-US" dirty="0"/>
          </a:p>
          <a:p>
            <a:r>
              <a:rPr lang="en-US" dirty="0"/>
              <a:t>Data representation</a:t>
            </a:r>
          </a:p>
          <a:p>
            <a:r>
              <a:rPr lang="en-US" dirty="0"/>
              <a:t>Memory hierarchy</a:t>
            </a:r>
          </a:p>
          <a:p>
            <a:endParaRPr lang="en-US" dirty="0"/>
          </a:p>
          <a:p>
            <a:r>
              <a:rPr lang="en-US" dirty="0"/>
              <a:t>Hidden abstractions – The real world is messy</a:t>
            </a:r>
          </a:p>
        </p:txBody>
      </p:sp>
    </p:spTree>
    <p:extLst>
      <p:ext uri="{BB962C8B-B14F-4D97-AF65-F5344CB8AC3E}">
        <p14:creationId xmlns:p14="http://schemas.microsoft.com/office/powerpoint/2010/main" val="30358468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534400" cy="1092200"/>
          </a:xfrm>
        </p:spPr>
        <p:txBody>
          <a:bodyPr/>
          <a:lstStyle/>
          <a:p>
            <a:r>
              <a:rPr lang="en-US" b="1" dirty="0"/>
              <a:t>Course Theme:</a:t>
            </a:r>
            <a:br>
              <a:rPr lang="en-US" b="1" dirty="0"/>
            </a:br>
            <a:r>
              <a:rPr lang="en-US" b="1" dirty="0"/>
              <a:t>Abstraction Is Good But Don’t Forget Reality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Most CS courses emphasize high</a:t>
            </a:r>
            <a:r>
              <a:rPr lang="en-US" b="1"/>
              <a:t>-level abstraction</a:t>
            </a:r>
            <a:endParaRPr lang="en-US" b="1" dirty="0"/>
          </a:p>
          <a:p>
            <a:pPr lvl="1"/>
            <a:r>
              <a:rPr lang="en-US" dirty="0"/>
              <a:t>Abstract data types</a:t>
            </a:r>
          </a:p>
          <a:p>
            <a:pPr lvl="1"/>
            <a:r>
              <a:rPr lang="en-US" dirty="0"/>
              <a:t>Asymptotic analysis</a:t>
            </a:r>
          </a:p>
          <a:p>
            <a:r>
              <a:rPr lang="en-US" b="1" dirty="0"/>
              <a:t>These abstractions have limits</a:t>
            </a:r>
          </a:p>
          <a:p>
            <a:pPr lvl="1"/>
            <a:r>
              <a:rPr lang="en-US" dirty="0"/>
              <a:t>Especially in the presence of bugs</a:t>
            </a:r>
          </a:p>
          <a:p>
            <a:pPr lvl="1"/>
            <a:r>
              <a:rPr lang="en-US" dirty="0"/>
              <a:t>Need to understand details of underlying implementations</a:t>
            </a:r>
          </a:p>
          <a:p>
            <a:r>
              <a:rPr lang="en-US" b="1" dirty="0"/>
              <a:t>Useful outcomes from taking </a:t>
            </a:r>
            <a:r>
              <a:rPr lang="en-US" b="1" dirty="0" err="1"/>
              <a:t>CompSys</a:t>
            </a:r>
            <a:endParaRPr lang="en-US" b="1" dirty="0"/>
          </a:p>
          <a:p>
            <a:pPr lvl="1"/>
            <a:r>
              <a:rPr lang="en-US" dirty="0"/>
              <a:t>Knowledge about concepts of (low-level abstractions)</a:t>
            </a:r>
          </a:p>
          <a:p>
            <a:pPr lvl="2"/>
            <a:r>
              <a:rPr lang="en-US" dirty="0"/>
              <a:t>Machine Architecture, Memory hierarchy, Operating Systems, Computer Networks, and Encryption.</a:t>
            </a:r>
          </a:p>
          <a:p>
            <a:pPr lvl="1"/>
            <a:r>
              <a:rPr lang="en-US" dirty="0"/>
              <a:t>Become more effective programmers</a:t>
            </a:r>
          </a:p>
          <a:p>
            <a:pPr lvl="2"/>
            <a:r>
              <a:rPr lang="en-US" dirty="0"/>
              <a:t>Able to find and eliminate bugs efficiently</a:t>
            </a:r>
          </a:p>
          <a:p>
            <a:pPr lvl="2"/>
            <a:r>
              <a:rPr lang="en-US" dirty="0"/>
              <a:t>Able to understand and tune for program performance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534400" cy="1092200"/>
          </a:xfrm>
        </p:spPr>
        <p:txBody>
          <a:bodyPr/>
          <a:lstStyle/>
          <a:p>
            <a:r>
              <a:rPr lang="en-US" b="1" dirty="0"/>
              <a:t>Computer system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2971800" cy="5435600"/>
          </a:xfrm>
        </p:spPr>
        <p:txBody>
          <a:bodyPr/>
          <a:lstStyle/>
          <a:p>
            <a:r>
              <a:rPr lang="en-US" dirty="0"/>
              <a:t>How to interface with computer system</a:t>
            </a:r>
          </a:p>
          <a:p>
            <a:r>
              <a:rPr lang="en-US" dirty="0"/>
              <a:t>Learn the difference abstractions and how they are implemented</a:t>
            </a:r>
          </a:p>
          <a:p>
            <a:r>
              <a:rPr lang="en-US" dirty="0"/>
              <a:t>Understand how security can be improved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676400"/>
            <a:ext cx="6248400" cy="484305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534400" cy="1092200"/>
          </a:xfrm>
        </p:spPr>
        <p:txBody>
          <a:bodyPr/>
          <a:lstStyle/>
          <a:p>
            <a:r>
              <a:rPr lang="en-US" b="1" dirty="0"/>
              <a:t>The Network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2971800" cy="54356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232" y="228600"/>
            <a:ext cx="4452768" cy="6629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90800"/>
            <a:ext cx="2209800" cy="341992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Great Reality #1: </a:t>
            </a:r>
            <a:br>
              <a:rPr lang="en-US" b="1" dirty="0"/>
            </a:br>
            <a:r>
              <a:rPr lang="en-US" b="1" dirty="0" err="1"/>
              <a:t>Ints</a:t>
            </a:r>
            <a:r>
              <a:rPr lang="en-US" b="1" dirty="0"/>
              <a:t> are not Integers, Floats are not </a:t>
            </a:r>
            <a:r>
              <a:rPr lang="en-US" b="1" dirty="0" err="1"/>
              <a:t>Reals</a:t>
            </a:r>
            <a:endParaRPr lang="en-US" b="1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1" dirty="0"/>
              <a:t>Example 1: Is x</a:t>
            </a:r>
            <a:r>
              <a:rPr lang="en-US" b="1" baseline="32000" dirty="0"/>
              <a:t>2</a:t>
            </a:r>
            <a:r>
              <a:rPr lang="en-US" b="1" dirty="0"/>
              <a:t> ≥ 0?</a:t>
            </a:r>
          </a:p>
          <a:p>
            <a:pPr marL="552450" lvl="1">
              <a:spcBef>
                <a:spcPts val="1600"/>
              </a:spcBef>
            </a:pPr>
            <a:r>
              <a:rPr lang="en-US" dirty="0"/>
              <a:t>Float’s: Yes!</a:t>
            </a:r>
          </a:p>
          <a:p>
            <a:pPr marL="552450" lvl="1">
              <a:spcBef>
                <a:spcPts val="9600"/>
              </a:spcBef>
            </a:pPr>
            <a:r>
              <a:rPr lang="en-US" dirty="0" err="1"/>
              <a:t>Int’s</a:t>
            </a:r>
            <a:r>
              <a:rPr lang="en-US" dirty="0"/>
              <a:t>:</a:t>
            </a:r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40000 * 40000  ➙ 1600000000</a:t>
            </a:r>
            <a:endParaRPr lang="en-US" dirty="0"/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50000 * 50000  ➙ ??</a:t>
            </a:r>
            <a:endParaRPr lang="en-US" dirty="0"/>
          </a:p>
          <a:p>
            <a:r>
              <a:rPr lang="en-US" b="1" dirty="0"/>
              <a:t>Example 2: Is (</a:t>
            </a:r>
            <a:r>
              <a:rPr lang="en-US" b="1" dirty="0" err="1"/>
              <a:t>x</a:t>
            </a:r>
            <a:r>
              <a:rPr lang="en-US" b="1" dirty="0"/>
              <a:t> + </a:t>
            </a:r>
            <a:r>
              <a:rPr lang="en-US" b="1" dirty="0" err="1"/>
              <a:t>y</a:t>
            </a:r>
            <a:r>
              <a:rPr lang="en-US" b="1" dirty="0"/>
              <a:t>) + </a:t>
            </a:r>
            <a:r>
              <a:rPr lang="en-US" b="1" dirty="0" err="1"/>
              <a:t>z</a:t>
            </a:r>
            <a:r>
              <a:rPr lang="en-US" b="1" dirty="0"/>
              <a:t>  =  </a:t>
            </a:r>
            <a:r>
              <a:rPr lang="en-US" b="1" dirty="0" err="1"/>
              <a:t>x</a:t>
            </a:r>
            <a:r>
              <a:rPr lang="en-US" b="1" dirty="0"/>
              <a:t> + (</a:t>
            </a:r>
            <a:r>
              <a:rPr lang="en-US" b="1" dirty="0" err="1"/>
              <a:t>y</a:t>
            </a:r>
            <a:r>
              <a:rPr lang="en-US" b="1" dirty="0"/>
              <a:t> + </a:t>
            </a:r>
            <a:r>
              <a:rPr lang="en-US" b="1" dirty="0" err="1"/>
              <a:t>z</a:t>
            </a:r>
            <a:r>
              <a:rPr lang="en-US" b="1" dirty="0"/>
              <a:t>)?</a:t>
            </a:r>
          </a:p>
          <a:p>
            <a:pPr marL="552450" lvl="1"/>
            <a:r>
              <a:rPr lang="en-US" dirty="0"/>
              <a:t>Unsigned &amp; Signed </a:t>
            </a:r>
            <a:r>
              <a:rPr lang="en-US" dirty="0" err="1"/>
              <a:t>Int’s</a:t>
            </a:r>
            <a:r>
              <a:rPr lang="en-US" dirty="0"/>
              <a:t>: Yes!</a:t>
            </a:r>
          </a:p>
          <a:p>
            <a:pPr marL="552450" lvl="1"/>
            <a:r>
              <a:rPr lang="en-US" dirty="0"/>
              <a:t>Float’s:	</a:t>
            </a:r>
          </a:p>
          <a:p>
            <a:pPr marL="838200" lvl="2"/>
            <a:r>
              <a:rPr lang="en-US" dirty="0"/>
              <a:t> (1e20 + -1e20) + 3.14 --&gt; 3.14</a:t>
            </a:r>
          </a:p>
          <a:p>
            <a:pPr marL="838200" lvl="2"/>
            <a:r>
              <a:rPr lang="en-US" dirty="0"/>
              <a:t> 1e20 + (-1e20 + 3.14) --&gt; ??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8800" y="1900238"/>
            <a:ext cx="5524500" cy="182086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7174" name="Rectangle 6"/>
          <p:cNvSpPr>
            <a:spLocks/>
          </p:cNvSpPr>
          <p:nvPr/>
        </p:nvSpPr>
        <p:spPr bwMode="auto">
          <a:xfrm>
            <a:off x="7342188" y="6578600"/>
            <a:ext cx="1727200" cy="254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Source: xkcd.com/571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Great Reality #2: </a:t>
            </a:r>
            <a:br>
              <a:rPr lang="en-US" b="1" dirty="0"/>
            </a:br>
            <a:r>
              <a:rPr lang="en-US" b="1" dirty="0"/>
              <a:t>You’ve Got to Know Assembly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Chances are, you’ll never write programs in assembly</a:t>
            </a:r>
          </a:p>
          <a:p>
            <a:pPr lvl="1"/>
            <a:r>
              <a:rPr lang="en-US" dirty="0"/>
              <a:t>Compilers are much better &amp; more patient than you are</a:t>
            </a:r>
          </a:p>
          <a:p>
            <a:r>
              <a:rPr lang="en-US" b="1" dirty="0"/>
              <a:t>But: Understanding assembly is key to machine-level execution model</a:t>
            </a:r>
          </a:p>
          <a:p>
            <a:pPr lvl="1"/>
            <a:r>
              <a:rPr lang="en-US" dirty="0"/>
              <a:t>Behavior of programs in presence of bugs</a:t>
            </a:r>
          </a:p>
          <a:p>
            <a:pPr lvl="2"/>
            <a:r>
              <a:rPr lang="en-US" dirty="0"/>
              <a:t>High-level language models break down</a:t>
            </a:r>
          </a:p>
          <a:p>
            <a:pPr lvl="1"/>
            <a:r>
              <a:rPr lang="en-US" dirty="0"/>
              <a:t>Tuning program performance</a:t>
            </a:r>
          </a:p>
          <a:p>
            <a:pPr lvl="2"/>
            <a:r>
              <a:rPr lang="en-US" dirty="0"/>
              <a:t>Understand optimizations done / not done by the compiler</a:t>
            </a:r>
          </a:p>
          <a:p>
            <a:pPr lvl="2"/>
            <a:r>
              <a:rPr lang="en-US" dirty="0"/>
              <a:t>Understanding sources of program inefficiency</a:t>
            </a:r>
          </a:p>
          <a:p>
            <a:pPr lvl="1"/>
            <a:r>
              <a:rPr lang="en-US" dirty="0"/>
              <a:t>Implementing system software</a:t>
            </a:r>
          </a:p>
          <a:p>
            <a:pPr lvl="2"/>
            <a:r>
              <a:rPr lang="en-US" dirty="0"/>
              <a:t>Compiler has machine code as target</a:t>
            </a:r>
          </a:p>
          <a:p>
            <a:pPr lvl="2"/>
            <a:r>
              <a:rPr lang="en-US" dirty="0"/>
              <a:t>Operating systems must manage process state</a:t>
            </a:r>
          </a:p>
          <a:p>
            <a:pPr lvl="1"/>
            <a:r>
              <a:rPr lang="en-US" dirty="0"/>
              <a:t>Creating / fighting malware</a:t>
            </a:r>
          </a:p>
          <a:p>
            <a:pPr lvl="2"/>
            <a:r>
              <a:rPr lang="en-US" dirty="0"/>
              <a:t>x86 assembly is the language of choice!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5431</TotalTime>
  <Pages>0</Pages>
  <Words>972</Words>
  <Characters>0</Characters>
  <Application>Microsoft Macintosh PowerPoint</Application>
  <PresentationFormat>On-screen Show (4:3)</PresentationFormat>
  <Lines>0</Lines>
  <Paragraphs>173</Paragraphs>
  <Slides>15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 Narrow</vt:lpstr>
      <vt:lpstr>Calibri</vt:lpstr>
      <vt:lpstr>Calibri Bold</vt:lpstr>
      <vt:lpstr>Courier New</vt:lpstr>
      <vt:lpstr>Gill Sans</vt:lpstr>
      <vt:lpstr>Wingdings</vt:lpstr>
      <vt:lpstr>Wingdings 2</vt:lpstr>
      <vt:lpstr>Title Slide</vt:lpstr>
      <vt:lpstr>Title and Content</vt:lpstr>
      <vt:lpstr>Title Only</vt:lpstr>
      <vt:lpstr>PowerPoint Presentation</vt:lpstr>
      <vt:lpstr>CompSys</vt:lpstr>
      <vt:lpstr>What is a computer system?</vt:lpstr>
      <vt:lpstr>Simple example</vt:lpstr>
      <vt:lpstr>Course Theme: Abstraction Is Good But Don’t Forget Reality</vt:lpstr>
      <vt:lpstr>Computer system</vt:lpstr>
      <vt:lpstr>The Network</vt:lpstr>
      <vt:lpstr>Great Reality #1:  Ints are not Integers, Floats are not Reals</vt:lpstr>
      <vt:lpstr>Great Reality #2:  You’ve Got to Know Assembly</vt:lpstr>
      <vt:lpstr>Great Reality #3: Memory Matters Random Access Memory Is an Unphysical Abstraction</vt:lpstr>
      <vt:lpstr>Memory Referencing Bug Example</vt:lpstr>
      <vt:lpstr>Great Reality #4: There’s more to performance than asymptotic complexity </vt:lpstr>
      <vt:lpstr>Great Reality #5: Computers do more than execute programs</vt:lpstr>
      <vt:lpstr>Course Perspective</vt:lpstr>
      <vt:lpstr>Preparation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Michael Kirkedal Thomsen</cp:lastModifiedBy>
  <cp:revision>170</cp:revision>
  <cp:lastPrinted>2016-09-05T13:17:59Z</cp:lastPrinted>
  <dcterms:created xsi:type="dcterms:W3CDTF">2019-09-02T10:13:45Z</dcterms:created>
  <dcterms:modified xsi:type="dcterms:W3CDTF">2023-06-02T08:28:57Z</dcterms:modified>
</cp:coreProperties>
</file>