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58" r:id="rId6"/>
    <p:sldId id="259" r:id="rId7"/>
    <p:sldId id="260" r:id="rId8"/>
    <p:sldId id="262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S" initials="K" lastIdx="3" clrIdx="0">
    <p:extLst>
      <p:ext uri="{19B8F6BF-5375-455C-9EA6-DF929625EA0E}">
        <p15:presenceInfo xmlns:p15="http://schemas.microsoft.com/office/powerpoint/2012/main" userId="K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4"/>
    <a:srgbClr val="A7FFFF"/>
    <a:srgbClr val="14FFFF"/>
    <a:srgbClr val="3D5D19"/>
    <a:srgbClr val="EA9416"/>
    <a:srgbClr val="FF8989"/>
    <a:srgbClr val="424242"/>
    <a:srgbClr val="121E4A"/>
    <a:srgbClr val="463077"/>
    <a:srgbClr val="3140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16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outlineViewPr>
    <p:cViewPr>
      <p:scale>
        <a:sx n="33" d="100"/>
        <a:sy n="33" d="100"/>
      </p:scale>
      <p:origin x="0" y="-257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EC385C8-0E75-4DC0-B94D-1B8E47D350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9" y="2030729"/>
            <a:ext cx="7456861" cy="4838701"/>
          </a:xfrm>
          <a:prstGeom prst="rect">
            <a:avLst/>
          </a:prstGeom>
        </p:spPr>
      </p:pic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E543AB7F-DDC8-402D-90B6-8CDAAD56EC4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386403 w 12192000"/>
              <a:gd name="connsiteY3" fmla="*/ 6858000 h 6858000"/>
              <a:gd name="connsiteX4" fmla="*/ 7402699 w 12192000"/>
              <a:gd name="connsiteY4" fmla="*/ 6752346 h 6858000"/>
              <a:gd name="connsiteX5" fmla="*/ 7429500 w 12192000"/>
              <a:gd name="connsiteY5" fmla="*/ 6315075 h 6858000"/>
              <a:gd name="connsiteX6" fmla="*/ 2238375 w 12192000"/>
              <a:gd name="connsiteY6" fmla="*/ 2038350 h 6858000"/>
              <a:gd name="connsiteX7" fmla="*/ 217755 w 12192000"/>
              <a:gd name="connsiteY7" fmla="*/ 2374437 h 6858000"/>
              <a:gd name="connsiteX8" fmla="*/ 0 w 12192000"/>
              <a:gd name="connsiteY8" fmla="*/ 24555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386403" y="6858000"/>
                </a:lnTo>
                <a:lnTo>
                  <a:pt x="7402699" y="6752346"/>
                </a:lnTo>
                <a:cubicBezTo>
                  <a:pt x="7420422" y="6608575"/>
                  <a:pt x="7429500" y="6462698"/>
                  <a:pt x="7429500" y="6315075"/>
                </a:cubicBezTo>
                <a:cubicBezTo>
                  <a:pt x="7429500" y="3953105"/>
                  <a:pt x="5105354" y="2038350"/>
                  <a:pt x="2238375" y="2038350"/>
                </a:cubicBezTo>
                <a:cubicBezTo>
                  <a:pt x="1521631" y="2038350"/>
                  <a:pt x="838813" y="2158022"/>
                  <a:pt x="217755" y="2374437"/>
                </a:cubicBezTo>
                <a:lnTo>
                  <a:pt x="0" y="2455541"/>
                </a:lnTo>
                <a:close/>
              </a:path>
            </a:pathLst>
          </a:custGeom>
          <a:solidFill>
            <a:srgbClr val="3140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FCD1FF5-8BD1-47EC-A9E1-B71D19614182}"/>
              </a:ext>
            </a:extLst>
          </p:cNvPr>
          <p:cNvSpPr/>
          <p:nvPr userDrawn="1"/>
        </p:nvSpPr>
        <p:spPr>
          <a:xfrm>
            <a:off x="5000626" y="2219325"/>
            <a:ext cx="6924436" cy="45719"/>
          </a:xfrm>
          <a:prstGeom prst="rect">
            <a:avLst/>
          </a:prstGeom>
          <a:noFill/>
          <a:ln w="47625">
            <a:solidFill>
              <a:srgbClr val="121E4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C685BF31-9FAE-4809-AEEB-65EA0B2D0AB7}"/>
              </a:ext>
            </a:extLst>
          </p:cNvPr>
          <p:cNvSpPr/>
          <p:nvPr userDrawn="1"/>
        </p:nvSpPr>
        <p:spPr>
          <a:xfrm>
            <a:off x="0" y="2019300"/>
            <a:ext cx="7496174" cy="4838700"/>
          </a:xfrm>
          <a:custGeom>
            <a:avLst/>
            <a:gdLst>
              <a:gd name="connsiteX0" fmla="*/ 2271712 w 7496174"/>
              <a:gd name="connsiteY0" fmla="*/ 0 h 4838700"/>
              <a:gd name="connsiteX1" fmla="*/ 7496174 w 7496174"/>
              <a:gd name="connsiteY1" fmla="*/ 4286250 h 4838700"/>
              <a:gd name="connsiteX2" fmla="*/ 7469201 w 7496174"/>
              <a:gd name="connsiteY2" fmla="*/ 4724494 h 4838700"/>
              <a:gd name="connsiteX3" fmla="*/ 7451512 w 7496174"/>
              <a:gd name="connsiteY3" fmla="*/ 4838700 h 4838700"/>
              <a:gd name="connsiteX4" fmla="*/ 5796293 w 7496174"/>
              <a:gd name="connsiteY4" fmla="*/ 4838700 h 4838700"/>
              <a:gd name="connsiteX5" fmla="*/ 5848087 w 7496174"/>
              <a:gd name="connsiteY5" fmla="*/ 4672824 h 4838700"/>
              <a:gd name="connsiteX6" fmla="*/ 5924042 w 7496174"/>
              <a:gd name="connsiteY6" fmla="*/ 4052368 h 4838700"/>
              <a:gd name="connsiteX7" fmla="*/ 2185436 w 7496174"/>
              <a:gd name="connsiteY7" fmla="*/ 973714 h 4838700"/>
              <a:gd name="connsiteX8" fmla="*/ 95146 w 7496174"/>
              <a:gd name="connsiteY8" fmla="*/ 1499500 h 4838700"/>
              <a:gd name="connsiteX9" fmla="*/ 0 w 7496174"/>
              <a:gd name="connsiteY9" fmla="*/ 1558089 h 4838700"/>
              <a:gd name="connsiteX10" fmla="*/ 0 w 7496174"/>
              <a:gd name="connsiteY10" fmla="*/ 425483 h 4838700"/>
              <a:gd name="connsiteX11" fmla="*/ 6691 w 7496174"/>
              <a:gd name="connsiteY11" fmla="*/ 422671 h 4838700"/>
              <a:gd name="connsiteX12" fmla="*/ 2271712 w 7496174"/>
              <a:gd name="connsiteY12" fmla="*/ 0 h 48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96174" h="4838700">
                <a:moveTo>
                  <a:pt x="2271712" y="0"/>
                </a:moveTo>
                <a:cubicBezTo>
                  <a:pt x="5157103" y="0"/>
                  <a:pt x="7496174" y="1919020"/>
                  <a:pt x="7496174" y="4286250"/>
                </a:cubicBezTo>
                <a:cubicBezTo>
                  <a:pt x="7496174" y="4434202"/>
                  <a:pt x="7487037" y="4580403"/>
                  <a:pt x="7469201" y="4724494"/>
                </a:cubicBezTo>
                <a:lnTo>
                  <a:pt x="7451512" y="4838700"/>
                </a:lnTo>
                <a:lnTo>
                  <a:pt x="5796293" y="4838700"/>
                </a:lnTo>
                <a:lnTo>
                  <a:pt x="5848087" y="4672824"/>
                </a:lnTo>
                <a:cubicBezTo>
                  <a:pt x="5897889" y="4472411"/>
                  <a:pt x="5924042" y="4264905"/>
                  <a:pt x="5924042" y="4052368"/>
                </a:cubicBezTo>
                <a:cubicBezTo>
                  <a:pt x="5924042" y="2352075"/>
                  <a:pt x="4250212" y="973714"/>
                  <a:pt x="2185436" y="973714"/>
                </a:cubicBezTo>
                <a:cubicBezTo>
                  <a:pt x="1411145" y="973714"/>
                  <a:pt x="691831" y="1167546"/>
                  <a:pt x="95146" y="1499500"/>
                </a:cubicBezTo>
                <a:lnTo>
                  <a:pt x="0" y="1558089"/>
                </a:lnTo>
                <a:lnTo>
                  <a:pt x="0" y="425483"/>
                </a:lnTo>
                <a:lnTo>
                  <a:pt x="6691" y="422671"/>
                </a:lnTo>
                <a:cubicBezTo>
                  <a:pt x="691894" y="151798"/>
                  <a:pt x="1460196" y="0"/>
                  <a:pt x="2271712" y="0"/>
                </a:cubicBezTo>
                <a:close/>
              </a:path>
            </a:pathLst>
          </a:custGeom>
          <a:solidFill>
            <a:srgbClr val="314076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/>
          </a:p>
        </p:txBody>
      </p:sp>
      <p:sp>
        <p:nvSpPr>
          <p:cNvPr id="39" name="Titelplatzhalter 1">
            <a:extLst>
              <a:ext uri="{FF2B5EF4-FFF2-40B4-BE49-F238E27FC236}">
                <a16:creationId xmlns:a16="http://schemas.microsoft.com/office/drawing/2014/main" id="{49121089-B328-4C99-A9EC-E750F722E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00" y="288965"/>
            <a:ext cx="7746761" cy="19532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5FB40DA1-8AFB-4F11-95DD-7825C651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2400" y="2371605"/>
            <a:ext cx="5398848" cy="211276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BCEAFF-233E-4A66-A44F-1CF80FB5C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939" y="288965"/>
            <a:ext cx="2249321" cy="74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9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3B7DA5-BD1F-457E-8691-2B8953C7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6444A4-1041-4989-9FAC-4E670EB48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7AF176-18E1-473B-94B1-85562059A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EE225-5836-413D-B324-60784658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C53-5B0C-48F7-BC0C-527324428A4F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3DF16F-AA3E-42F2-AA6F-506B26A9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584EEC-81A4-45D7-B0EC-17C640FE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A07-2801-434F-BFF1-E4EE391AF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0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DFC58-70FA-46C3-8D4E-E951A63C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BF14FD8-EEA8-4B7B-A9C8-99D20D582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755126-C525-4D88-B4A6-5263332BA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FB6883-7524-4D1D-BD31-65D939E6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C53-5B0C-48F7-BC0C-527324428A4F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D018F6-FA71-44F1-9D13-EBCD0027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8D8C79-9DE0-4DC2-942D-0C4A8317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A07-2801-434F-BFF1-E4EE391AF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09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6185CCA4-B378-40EB-9EF2-C93639F36BF0}"/>
              </a:ext>
            </a:extLst>
          </p:cNvPr>
          <p:cNvSpPr/>
          <p:nvPr userDrawn="1"/>
        </p:nvSpPr>
        <p:spPr>
          <a:xfrm>
            <a:off x="0" y="5719664"/>
            <a:ext cx="12192000" cy="113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E3DC70-9C39-478B-AFE6-EC3FE450E7A7}"/>
              </a:ext>
            </a:extLst>
          </p:cNvPr>
          <p:cNvSpPr/>
          <p:nvPr userDrawn="1"/>
        </p:nvSpPr>
        <p:spPr>
          <a:xfrm>
            <a:off x="-1" y="1460502"/>
            <a:ext cx="12192001" cy="4259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97D24A-23D4-47FE-9CE8-918FFB6F2440}"/>
              </a:ext>
            </a:extLst>
          </p:cNvPr>
          <p:cNvSpPr/>
          <p:nvPr userDrawn="1"/>
        </p:nvSpPr>
        <p:spPr>
          <a:xfrm>
            <a:off x="0" y="0"/>
            <a:ext cx="12192000" cy="14649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1A4B9B-D0DD-44D8-B09C-676BC6F245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9620" y="365126"/>
            <a:ext cx="4715979" cy="730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100978-CD8C-4E25-A5D7-D6CEAC385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9350" y="1323975"/>
            <a:ext cx="5124450" cy="4746312"/>
          </a:xfrm>
        </p:spPr>
        <p:txBody>
          <a:bodyPr anchor="ctr"/>
          <a:lstStyle>
            <a:lvl1pPr>
              <a:lnSpc>
                <a:spcPct val="15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Item 1</a:t>
            </a:r>
          </a:p>
          <a:p>
            <a:pPr lvl="0"/>
            <a:r>
              <a:rPr lang="de-DE" dirty="0"/>
              <a:t>Item 2</a:t>
            </a:r>
          </a:p>
          <a:p>
            <a:pPr lvl="0"/>
            <a:r>
              <a:rPr lang="de-DE" dirty="0"/>
              <a:t>Item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67E84A-D5C7-43B1-A30D-5EC6BF33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9620" y="6356350"/>
            <a:ext cx="10964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&lt;Date&gt;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A71AB6-DCDA-4350-BBEB-D58CD245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0464" y="6356350"/>
            <a:ext cx="38290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8859B0-C923-4772-9DE5-B7EF25E3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1156" y="6356350"/>
            <a:ext cx="46264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3DDA07-2801-434F-BFF1-E4EE391AF0E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087FD0-6CC4-4D46-AC7A-D28311CF3A3A}"/>
              </a:ext>
            </a:extLst>
          </p:cNvPr>
          <p:cNvSpPr/>
          <p:nvPr userDrawn="1"/>
        </p:nvSpPr>
        <p:spPr>
          <a:xfrm>
            <a:off x="5799621" y="6236178"/>
            <a:ext cx="5554177" cy="45719"/>
          </a:xfrm>
          <a:prstGeom prst="rect">
            <a:avLst/>
          </a:prstGeom>
          <a:noFill/>
          <a:ln w="47625">
            <a:solidFill>
              <a:srgbClr val="121E4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687FB7F-78FB-4D57-9839-BB74CEFD6631}"/>
              </a:ext>
            </a:extLst>
          </p:cNvPr>
          <p:cNvSpPr/>
          <p:nvPr userDrawn="1"/>
        </p:nvSpPr>
        <p:spPr>
          <a:xfrm>
            <a:off x="5799620" y="1064024"/>
            <a:ext cx="5554177" cy="45719"/>
          </a:xfrm>
          <a:prstGeom prst="rect">
            <a:avLst/>
          </a:prstGeom>
          <a:noFill/>
          <a:ln w="47625">
            <a:solidFill>
              <a:srgbClr val="121E4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10C636C-0484-4B91-8B02-B3CEC8F910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8" y="3605066"/>
            <a:ext cx="5030670" cy="3264364"/>
          </a:xfrm>
          <a:prstGeom prst="rect">
            <a:avLst/>
          </a:prstGeom>
        </p:spPr>
      </p:pic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9FBE6828-56E5-4273-917D-A67D34BDF759}"/>
              </a:ext>
            </a:extLst>
          </p:cNvPr>
          <p:cNvSpPr/>
          <p:nvPr userDrawn="1"/>
        </p:nvSpPr>
        <p:spPr>
          <a:xfrm>
            <a:off x="-1" y="3593634"/>
            <a:ext cx="5027123" cy="3264365"/>
          </a:xfrm>
          <a:custGeom>
            <a:avLst/>
            <a:gdLst>
              <a:gd name="connsiteX0" fmla="*/ 2271712 w 7496174"/>
              <a:gd name="connsiteY0" fmla="*/ 0 h 4838700"/>
              <a:gd name="connsiteX1" fmla="*/ 7496174 w 7496174"/>
              <a:gd name="connsiteY1" fmla="*/ 4286250 h 4838700"/>
              <a:gd name="connsiteX2" fmla="*/ 7469201 w 7496174"/>
              <a:gd name="connsiteY2" fmla="*/ 4724494 h 4838700"/>
              <a:gd name="connsiteX3" fmla="*/ 7451512 w 7496174"/>
              <a:gd name="connsiteY3" fmla="*/ 4838700 h 4838700"/>
              <a:gd name="connsiteX4" fmla="*/ 5796293 w 7496174"/>
              <a:gd name="connsiteY4" fmla="*/ 4838700 h 4838700"/>
              <a:gd name="connsiteX5" fmla="*/ 5848087 w 7496174"/>
              <a:gd name="connsiteY5" fmla="*/ 4672824 h 4838700"/>
              <a:gd name="connsiteX6" fmla="*/ 5924042 w 7496174"/>
              <a:gd name="connsiteY6" fmla="*/ 4052368 h 4838700"/>
              <a:gd name="connsiteX7" fmla="*/ 2185436 w 7496174"/>
              <a:gd name="connsiteY7" fmla="*/ 973714 h 4838700"/>
              <a:gd name="connsiteX8" fmla="*/ 95146 w 7496174"/>
              <a:gd name="connsiteY8" fmla="*/ 1499500 h 4838700"/>
              <a:gd name="connsiteX9" fmla="*/ 0 w 7496174"/>
              <a:gd name="connsiteY9" fmla="*/ 1558089 h 4838700"/>
              <a:gd name="connsiteX10" fmla="*/ 0 w 7496174"/>
              <a:gd name="connsiteY10" fmla="*/ 425483 h 4838700"/>
              <a:gd name="connsiteX11" fmla="*/ 6691 w 7496174"/>
              <a:gd name="connsiteY11" fmla="*/ 422671 h 4838700"/>
              <a:gd name="connsiteX12" fmla="*/ 2271712 w 7496174"/>
              <a:gd name="connsiteY12" fmla="*/ 0 h 48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96174" h="4838700">
                <a:moveTo>
                  <a:pt x="2271712" y="0"/>
                </a:moveTo>
                <a:cubicBezTo>
                  <a:pt x="5157103" y="0"/>
                  <a:pt x="7496174" y="1919020"/>
                  <a:pt x="7496174" y="4286250"/>
                </a:cubicBezTo>
                <a:cubicBezTo>
                  <a:pt x="7496174" y="4434202"/>
                  <a:pt x="7487037" y="4580403"/>
                  <a:pt x="7469201" y="4724494"/>
                </a:cubicBezTo>
                <a:lnTo>
                  <a:pt x="7451512" y="4838700"/>
                </a:lnTo>
                <a:lnTo>
                  <a:pt x="5796293" y="4838700"/>
                </a:lnTo>
                <a:lnTo>
                  <a:pt x="5848087" y="4672824"/>
                </a:lnTo>
                <a:cubicBezTo>
                  <a:pt x="5897889" y="4472411"/>
                  <a:pt x="5924042" y="4264905"/>
                  <a:pt x="5924042" y="4052368"/>
                </a:cubicBezTo>
                <a:cubicBezTo>
                  <a:pt x="5924042" y="2352075"/>
                  <a:pt x="4250212" y="973714"/>
                  <a:pt x="2185436" y="973714"/>
                </a:cubicBezTo>
                <a:cubicBezTo>
                  <a:pt x="1411145" y="973714"/>
                  <a:pt x="691831" y="1167546"/>
                  <a:pt x="95146" y="1499500"/>
                </a:cubicBezTo>
                <a:lnTo>
                  <a:pt x="0" y="1558089"/>
                </a:lnTo>
                <a:lnTo>
                  <a:pt x="0" y="425483"/>
                </a:lnTo>
                <a:lnTo>
                  <a:pt x="6691" y="422671"/>
                </a:lnTo>
                <a:cubicBezTo>
                  <a:pt x="691894" y="151798"/>
                  <a:pt x="1460196" y="0"/>
                  <a:pt x="2271712" y="0"/>
                </a:cubicBezTo>
                <a:close/>
              </a:path>
            </a:pathLst>
          </a:custGeom>
          <a:solidFill>
            <a:srgbClr val="314076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1845E68-E348-47A7-B928-3D57EA5D4E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657" y="350570"/>
            <a:ext cx="736313" cy="73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1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Goodby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6185CCA4-B378-40EB-9EF2-C93639F36BF0}"/>
              </a:ext>
            </a:extLst>
          </p:cNvPr>
          <p:cNvSpPr/>
          <p:nvPr userDrawn="1"/>
        </p:nvSpPr>
        <p:spPr>
          <a:xfrm>
            <a:off x="0" y="5719664"/>
            <a:ext cx="12192000" cy="113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E3DC70-9C39-478B-AFE6-EC3FE450E7A7}"/>
              </a:ext>
            </a:extLst>
          </p:cNvPr>
          <p:cNvSpPr/>
          <p:nvPr userDrawn="1"/>
        </p:nvSpPr>
        <p:spPr>
          <a:xfrm>
            <a:off x="-1" y="1460502"/>
            <a:ext cx="12192001" cy="4259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97D24A-23D4-47FE-9CE8-918FFB6F2440}"/>
              </a:ext>
            </a:extLst>
          </p:cNvPr>
          <p:cNvSpPr/>
          <p:nvPr userDrawn="1"/>
        </p:nvSpPr>
        <p:spPr>
          <a:xfrm>
            <a:off x="0" y="0"/>
            <a:ext cx="12192000" cy="14649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1A4B9B-D0DD-44D8-B09C-676BC6F245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9620" y="365126"/>
            <a:ext cx="4715979" cy="730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Goodbye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100978-CD8C-4E25-A5D7-D6CEAC385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9350" y="1323975"/>
            <a:ext cx="5124450" cy="4746312"/>
          </a:xfrm>
        </p:spPr>
        <p:txBody>
          <a:bodyPr anchor="ctr"/>
          <a:lstStyle>
            <a:lvl1pPr>
              <a:lnSpc>
                <a:spcPct val="15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Item 1</a:t>
            </a:r>
          </a:p>
          <a:p>
            <a:pPr lvl="0"/>
            <a:r>
              <a:rPr lang="de-DE" dirty="0"/>
              <a:t>Item 2</a:t>
            </a:r>
          </a:p>
          <a:p>
            <a:pPr lvl="0"/>
            <a:r>
              <a:rPr lang="de-DE" dirty="0"/>
              <a:t>Item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67E84A-D5C7-43B1-A30D-5EC6BF33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9620" y="6356350"/>
            <a:ext cx="10964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&lt;Date&gt;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A71AB6-DCDA-4350-BBEB-D58CD245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0464" y="6356350"/>
            <a:ext cx="382905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8859B0-C923-4772-9DE5-B7EF25E3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1156" y="6356350"/>
            <a:ext cx="46264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F3DDA07-2801-434F-BFF1-E4EE391AF0E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C087FD0-6CC4-4D46-AC7A-D28311CF3A3A}"/>
              </a:ext>
            </a:extLst>
          </p:cNvPr>
          <p:cNvSpPr/>
          <p:nvPr userDrawn="1"/>
        </p:nvSpPr>
        <p:spPr>
          <a:xfrm>
            <a:off x="5799621" y="6236178"/>
            <a:ext cx="5554177" cy="45719"/>
          </a:xfrm>
          <a:prstGeom prst="rect">
            <a:avLst/>
          </a:prstGeom>
          <a:noFill/>
          <a:ln w="47625">
            <a:solidFill>
              <a:srgbClr val="121E4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687FB7F-78FB-4D57-9839-BB74CEFD6631}"/>
              </a:ext>
            </a:extLst>
          </p:cNvPr>
          <p:cNvSpPr/>
          <p:nvPr userDrawn="1"/>
        </p:nvSpPr>
        <p:spPr>
          <a:xfrm>
            <a:off x="5799620" y="1064024"/>
            <a:ext cx="5554177" cy="45719"/>
          </a:xfrm>
          <a:prstGeom prst="rect">
            <a:avLst/>
          </a:prstGeom>
          <a:noFill/>
          <a:ln w="47625">
            <a:solidFill>
              <a:srgbClr val="121E4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0CBA0A91-A539-4068-BEEF-ACEA5840002D}"/>
              </a:ext>
            </a:extLst>
          </p:cNvPr>
          <p:cNvSpPr/>
          <p:nvPr userDrawn="1"/>
        </p:nvSpPr>
        <p:spPr>
          <a:xfrm>
            <a:off x="1343608" y="1815593"/>
            <a:ext cx="2677886" cy="368929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6DF66E7E-8AE9-4ACA-83CA-C638B3DB50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3419" y="1965814"/>
            <a:ext cx="2340123" cy="3403227"/>
          </a:xfrm>
          <a:prstGeom prst="ellipse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DBBB010-73D0-411C-873E-C763DC43308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657" y="350570"/>
            <a:ext cx="736313" cy="73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A4B9B-D0DD-44D8-B09C-676BC6F2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100978-CD8C-4E25-A5D7-D6CEAC385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67E84A-D5C7-43B1-A30D-5EC6BF33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C53-5B0C-48F7-BC0C-527324428A4F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A71AB6-DCDA-4350-BBEB-D58CD245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8859B0-C923-4772-9DE5-B7EF25E3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A07-2801-434F-BFF1-E4EE391AF0E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2A2A49-17FF-4429-9B13-C95B122A51D5}"/>
              </a:ext>
            </a:extLst>
          </p:cNvPr>
          <p:cNvSpPr/>
          <p:nvPr userDrawn="1"/>
        </p:nvSpPr>
        <p:spPr>
          <a:xfrm>
            <a:off x="0" y="5719664"/>
            <a:ext cx="354563" cy="113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67BA90D-4B2E-40FB-8BCB-F93FA6D43593}"/>
              </a:ext>
            </a:extLst>
          </p:cNvPr>
          <p:cNvSpPr/>
          <p:nvPr userDrawn="1"/>
        </p:nvSpPr>
        <p:spPr>
          <a:xfrm>
            <a:off x="0" y="1460502"/>
            <a:ext cx="354563" cy="4259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2421846-8ED5-4053-BAE7-02DEE2029062}"/>
              </a:ext>
            </a:extLst>
          </p:cNvPr>
          <p:cNvSpPr/>
          <p:nvPr userDrawn="1"/>
        </p:nvSpPr>
        <p:spPr>
          <a:xfrm>
            <a:off x="0" y="0"/>
            <a:ext cx="354563" cy="14649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563ABED-BCEB-4C17-AB9E-161F7148BC5F}"/>
              </a:ext>
            </a:extLst>
          </p:cNvPr>
          <p:cNvSpPr/>
          <p:nvPr userDrawn="1"/>
        </p:nvSpPr>
        <p:spPr>
          <a:xfrm>
            <a:off x="11837437" y="5719665"/>
            <a:ext cx="354563" cy="11383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F39276-DB14-41C9-B916-21A269058C9D}"/>
              </a:ext>
            </a:extLst>
          </p:cNvPr>
          <p:cNvSpPr/>
          <p:nvPr userDrawn="1"/>
        </p:nvSpPr>
        <p:spPr>
          <a:xfrm>
            <a:off x="11837437" y="1460503"/>
            <a:ext cx="354563" cy="4259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296876-685D-49E5-A048-554A7C561DB4}"/>
              </a:ext>
            </a:extLst>
          </p:cNvPr>
          <p:cNvSpPr/>
          <p:nvPr userDrawn="1"/>
        </p:nvSpPr>
        <p:spPr>
          <a:xfrm>
            <a:off x="11837437" y="1"/>
            <a:ext cx="354563" cy="14649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61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25A0C7-7F51-4829-A11A-EA8AB876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09CC98-4DDE-49E8-AAB7-A7E0075E4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A070BC-E7B3-4855-9AAD-07A86297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C53-5B0C-48F7-BC0C-527324428A4F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E8B94-4E67-4C3F-A925-8C9D9997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026B6-5EF0-4613-90D2-524350B1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A07-2801-434F-BFF1-E4EE391AF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20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B7F8C-2D1F-4E87-81A8-AA79D9595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AA6906-1EF0-4A44-892F-A7EAACAAC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B50821-5284-4323-A05D-75864995D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A39F89-4F3D-4432-861E-25B90A83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C53-5B0C-48F7-BC0C-527324428A4F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242881-C583-4100-8687-5E59F9CF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DBED13-8C1D-465D-9227-EE6F6B1C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A07-2801-434F-BFF1-E4EE391AF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57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F9575-998A-4E37-88A8-CE768B4E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E59A8E-B14F-4272-A3A2-A0A26229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528340-9C20-4B43-84D2-9F61A76F8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08F489-6EAA-4C72-82AD-97C7D0778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A868A9-10CE-4478-9EEB-3405FFACB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DFAD17-D2F4-4B5C-8E28-BE82CBEF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C53-5B0C-48F7-BC0C-527324428A4F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CEA7CC-15CE-41E6-BB79-8E3E1A25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1D9352-BE78-446F-B780-679E854C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A07-2801-434F-BFF1-E4EE391AF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6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3EF59-E8A4-4E19-98A2-CA5B4C25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AB5053B-484F-466D-B874-5CC9F13A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C53-5B0C-48F7-BC0C-527324428A4F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F88E14-2396-4ACE-BB68-C7B4CE7B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D9596A-8A7D-4215-B66C-EEA21E58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A07-2801-434F-BFF1-E4EE391AF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0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52802E-3D39-4094-97BA-9E8A4A33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C53-5B0C-48F7-BC0C-527324428A4F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2B776D-A9FE-4900-BFB1-352CDE92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42C7A3-4014-40A9-BA42-14EC8140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DA07-2801-434F-BFF1-E4EE391AF0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9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313D27-6B6B-411C-8486-4FD0E529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77400" cy="73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44273D-3D1B-4351-9325-7D7723727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3975"/>
            <a:ext cx="10515600" cy="4746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F842D4-6639-40B5-A4BB-8B223533E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424242"/>
                </a:solidFill>
              </a:defRPr>
            </a:lvl1pPr>
          </a:lstStyle>
          <a:p>
            <a:fld id="{9D6CCC53-5B0C-48F7-BC0C-527324428A4F}" type="datetimeFigureOut">
              <a:rPr lang="de-DE" smtClean="0"/>
              <a:pPr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D046DA-2313-4EFA-AD0C-1D9B5468F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2424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C1E4F8-F85D-4683-90FD-297DDFA84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24242"/>
                </a:solidFill>
              </a:defRPr>
            </a:lvl1pPr>
          </a:lstStyle>
          <a:p>
            <a:fld id="{2F3DDA07-2801-434F-BFF1-E4EE391AF0E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5D4C30-73E7-44C4-A9AC-B742F03A6F7B}"/>
              </a:ext>
            </a:extLst>
          </p:cNvPr>
          <p:cNvSpPr/>
          <p:nvPr userDrawn="1"/>
        </p:nvSpPr>
        <p:spPr>
          <a:xfrm>
            <a:off x="838199" y="6236178"/>
            <a:ext cx="10515599" cy="45719"/>
          </a:xfrm>
          <a:prstGeom prst="rect">
            <a:avLst/>
          </a:prstGeom>
          <a:noFill/>
          <a:ln w="47625">
            <a:solidFill>
              <a:srgbClr val="121E4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A5D569D-71A3-49A3-96D5-5184008F113E}"/>
              </a:ext>
            </a:extLst>
          </p:cNvPr>
          <p:cNvSpPr/>
          <p:nvPr userDrawn="1"/>
        </p:nvSpPr>
        <p:spPr>
          <a:xfrm>
            <a:off x="838198" y="1064024"/>
            <a:ext cx="10515599" cy="45719"/>
          </a:xfrm>
          <a:prstGeom prst="rect">
            <a:avLst/>
          </a:prstGeom>
          <a:noFill/>
          <a:ln w="47625">
            <a:solidFill>
              <a:srgbClr val="121E4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7558F63-D0E2-4802-8403-CB08D4EB690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657" y="350570"/>
            <a:ext cx="736313" cy="73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4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rgbClr val="424242"/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121E4A"/>
        </a:buClr>
        <a:buFont typeface="Wingdings" panose="05000000000000000000" pitchFamily="2" charset="2"/>
        <a:buChar char="Ø"/>
        <a:defRPr sz="2800" kern="1200">
          <a:solidFill>
            <a:srgbClr val="424242"/>
          </a:solidFill>
          <a:latin typeface="Raleway" panose="020B0503030101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21E4A"/>
        </a:buClr>
        <a:buFont typeface="Wingdings" panose="05000000000000000000" pitchFamily="2" charset="2"/>
        <a:buChar char="Ø"/>
        <a:defRPr sz="2400" kern="1200">
          <a:solidFill>
            <a:srgbClr val="424242"/>
          </a:solidFill>
          <a:latin typeface="Raleway" panose="020B0503030101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21E4A"/>
        </a:buClr>
        <a:buFont typeface="Wingdings" panose="05000000000000000000" pitchFamily="2" charset="2"/>
        <a:buChar char="Ø"/>
        <a:defRPr sz="2000" kern="1200">
          <a:solidFill>
            <a:srgbClr val="424242"/>
          </a:solidFill>
          <a:latin typeface="Raleway" panose="020B05030301010600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21E4A"/>
        </a:buClr>
        <a:buFont typeface="Wingdings" panose="05000000000000000000" pitchFamily="2" charset="2"/>
        <a:buChar char="Ø"/>
        <a:defRPr sz="1800" kern="1200">
          <a:solidFill>
            <a:srgbClr val="424242"/>
          </a:solidFill>
          <a:latin typeface="Raleway" panose="020B0503030101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121E4A"/>
        </a:buClr>
        <a:buFont typeface="Wingdings" panose="05000000000000000000" pitchFamily="2" charset="2"/>
        <a:buChar char="Ø"/>
        <a:defRPr sz="1800" kern="1200">
          <a:solidFill>
            <a:srgbClr val="424242"/>
          </a:solidFill>
          <a:latin typeface="Raleway" panose="020B0503030101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1E776-549E-4916-9ECC-43A5906F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OpenStudyBuilder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8D81BC-7EF8-4F41-A5DD-2FDEBFE4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2400" y="2371604"/>
            <a:ext cx="5398848" cy="2793519"/>
          </a:xfrm>
        </p:spPr>
        <p:txBody>
          <a:bodyPr>
            <a:normAutofit/>
          </a:bodyPr>
          <a:lstStyle/>
          <a:p>
            <a:r>
              <a:rPr lang="en-US" dirty="0"/>
              <a:t>Steps </a:t>
            </a:r>
          </a:p>
          <a:p>
            <a:r>
              <a:rPr lang="en-US" dirty="0"/>
              <a:t>(Working Document)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EAE988-7916-43E4-8308-B308C0529AC8}"/>
              </a:ext>
            </a:extLst>
          </p:cNvPr>
          <p:cNvSpPr txBox="1"/>
          <p:nvPr/>
        </p:nvSpPr>
        <p:spPr>
          <a:xfrm>
            <a:off x="8773298" y="6425514"/>
            <a:ext cx="328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>
                <a:solidFill>
                  <a:schemeClr val="bg1"/>
                </a:solidFill>
              </a:rPr>
              <a:t>Katja Glaß</a:t>
            </a:r>
          </a:p>
        </p:txBody>
      </p:sp>
    </p:spTree>
    <p:extLst>
      <p:ext uri="{BB962C8B-B14F-4D97-AF65-F5344CB8AC3E}">
        <p14:creationId xmlns:p14="http://schemas.microsoft.com/office/powerpoint/2010/main" val="908179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20788-2EC2-55DF-F96E-F3058950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Import - </a:t>
            </a:r>
            <a:r>
              <a:rPr lang="de-DE" dirty="0" err="1"/>
              <a:t>Remark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E87B9E-1CF7-DC91-7383-C781746B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DE" sz="3600" dirty="0"/>
              <a:t>The CSV </a:t>
            </a:r>
            <a:r>
              <a:rPr lang="de-DE" sz="3600" dirty="0" err="1"/>
              <a:t>file</a:t>
            </a:r>
            <a:r>
              <a:rPr lang="de-DE" sz="3600" dirty="0"/>
              <a:t> </a:t>
            </a:r>
            <a:r>
              <a:rPr lang="de-DE" sz="3600" dirty="0" err="1"/>
              <a:t>imports</a:t>
            </a:r>
            <a:r>
              <a:rPr lang="de-DE" sz="3600" dirty="0"/>
              <a:t> </a:t>
            </a:r>
            <a:r>
              <a:rPr lang="de-DE" sz="3600" dirty="0" err="1"/>
              <a:t>should</a:t>
            </a:r>
            <a:r>
              <a:rPr lang="de-DE" sz="3600" dirty="0"/>
              <a:t> not </a:t>
            </a:r>
            <a:r>
              <a:rPr lang="de-DE" sz="3600" dirty="0" err="1"/>
              <a:t>be</a:t>
            </a:r>
            <a:r>
              <a:rPr lang="de-DE" sz="3600" dirty="0"/>
              <a:t> </a:t>
            </a:r>
            <a:r>
              <a:rPr lang="de-DE" sz="3600" dirty="0" err="1"/>
              <a:t>used</a:t>
            </a:r>
            <a:r>
              <a:rPr lang="de-DE" sz="3600" dirty="0"/>
              <a:t>, </a:t>
            </a:r>
          </a:p>
          <a:p>
            <a:pPr marL="0" indent="0" algn="ctr">
              <a:buNone/>
            </a:pPr>
            <a:r>
              <a:rPr lang="de-DE" sz="3600" dirty="0" err="1"/>
              <a:t>use</a:t>
            </a:r>
            <a:r>
              <a:rPr lang="de-DE" sz="3600" dirty="0"/>
              <a:t> JSON </a:t>
            </a:r>
            <a:r>
              <a:rPr lang="de-DE" sz="3600" dirty="0" err="1"/>
              <a:t>format</a:t>
            </a:r>
            <a:r>
              <a:rPr lang="de-DE" sz="3600" dirty="0"/>
              <a:t> </a:t>
            </a:r>
            <a:r>
              <a:rPr lang="de-DE" sz="3600" dirty="0" err="1"/>
              <a:t>instead</a:t>
            </a:r>
            <a:r>
              <a:rPr lang="de-DE" sz="3600" dirty="0"/>
              <a:t>!</a:t>
            </a:r>
            <a:endParaRPr lang="en-GB" sz="3600" dirty="0"/>
          </a:p>
        </p:txBody>
      </p:sp>
      <p:pic>
        <p:nvPicPr>
          <p:cNvPr id="5" name="Grafik 4" descr="Warnung">
            <a:extLst>
              <a:ext uri="{FF2B5EF4-FFF2-40B4-BE49-F238E27FC236}">
                <a16:creationId xmlns:a16="http://schemas.microsoft.com/office/drawing/2014/main" id="{CE1C01E7-42E7-CEEB-FC20-1D6ADF53B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2422" y="19243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1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F4FF7-9A40-A9FC-C158-632192E8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Setup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170FA-CFAE-037E-762F-882F8802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/>
              <a:t>\clinical-</a:t>
            </a:r>
            <a:r>
              <a:rPr lang="en-GB" sz="1400" dirty="0" err="1"/>
              <a:t>mdr</a:t>
            </a:r>
            <a:r>
              <a:rPr lang="en-GB" sz="1400" dirty="0"/>
              <a:t>-</a:t>
            </a:r>
            <a:r>
              <a:rPr lang="en-GB" sz="1400" dirty="0" err="1"/>
              <a:t>api</a:t>
            </a:r>
            <a:r>
              <a:rPr lang="en-GB" sz="1400" dirty="0"/>
              <a:t>\doc\</a:t>
            </a:r>
            <a:r>
              <a:rPr lang="en-GB" sz="1400" dirty="0" err="1"/>
              <a:t>ddd_developers_guide</a:t>
            </a:r>
            <a:r>
              <a:rPr lang="en-GB" sz="1400" dirty="0"/>
              <a:t>\sample_domain_model.png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59C802-E319-1C08-11C7-923FCF43B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469" y="1691462"/>
            <a:ext cx="7275331" cy="24281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BE94093-881C-D466-A6FE-7D77DD90E9E2}"/>
              </a:ext>
            </a:extLst>
          </p:cNvPr>
          <p:cNvSpPr txBox="1"/>
          <p:nvPr/>
        </p:nvSpPr>
        <p:spPr>
          <a:xfrm>
            <a:off x="838200" y="4333696"/>
            <a:ext cx="2479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/>
              <a:t>ClinicalProgramme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/>
              <a:t>Project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de-DE" dirty="0"/>
              <a:t>Study</a:t>
            </a:r>
          </a:p>
          <a:p>
            <a:endParaRPr lang="en-GB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4C8C6C-9748-280D-C9C4-B778FB442B17}"/>
              </a:ext>
            </a:extLst>
          </p:cNvPr>
          <p:cNvSpPr txBox="1"/>
          <p:nvPr/>
        </p:nvSpPr>
        <p:spPr>
          <a:xfrm>
            <a:off x="3855720" y="4348169"/>
            <a:ext cx="6995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ClinicalProgramme</a:t>
            </a:r>
            <a:r>
              <a:rPr lang="de-DE" dirty="0"/>
              <a:t> &amp; Project: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/>
              <a:t>Created</a:t>
            </a:r>
            <a:r>
              <a:rPr lang="de-DE" dirty="0"/>
              <a:t> in \data-import\run_import_mockdata.py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GB" dirty="0" err="1"/>
              <a:t>handle_projects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Data </a:t>
            </a:r>
            <a:r>
              <a:rPr lang="de-DE" dirty="0" err="1"/>
              <a:t>located</a:t>
            </a:r>
            <a:r>
              <a:rPr lang="de-DE" dirty="0"/>
              <a:t> in \</a:t>
            </a:r>
            <a:r>
              <a:rPr lang="de-DE" dirty="0" err="1"/>
              <a:t>data</a:t>
            </a:r>
            <a:r>
              <a:rPr lang="de-DE" dirty="0"/>
              <a:t>-import\</a:t>
            </a:r>
            <a:r>
              <a:rPr lang="de-DE" dirty="0" err="1"/>
              <a:t>datafiles</a:t>
            </a:r>
            <a:r>
              <a:rPr lang="de-DE" dirty="0"/>
              <a:t>\</a:t>
            </a:r>
            <a:r>
              <a:rPr lang="de-DE" dirty="0" err="1"/>
              <a:t>mockup</a:t>
            </a:r>
            <a:r>
              <a:rPr lang="de-DE" dirty="0"/>
              <a:t>\project_exp.csv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200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F4FF7-9A40-A9FC-C158-632192E8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Script</a:t>
            </a:r>
            <a:r>
              <a:rPr lang="de-DE" dirty="0"/>
              <a:t> Data Import</a:t>
            </a:r>
            <a:endParaRPr lang="en-GB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942279F-9D52-E408-9B5D-6FDA558D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Definition CSV </a:t>
            </a:r>
            <a:r>
              <a:rPr lang="de-DE" dirty="0" err="1"/>
              <a:t>files</a:t>
            </a:r>
            <a:r>
              <a:rPr lang="de-DE" dirty="0"/>
              <a:t> &amp;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programs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in:</a:t>
            </a:r>
          </a:p>
          <a:p>
            <a:pPr lvl="1"/>
            <a:r>
              <a:rPr lang="de-DE" dirty="0"/>
              <a:t> \data-import\run_import_mockdata.py</a:t>
            </a:r>
          </a:p>
          <a:p>
            <a:pPr lvl="1"/>
            <a:endParaRPr lang="de-DE" dirty="0"/>
          </a:p>
          <a:p>
            <a:pPr lvl="1"/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1995C5-DEE4-1C55-3203-1AF34CD9D01F}"/>
              </a:ext>
            </a:extLst>
          </p:cNvPr>
          <p:cNvSpPr txBox="1"/>
          <p:nvPr/>
        </p:nvSpPr>
        <p:spPr>
          <a:xfrm>
            <a:off x="3213463" y="2376968"/>
            <a:ext cx="785513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def run(self):</a:t>
            </a:r>
          </a:p>
          <a:p>
            <a:r>
              <a:rPr lang="en-GB" dirty="0"/>
              <a:t>        self.log.info("Migrating mock data")</a:t>
            </a:r>
          </a:p>
          <a:p>
            <a:r>
              <a:rPr lang="en-GB" dirty="0"/>
              <a:t>        </a:t>
            </a:r>
            <a:r>
              <a:rPr lang="en-GB" dirty="0" err="1"/>
              <a:t>self.handle_projects</a:t>
            </a:r>
            <a:r>
              <a:rPr lang="en-GB" dirty="0"/>
              <a:t>(MDR_MIGRATION_PROJECTS)</a:t>
            </a:r>
          </a:p>
          <a:p>
            <a:r>
              <a:rPr lang="en-GB" dirty="0"/>
              <a:t>        </a:t>
            </a:r>
            <a:r>
              <a:rPr lang="en-GB" dirty="0" err="1"/>
              <a:t>self.handle_study</a:t>
            </a:r>
            <a:r>
              <a:rPr lang="en-GB" dirty="0"/>
              <a:t>(MDR_MIGRATION_STUDY)</a:t>
            </a:r>
          </a:p>
          <a:p>
            <a:r>
              <a:rPr lang="en-GB" dirty="0"/>
              <a:t>        </a:t>
            </a:r>
            <a:r>
              <a:rPr lang="en-GB" dirty="0" err="1"/>
              <a:t>self.handle_objective_templates</a:t>
            </a:r>
            <a:r>
              <a:rPr lang="en-GB" dirty="0"/>
              <a:t>(MDR_MOCKUP_OBJECTIVES_OBJECTS)</a:t>
            </a:r>
          </a:p>
          <a:p>
            <a:r>
              <a:rPr lang="en-GB" dirty="0"/>
              <a:t>        </a:t>
            </a:r>
            <a:r>
              <a:rPr lang="en-GB" dirty="0" err="1"/>
              <a:t>self.handle_objectives</a:t>
            </a:r>
            <a:r>
              <a:rPr lang="en-GB" dirty="0"/>
              <a:t>(MDR_MOCKUP_OBJECTIVES_OBJECTS)</a:t>
            </a:r>
          </a:p>
          <a:p>
            <a:r>
              <a:rPr lang="en-GB" dirty="0"/>
              <a:t>        </a:t>
            </a:r>
            <a:r>
              <a:rPr lang="en-GB" dirty="0" err="1"/>
              <a:t>self.handle_endpoint_templates</a:t>
            </a:r>
            <a:r>
              <a:rPr lang="en-GB" dirty="0"/>
              <a:t>(MDR_MOCKUP_ENDPOINTS_OBJECTS)</a:t>
            </a:r>
          </a:p>
          <a:p>
            <a:r>
              <a:rPr lang="en-GB" dirty="0"/>
              <a:t>        </a:t>
            </a:r>
            <a:r>
              <a:rPr lang="en-GB" dirty="0" err="1"/>
              <a:t>self.handle_endpoints</a:t>
            </a:r>
            <a:r>
              <a:rPr lang="en-GB" dirty="0"/>
              <a:t>(MDR_MOCKUP_ENDPOINTS_OBJECTS)</a:t>
            </a:r>
          </a:p>
          <a:p>
            <a:r>
              <a:rPr lang="en-GB" dirty="0"/>
              <a:t>        </a:t>
            </a:r>
            <a:r>
              <a:rPr lang="en-GB" dirty="0" err="1"/>
              <a:t>self.handle_timeframe_templates</a:t>
            </a:r>
            <a:r>
              <a:rPr lang="en-GB" dirty="0"/>
              <a:t>(MDR_MOCKUP_TIMEFRAMES_OBJECTS)</a:t>
            </a:r>
          </a:p>
          <a:p>
            <a:r>
              <a:rPr lang="en-GB" dirty="0"/>
              <a:t>        </a:t>
            </a:r>
            <a:r>
              <a:rPr lang="en-GB" dirty="0" err="1"/>
              <a:t>self.handle_timeframes</a:t>
            </a:r>
            <a:r>
              <a:rPr lang="en-GB" dirty="0"/>
              <a:t>(MDR_MOCKUP_TIMEFRAMES_OBJECTS)</a:t>
            </a:r>
          </a:p>
          <a:p>
            <a:r>
              <a:rPr lang="en-GB" dirty="0"/>
              <a:t>        </a:t>
            </a:r>
            <a:r>
              <a:rPr lang="en-GB" dirty="0" err="1"/>
              <a:t>self.handle_study_objectives</a:t>
            </a:r>
            <a:r>
              <a:rPr lang="en-GB" dirty="0"/>
              <a:t>(MDR_MOCKUP_STUDY_OBJECTIVES)</a:t>
            </a:r>
          </a:p>
          <a:p>
            <a:r>
              <a:rPr lang="en-GB" dirty="0"/>
              <a:t>        </a:t>
            </a:r>
            <a:r>
              <a:rPr lang="en-GB" dirty="0" err="1"/>
              <a:t>self.handle_study_endpoints</a:t>
            </a:r>
            <a:r>
              <a:rPr lang="en-GB" dirty="0"/>
              <a:t>(MDR_MOCKUP_STUDY_ENDPOINTS)</a:t>
            </a:r>
          </a:p>
          <a:p>
            <a:r>
              <a:rPr lang="en-GB" dirty="0"/>
              <a:t>        self.log.info("Done migrating mock data")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E0CA03-F37E-76C0-C4F1-C2EE3DBC3199}"/>
              </a:ext>
            </a:extLst>
          </p:cNvPr>
          <p:cNvSpPr txBox="1"/>
          <p:nvPr/>
        </p:nvSpPr>
        <p:spPr>
          <a:xfrm>
            <a:off x="838200" y="5146957"/>
            <a:ext cx="2244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File </a:t>
            </a:r>
            <a:r>
              <a:rPr lang="de-DE" dirty="0" err="1"/>
              <a:t>definitions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.</a:t>
            </a:r>
            <a:r>
              <a:rPr lang="de-DE" dirty="0" err="1"/>
              <a:t>env</a:t>
            </a:r>
            <a:r>
              <a:rPr lang="de-DE" dirty="0"/>
              <a:t> (MDR_...)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30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F4FF7-9A40-A9FC-C158-632192E8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Order</a:t>
            </a:r>
            <a:endParaRPr lang="en-GB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942279F-9D52-E408-9B5D-6FDA558D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Create </a:t>
            </a:r>
            <a:r>
              <a:rPr lang="de-DE" dirty="0" err="1"/>
              <a:t>ClinicalProgram</a:t>
            </a:r>
            <a:r>
              <a:rPr lang="de-DE" dirty="0"/>
              <a:t> &amp; Project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/API)</a:t>
            </a:r>
          </a:p>
          <a:p>
            <a:r>
              <a:rPr lang="de-DE" dirty="0"/>
              <a:t> Create Study (</a:t>
            </a:r>
            <a:r>
              <a:rPr lang="de-DE" dirty="0" err="1"/>
              <a:t>script</a:t>
            </a:r>
            <a:r>
              <a:rPr lang="de-DE" dirty="0"/>
              <a:t>/API/GUI)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20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F4FF7-9A40-A9FC-C158-632192E8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ClinicalProgramme</a:t>
            </a:r>
            <a:r>
              <a:rPr lang="de-DE" dirty="0"/>
              <a:t> &amp; Project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170FA-CFAE-037E-762F-882F8802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Cannot be created via GUI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Create via Script or direct API calls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600" dirty="0"/>
              <a:t>Update </a:t>
            </a:r>
            <a:r>
              <a:rPr lang="de-DE" sz="1600" dirty="0"/>
              <a:t>project_exp.csv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600" dirty="0" err="1"/>
              <a:t>Available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mockdata</a:t>
            </a:r>
            <a:r>
              <a:rPr lang="de-DE" sz="1600" dirty="0"/>
              <a:t> </a:t>
            </a:r>
            <a:r>
              <a:rPr lang="de-DE" sz="1600" dirty="0" err="1"/>
              <a:t>import</a:t>
            </a:r>
            <a:endParaRPr lang="de-DE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200" dirty="0" err="1"/>
              <a:t>Within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-import (follow readme.md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setup</a:t>
            </a:r>
            <a:r>
              <a:rPr lang="de-DE" sz="1200" dirty="0"/>
              <a:t>): </a:t>
            </a:r>
            <a:r>
              <a:rPr lang="en-GB" sz="1200" dirty="0" err="1"/>
              <a:t>pipenv</a:t>
            </a:r>
            <a:r>
              <a:rPr lang="en-GB" sz="1200" dirty="0"/>
              <a:t> run</a:t>
            </a:r>
            <a:r>
              <a:rPr lang="de-DE" sz="1200" dirty="0"/>
              <a:t> </a:t>
            </a:r>
            <a:r>
              <a:rPr lang="de-DE" sz="1200" dirty="0" err="1"/>
              <a:t>mockdata</a:t>
            </a:r>
            <a:endParaRPr lang="de-DE" sz="12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Example Execution / Setup &amp; Steps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600" dirty="0"/>
              <a:t>OpenStudyBuilder-</a:t>
            </a:r>
            <a:r>
              <a:rPr lang="en-GB" sz="1600" dirty="0" err="1"/>
              <a:t>devops</a:t>
            </a:r>
            <a:r>
              <a:rPr lang="en-GB" sz="1600" dirty="0"/>
              <a:t> (location OpenStudyBuilder as downloaded &amp; docker installed/running)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600" dirty="0" err="1"/>
              <a:t>OpenStudyBuilderScripts</a:t>
            </a:r>
            <a:r>
              <a:rPr lang="en-GB" sz="1600" dirty="0"/>
              <a:t> (location from this repository)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600" dirty="0"/>
              <a:t>Update data-import/.</a:t>
            </a:r>
            <a:r>
              <a:rPr lang="en-GB" sz="1600" dirty="0" err="1"/>
              <a:t>env.import</a:t>
            </a:r>
            <a:endParaRPr lang="en-GB" sz="16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200" dirty="0"/>
              <a:t>MDR_MIGRATION_PROJECTS="../../</a:t>
            </a:r>
            <a:r>
              <a:rPr lang="en-GB" sz="1200" dirty="0" err="1"/>
              <a:t>OpenStudyBuilderScripts</a:t>
            </a:r>
            <a:r>
              <a:rPr lang="en-GB" sz="1200" dirty="0"/>
              <a:t>/data-import/example_projects.csv"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600" dirty="0"/>
              <a:t>Update script to run only projects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200" dirty="0"/>
              <a:t>run_import_mockdata.py, comment lines 622-630 (in def run(self), only keep logging and </a:t>
            </a:r>
            <a:r>
              <a:rPr lang="en-GB" sz="1200" dirty="0" err="1"/>
              <a:t>self.handle_projects</a:t>
            </a:r>
            <a:r>
              <a:rPr lang="en-GB" sz="1200" dirty="0"/>
              <a:t>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600" dirty="0"/>
              <a:t>Have your docker environment up and running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600" dirty="0"/>
              <a:t>Open command line and execute </a:t>
            </a:r>
            <a:r>
              <a:rPr lang="en-GB" sz="1600" dirty="0" err="1"/>
              <a:t>mockdata</a:t>
            </a:r>
            <a:r>
              <a:rPr lang="en-GB" sz="1600" dirty="0"/>
              <a:t> creation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200" dirty="0" err="1"/>
              <a:t>pipenv</a:t>
            </a:r>
            <a:r>
              <a:rPr lang="en-GB" sz="1200" dirty="0"/>
              <a:t> run</a:t>
            </a:r>
            <a:r>
              <a:rPr lang="de-DE" sz="1200" dirty="0"/>
              <a:t> </a:t>
            </a:r>
            <a:r>
              <a:rPr lang="de-DE" sz="1200" dirty="0" err="1"/>
              <a:t>mockdata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663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E86AB-CE77-6018-E41A-7366B52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ClinicalProgramme</a:t>
            </a:r>
            <a:r>
              <a:rPr lang="de-DE" dirty="0"/>
              <a:t> &amp; Project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A50ECE-BCFE-9DC6-71E4-710F88E0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Running single programs</a:t>
            </a:r>
          </a:p>
          <a:p>
            <a:pPr lvl="1"/>
            <a:r>
              <a:rPr lang="en-GB" sz="2000" dirty="0" err="1"/>
              <a:t>pipenv</a:t>
            </a:r>
            <a:r>
              <a:rPr lang="en-GB" sz="2000" dirty="0"/>
              <a:t> run ..\..\OpenStudyBuilderScripts\scripts\test_api_connection.py</a:t>
            </a:r>
          </a:p>
          <a:p>
            <a:pPr lvl="1"/>
            <a:r>
              <a:rPr lang="en-GB" sz="2000" dirty="0" err="1"/>
              <a:t>pipenv</a:t>
            </a:r>
            <a:r>
              <a:rPr lang="en-GB" sz="2000" dirty="0"/>
              <a:t> run .\run_import_mockdata.py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r>
              <a:rPr lang="en-GB" sz="2400" dirty="0"/>
              <a:t> Program/Project</a:t>
            </a:r>
            <a:br>
              <a:rPr lang="en-GB" sz="2400" dirty="0"/>
            </a:br>
            <a:r>
              <a:rPr lang="en-GB" sz="2400" dirty="0"/>
              <a:t> is created</a:t>
            </a:r>
          </a:p>
          <a:p>
            <a:pPr lvl="1"/>
            <a:endParaRPr lang="en-GB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CE7BC2-0899-892E-CC05-C39E899F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04" y="2581347"/>
            <a:ext cx="7376596" cy="3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2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4C5FE1E1-B102-E3BF-8897-412A53982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31" y="4435168"/>
            <a:ext cx="2943636" cy="91452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D7E86AB-CE77-6018-E41A-7366B52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ClinicalProgramme</a:t>
            </a:r>
            <a:r>
              <a:rPr lang="de-DE" dirty="0"/>
              <a:t> &amp; Project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6C0BEF1-5FE3-4D98-5417-203611FC6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46349"/>
              </p:ext>
            </p:extLst>
          </p:nvPr>
        </p:nvGraphicFramePr>
        <p:xfrm>
          <a:off x="838200" y="1219591"/>
          <a:ext cx="10604863" cy="1782831"/>
        </p:xfrm>
        <a:graphic>
          <a:graphicData uri="http://schemas.openxmlformats.org/drawingml/2006/table">
            <a:tbl>
              <a:tblPr firstRow="1">
                <a:tableStyleId>{D27102A9-8310-4765-A935-A1911B00CA55}</a:tableStyleId>
              </a:tblPr>
              <a:tblGrid>
                <a:gridCol w="947981">
                  <a:extLst>
                    <a:ext uri="{9D8B030D-6E8A-4147-A177-3AD203B41FA5}">
                      <a16:colId xmlns:a16="http://schemas.microsoft.com/office/drawing/2014/main" val="3770322705"/>
                    </a:ext>
                  </a:extLst>
                </a:gridCol>
                <a:gridCol w="1391220">
                  <a:extLst>
                    <a:ext uri="{9D8B030D-6E8A-4147-A177-3AD203B41FA5}">
                      <a16:colId xmlns:a16="http://schemas.microsoft.com/office/drawing/2014/main" val="2102030406"/>
                    </a:ext>
                  </a:extLst>
                </a:gridCol>
                <a:gridCol w="1061173">
                  <a:extLst>
                    <a:ext uri="{9D8B030D-6E8A-4147-A177-3AD203B41FA5}">
                      <a16:colId xmlns:a16="http://schemas.microsoft.com/office/drawing/2014/main" val="336624778"/>
                    </a:ext>
                  </a:extLst>
                </a:gridCol>
                <a:gridCol w="1061173">
                  <a:extLst>
                    <a:ext uri="{9D8B030D-6E8A-4147-A177-3AD203B41FA5}">
                      <a16:colId xmlns:a16="http://schemas.microsoft.com/office/drawing/2014/main" val="2055168534"/>
                    </a:ext>
                  </a:extLst>
                </a:gridCol>
                <a:gridCol w="1322513">
                  <a:extLst>
                    <a:ext uri="{9D8B030D-6E8A-4147-A177-3AD203B41FA5}">
                      <a16:colId xmlns:a16="http://schemas.microsoft.com/office/drawing/2014/main" val="3858077348"/>
                    </a:ext>
                  </a:extLst>
                </a:gridCol>
                <a:gridCol w="638812">
                  <a:extLst>
                    <a:ext uri="{9D8B030D-6E8A-4147-A177-3AD203B41FA5}">
                      <a16:colId xmlns:a16="http://schemas.microsoft.com/office/drawing/2014/main" val="2613822121"/>
                    </a:ext>
                  </a:extLst>
                </a:gridCol>
                <a:gridCol w="497679">
                  <a:extLst>
                    <a:ext uri="{9D8B030D-6E8A-4147-A177-3AD203B41FA5}">
                      <a16:colId xmlns:a16="http://schemas.microsoft.com/office/drawing/2014/main" val="4205732160"/>
                    </a:ext>
                  </a:extLst>
                </a:gridCol>
                <a:gridCol w="363975">
                  <a:extLst>
                    <a:ext uri="{9D8B030D-6E8A-4147-A177-3AD203B41FA5}">
                      <a16:colId xmlns:a16="http://schemas.microsoft.com/office/drawing/2014/main" val="1959541222"/>
                    </a:ext>
                  </a:extLst>
                </a:gridCol>
                <a:gridCol w="3320337">
                  <a:extLst>
                    <a:ext uri="{9D8B030D-6E8A-4147-A177-3AD203B41FA5}">
                      <a16:colId xmlns:a16="http://schemas.microsoft.com/office/drawing/2014/main" val="1003706459"/>
                    </a:ext>
                  </a:extLst>
                </a:gridCol>
              </a:tblGrid>
              <a:tr h="468275"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 dirty="0" err="1">
                          <a:effectLst/>
                        </a:rPr>
                        <a:t>clinical_programme_code</a:t>
                      </a:r>
                      <a:endParaRPr lang="en-GB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 dirty="0" err="1">
                          <a:effectLst/>
                        </a:rPr>
                        <a:t>clinical_programme_name</a:t>
                      </a:r>
                      <a:endParaRPr lang="en-GB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 dirty="0" err="1">
                          <a:effectLst/>
                        </a:rPr>
                        <a:t>project_code</a:t>
                      </a:r>
                      <a:endParaRPr lang="en-GB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 dirty="0">
                          <a:effectLst/>
                        </a:rPr>
                        <a:t>project_code2</a:t>
                      </a:r>
                      <a:endParaRPr lang="en-GB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 dirty="0" err="1">
                          <a:effectLst/>
                        </a:rPr>
                        <a:t>project_name</a:t>
                      </a:r>
                      <a:endParaRPr lang="en-GB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 dirty="0" err="1">
                          <a:effectLst/>
                        </a:rPr>
                        <a:t>brand_name</a:t>
                      </a:r>
                      <a:endParaRPr lang="en-GB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 dirty="0">
                          <a:effectLst/>
                        </a:rPr>
                        <a:t>VIRTUAL</a:t>
                      </a:r>
                      <a:endParaRPr lang="en-GB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status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 dirty="0">
                          <a:effectLst/>
                        </a:rPr>
                        <a:t>description</a:t>
                      </a:r>
                      <a:endParaRPr lang="en-GB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extLst>
                  <a:ext uri="{0D108BD9-81ED-4DB2-BD59-A6C34878D82A}">
                    <a16:rowId xmlns:a16="http://schemas.microsoft.com/office/drawing/2014/main" val="721002034"/>
                  </a:ext>
                </a:extLst>
              </a:tr>
              <a:tr h="468275"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CDISC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 dirty="0">
                          <a:effectLst/>
                        </a:rPr>
                        <a:t>CDISC Development programme</a:t>
                      </a:r>
                      <a:endParaRPr lang="en-GB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CDISC DEV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CDISC DEV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CDISC Dev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br>
                        <a:rPr lang="en-GB" sz="1000">
                          <a:effectLst/>
                        </a:rPr>
                      </a:b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N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A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Project to be used for test of CDISC implementation, e.g. SDTM, ADAM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extLst>
                  <a:ext uri="{0D108BD9-81ED-4DB2-BD59-A6C34878D82A}">
                    <a16:rowId xmlns:a16="http://schemas.microsoft.com/office/drawing/2014/main" val="2362315474"/>
                  </a:ext>
                </a:extLst>
              </a:tr>
              <a:tr h="327792"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Example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Example Programme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ExampleClin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ExampleClin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Example Clinical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br>
                        <a:rPr lang="en-GB" sz="1000">
                          <a:effectLst/>
                        </a:rPr>
                      </a:b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N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A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Project to be used for examples of the clinical area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extLst>
                  <a:ext uri="{0D108BD9-81ED-4DB2-BD59-A6C34878D82A}">
                    <a16:rowId xmlns:a16="http://schemas.microsoft.com/office/drawing/2014/main" val="1571856060"/>
                  </a:ext>
                </a:extLst>
              </a:tr>
              <a:tr h="468275"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Example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Example Programme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ExamplePreClin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ExamplePreClin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Example Pre-Clinical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br>
                        <a:rPr lang="en-GB" sz="1000">
                          <a:effectLst/>
                        </a:rPr>
                      </a:b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>
                          <a:effectLst/>
                        </a:rPr>
                        <a:t>N</a:t>
                      </a:r>
                      <a:endParaRPr lang="en-GB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 dirty="0">
                          <a:effectLst/>
                        </a:rPr>
                        <a:t>A</a:t>
                      </a:r>
                      <a:endParaRPr lang="en-GB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tc>
                  <a:txBody>
                    <a:bodyPr/>
                    <a:lstStyle/>
                    <a:p>
                      <a:pPr marL="0" algn="l">
                        <a:spcBef>
                          <a:spcPts val="0"/>
                        </a:spcBef>
                      </a:pPr>
                      <a:r>
                        <a:rPr lang="en-GB" sz="1000" dirty="0">
                          <a:effectLst/>
                        </a:rPr>
                        <a:t>Project to be used for examples of the pre-clinical area</a:t>
                      </a:r>
                      <a:endParaRPr lang="en-GB" sz="10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205" marR="73205" marT="36603" marB="36603" anchor="ctr"/>
                </a:tc>
                <a:extLst>
                  <a:ext uri="{0D108BD9-81ED-4DB2-BD59-A6C34878D82A}">
                    <a16:rowId xmlns:a16="http://schemas.microsoft.com/office/drawing/2014/main" val="851293136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9A3E39DF-E4FA-FF04-4DE9-2B6BB0AFA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8956"/>
            <a:ext cx="2800741" cy="17052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32DB73D-1B5F-C259-73C2-FC09E925E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58302"/>
            <a:ext cx="4496427" cy="9335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67FDBF6-C595-FC4C-08FF-C4882230C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216" y="3340177"/>
            <a:ext cx="3605584" cy="27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2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F4FF7-9A40-A9FC-C158-632192E8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Study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170FA-CFAE-037E-762F-882F8802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Can be created via GUI (OpenStudyBuilder application)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Can also be </a:t>
            </a:r>
            <a:r>
              <a:rPr lang="en-GB" sz="1800" dirty="0" err="1"/>
              <a:t>greated</a:t>
            </a:r>
            <a:r>
              <a:rPr lang="en-GB" sz="1800" dirty="0"/>
              <a:t> via Script or API calls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Script: /data-import/run_import_mockdata.py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sz="1800" dirty="0"/>
              <a:t>Content </a:t>
            </a:r>
            <a:r>
              <a:rPr lang="de-DE" sz="1800" dirty="0" err="1"/>
              <a:t>defined</a:t>
            </a:r>
            <a:r>
              <a:rPr lang="de-DE" sz="1800" dirty="0"/>
              <a:t> in CSVs: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/>
              <a:t>/</a:t>
            </a:r>
            <a:r>
              <a:rPr lang="de-DE" sz="1400" dirty="0" err="1"/>
              <a:t>data</a:t>
            </a:r>
            <a:r>
              <a:rPr lang="de-DE" sz="1400" dirty="0"/>
              <a:t>-import/</a:t>
            </a:r>
            <a:r>
              <a:rPr lang="de-DE" sz="1400" dirty="0" err="1"/>
              <a:t>datafiles</a:t>
            </a:r>
            <a:r>
              <a:rPr lang="de-DE" sz="1400" dirty="0"/>
              <a:t>/</a:t>
            </a:r>
            <a:r>
              <a:rPr lang="de-DE" sz="1400" dirty="0" err="1"/>
              <a:t>mockup</a:t>
            </a:r>
            <a:r>
              <a:rPr lang="de-DE" sz="1400" dirty="0"/>
              <a:t>/study_exp.csv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sz="1200" dirty="0"/>
              <a:t>Mapping </a:t>
            </a:r>
            <a:r>
              <a:rPr lang="de-DE" sz="1200" dirty="0" err="1"/>
              <a:t>of</a:t>
            </a:r>
            <a:r>
              <a:rPr lang="de-DE" sz="1200" dirty="0"/>
              <a:t> CSV </a:t>
            </a:r>
            <a:r>
              <a:rPr lang="de-DE" sz="1200" dirty="0" err="1"/>
              <a:t>columns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content</a:t>
            </a:r>
            <a:r>
              <a:rPr lang="de-DE" sz="1200" dirty="0"/>
              <a:t> (</a:t>
            </a:r>
            <a:r>
              <a:rPr lang="de-DE" sz="1200" dirty="0" err="1"/>
              <a:t>see</a:t>
            </a:r>
            <a:r>
              <a:rPr lang="de-DE" sz="1200" dirty="0"/>
              <a:t> „</a:t>
            </a:r>
            <a:r>
              <a:rPr lang="en-GB" sz="1050" dirty="0" err="1"/>
              <a:t>study_mapper</a:t>
            </a:r>
            <a:r>
              <a:rPr lang="en-GB" sz="1050" dirty="0"/>
              <a:t>” definition)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200" dirty="0"/>
              <a:t>Not all columns listed in CSV are used, only the following</a:t>
            </a:r>
            <a:r>
              <a:rPr lang="en-GB" sz="1050" dirty="0"/>
              <a:t>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000" dirty="0"/>
              <a:t>"</a:t>
            </a:r>
            <a:r>
              <a:rPr lang="en-GB" sz="1000" dirty="0" err="1"/>
              <a:t>study_number</a:t>
            </a:r>
            <a:r>
              <a:rPr lang="en-GB" sz="1000" dirty="0"/>
              <a:t>": IMPACT_NUM,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000" dirty="0"/>
              <a:t>"</a:t>
            </a:r>
            <a:r>
              <a:rPr lang="en-GB" sz="1000" dirty="0" err="1"/>
              <a:t>study_acronym</a:t>
            </a:r>
            <a:r>
              <a:rPr lang="en-GB" sz="1000" dirty="0"/>
              <a:t>": "“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000" dirty="0"/>
              <a:t>"</a:t>
            </a:r>
            <a:r>
              <a:rPr lang="en-GB" sz="1000" dirty="0" err="1"/>
              <a:t>project_number</a:t>
            </a:r>
            <a:r>
              <a:rPr lang="en-GB" sz="1000" dirty="0"/>
              <a:t>": PROJ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000" dirty="0"/>
              <a:t>"</a:t>
            </a:r>
            <a:r>
              <a:rPr lang="en-GB" sz="1000" dirty="0" err="1"/>
              <a:t>ct_gov_id</a:t>
            </a:r>
            <a:r>
              <a:rPr lang="en-GB" sz="1000" dirty="0"/>
              <a:t>": CLINICAL_TRIALS_GOV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GB" sz="1000" dirty="0"/>
              <a:t>"</a:t>
            </a:r>
            <a:r>
              <a:rPr lang="en-GB" sz="1000" dirty="0" err="1"/>
              <a:t>eudract_id</a:t>
            </a:r>
            <a:r>
              <a:rPr lang="en-GB" sz="1000" dirty="0"/>
              <a:t>": EUDRACT_NUM</a:t>
            </a:r>
            <a:endParaRPr lang="de-DE" sz="1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400" dirty="0"/>
              <a:t>/</a:t>
            </a:r>
            <a:r>
              <a:rPr lang="de-DE" sz="1400" dirty="0" err="1"/>
              <a:t>data</a:t>
            </a:r>
            <a:r>
              <a:rPr lang="de-DE" sz="1400" dirty="0"/>
              <a:t>-import/</a:t>
            </a:r>
            <a:r>
              <a:rPr lang="de-DE" sz="1400" dirty="0" err="1"/>
              <a:t>datafiles</a:t>
            </a:r>
            <a:r>
              <a:rPr lang="de-DE" sz="1400" dirty="0"/>
              <a:t>/</a:t>
            </a:r>
            <a:r>
              <a:rPr lang="de-DE" sz="1400" dirty="0" err="1"/>
              <a:t>mockup</a:t>
            </a:r>
            <a:r>
              <a:rPr lang="de-DE" sz="1400" dirty="0"/>
              <a:t>/</a:t>
            </a:r>
            <a:r>
              <a:rPr lang="en-GB" sz="1400" dirty="0"/>
              <a:t>migrated_ts_definitions_exp.csv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200" dirty="0"/>
              <a:t>Not all columns listed in CSV are used, only the following: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DE" sz="1000" dirty="0"/>
              <a:t>"</a:t>
            </a:r>
            <a:r>
              <a:rPr lang="de-DE" sz="1000" dirty="0" err="1"/>
              <a:t>study_number</a:t>
            </a:r>
            <a:r>
              <a:rPr lang="de-DE" sz="1000" dirty="0"/>
              <a:t>": IMPACT_NUM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DE" sz="1000" dirty="0"/>
              <a:t>"</a:t>
            </a:r>
            <a:r>
              <a:rPr lang="de-DE" sz="1000" dirty="0" err="1"/>
              <a:t>study_define_param_name</a:t>
            </a:r>
            <a:r>
              <a:rPr lang="de-DE" sz="1000" dirty="0"/>
              <a:t>": TSPARAM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DE" sz="1000" dirty="0"/>
              <a:t>"</a:t>
            </a:r>
            <a:r>
              <a:rPr lang="de-DE" sz="1000" dirty="0" err="1"/>
              <a:t>c_value</a:t>
            </a:r>
            <a:r>
              <a:rPr lang="de-DE" sz="1000" dirty="0"/>
              <a:t>": TSVAL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de-DE" sz="1000" dirty="0"/>
              <a:t>"</a:t>
            </a:r>
            <a:r>
              <a:rPr lang="de-DE" sz="1000" dirty="0" err="1"/>
              <a:t>c_code</a:t>
            </a:r>
            <a:r>
              <a:rPr lang="de-DE" sz="1000" dirty="0"/>
              <a:t>": TSVALCD</a:t>
            </a:r>
          </a:p>
          <a:p>
            <a:pPr marL="0" indent="0"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73849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F4FF7-9A40-A9FC-C158-632192E8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Study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170FA-CFAE-037E-762F-882F8802E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Trial Summary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Currently only a few parameters from TS are supported: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000" dirty="0"/>
              <a:t> "Intervention Model": "</a:t>
            </a:r>
            <a:r>
              <a:rPr lang="en-GB" sz="1000" dirty="0" err="1"/>
              <a:t>intervention_model_code</a:t>
            </a:r>
            <a:r>
              <a:rPr lang="en-GB" sz="1000" dirty="0"/>
              <a:t>",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000" dirty="0"/>
              <a:t>"Trial is Randomized": "</a:t>
            </a:r>
            <a:r>
              <a:rPr lang="en-GB" sz="1000" dirty="0" err="1"/>
              <a:t>is_trial_randomised</a:t>
            </a:r>
            <a:r>
              <a:rPr lang="en-GB" sz="1000" dirty="0"/>
              <a:t>",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000" dirty="0"/>
              <a:t>"Trial Blinding Schema": "</a:t>
            </a:r>
            <a:r>
              <a:rPr lang="en-GB" sz="1000" dirty="0" err="1"/>
              <a:t>trial_blinding_schema_code</a:t>
            </a:r>
            <a:r>
              <a:rPr lang="en-GB" sz="1000" dirty="0"/>
              <a:t>",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000" dirty="0"/>
              <a:t>"Control Type Response": "</a:t>
            </a:r>
            <a:r>
              <a:rPr lang="en-GB" sz="1000" dirty="0" err="1"/>
              <a:t>control_type_code</a:t>
            </a:r>
            <a:r>
              <a:rPr lang="en-GB" sz="1000" dirty="0"/>
              <a:t>",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000" dirty="0"/>
              <a:t>"Trial Title": "</a:t>
            </a:r>
            <a:r>
              <a:rPr lang="en-GB" sz="1000" dirty="0" err="1"/>
              <a:t>study_title</a:t>
            </a:r>
            <a:r>
              <a:rPr lang="en-GB" sz="1000" dirty="0"/>
              <a:t>",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000" dirty="0"/>
              <a:t>"Trial Phase Classification": "</a:t>
            </a:r>
            <a:r>
              <a:rPr lang="en-GB" sz="1000" dirty="0" err="1"/>
              <a:t>trial_phase_code</a:t>
            </a:r>
            <a:r>
              <a:rPr lang="en-GB" sz="1000" dirty="0"/>
              <a:t>",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000" dirty="0"/>
              <a:t>"Trial Type Response": "</a:t>
            </a:r>
            <a:r>
              <a:rPr lang="en-GB" sz="1000" dirty="0" err="1"/>
              <a:t>trial_type_codes</a:t>
            </a:r>
            <a:r>
              <a:rPr lang="en-GB" sz="1000" dirty="0"/>
              <a:t>",</a:t>
            </a:r>
            <a:endParaRPr lang="en-GB" sz="1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400" dirty="0"/>
              <a:t>Remark: make sure these labels are used, e.g. CDISC Pilot data contains “Control Type” instead of “Control Type Response” and “Trial Type” instead of “Trial Type Response”</a:t>
            </a:r>
          </a:p>
        </p:txBody>
      </p:sp>
    </p:spTree>
    <p:extLst>
      <p:ext uri="{BB962C8B-B14F-4D97-AF65-F5344CB8AC3E}">
        <p14:creationId xmlns:p14="http://schemas.microsoft.com/office/powerpoint/2010/main" val="228209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ue &amp; Violett">
      <a:dk1>
        <a:srgbClr val="666666"/>
      </a:dk1>
      <a:lt1>
        <a:sysClr val="window" lastClr="FFFFFF"/>
      </a:lt1>
      <a:dk2>
        <a:srgbClr val="2D2D2D"/>
      </a:dk2>
      <a:lt2>
        <a:srgbClr val="C3C3C3"/>
      </a:lt2>
      <a:accent1>
        <a:srgbClr val="314076"/>
      </a:accent1>
      <a:accent2>
        <a:srgbClr val="5E6CA1"/>
      </a:accent2>
      <a:accent3>
        <a:srgbClr val="A4AFD9"/>
      </a:accent3>
      <a:accent4>
        <a:srgbClr val="121E4A"/>
      </a:accent4>
      <a:accent5>
        <a:srgbClr val="03091E"/>
      </a:accent5>
      <a:accent6>
        <a:srgbClr val="463077"/>
      </a:accent6>
      <a:hlink>
        <a:srgbClr val="0070C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4" id="{1956863C-7F46-4C37-BABB-21E4C3C5BE30}" vid="{6C49A662-A371-4958-A0C1-CA29387C9F00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C093F23-2DA2-4D19-A233-05801D53F122}">
  <we:reference id="wa104381063" version="1.0.0.1" store="en-001" storeType="OMEX"/>
  <we:alternateReferences>
    <we:reference id="wa104381063" version="1.0.0.1" store="en-00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Glacon_Vorlage</Template>
  <TotalTime>0</TotalTime>
  <Words>906</Words>
  <Application>Microsoft Office PowerPoint</Application>
  <PresentationFormat>Breitbild</PresentationFormat>
  <Paragraphs>129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Raleway</vt:lpstr>
      <vt:lpstr>Wingdings</vt:lpstr>
      <vt:lpstr>Office</vt:lpstr>
      <vt:lpstr>OpenStudyBuilder</vt:lpstr>
      <vt:lpstr>Setup</vt:lpstr>
      <vt:lpstr>Script Data Import</vt:lpstr>
      <vt:lpstr>Order</vt:lpstr>
      <vt:lpstr>ClinicalProgramme &amp; Project</vt:lpstr>
      <vt:lpstr>ClinicalProgramme &amp; Project</vt:lpstr>
      <vt:lpstr>ClinicalProgramme &amp; Project</vt:lpstr>
      <vt:lpstr>Study</vt:lpstr>
      <vt:lpstr>Study</vt:lpstr>
      <vt:lpstr>Data Import - Remark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Programminhalte  extrahieren und modifizieren  mit SAS</dc:title>
  <dc:creator>KS</dc:creator>
  <cp:lastModifiedBy>Katja Glaß</cp:lastModifiedBy>
  <cp:revision>332</cp:revision>
  <dcterms:created xsi:type="dcterms:W3CDTF">2019-02-25T11:49:57Z</dcterms:created>
  <dcterms:modified xsi:type="dcterms:W3CDTF">2023-01-23T13:29:05Z</dcterms:modified>
</cp:coreProperties>
</file>