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3" r:id="rId1"/>
  </p:sldMasterIdLst>
  <p:sldIdLst>
    <p:sldId id="256" r:id="rId2"/>
    <p:sldId id="257" r:id="rId3"/>
    <p:sldId id="262" r:id="rId4"/>
    <p:sldId id="263" r:id="rId5"/>
    <p:sldId id="258" r:id="rId6"/>
    <p:sldId id="259" r:id="rId7"/>
    <p:sldId id="260" r:id="rId8"/>
    <p:sldId id="264" r:id="rId9"/>
    <p:sldId id="265" r:id="rId10"/>
    <p:sldId id="266" r:id="rId11"/>
    <p:sldId id="268" r:id="rId12"/>
    <p:sldId id="270" r:id="rId13"/>
    <p:sldId id="271" r:id="rId14"/>
    <p:sldId id="273" r:id="rId15"/>
    <p:sldId id="274" r:id="rId16"/>
    <p:sldId id="275" r:id="rId17"/>
    <p:sldId id="276" r:id="rId18"/>
    <p:sldId id="269"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A4BA"/>
    <a:srgbClr val="004E9A"/>
    <a:srgbClr val="C8AD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560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127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2858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4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2600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8090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946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201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859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204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72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616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217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430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085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940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3/25/2025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9023446"/>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15E0F4-0DDA-FDEB-F7BD-66920BE5D2AD}"/>
              </a:ext>
            </a:extLst>
          </p:cNvPr>
          <p:cNvSpPr>
            <a:spLocks noGrp="1"/>
          </p:cNvSpPr>
          <p:nvPr>
            <p:ph type="title"/>
          </p:nvPr>
        </p:nvSpPr>
        <p:spPr>
          <a:xfrm>
            <a:off x="848412" y="678729"/>
            <a:ext cx="11207686" cy="1050739"/>
          </a:xfrm>
          <a:solidFill>
            <a:schemeClr val="accent3">
              <a:lumMod val="20000"/>
              <a:lumOff val="80000"/>
            </a:schemeClr>
          </a:solidFill>
          <a:ln w="76200">
            <a:solidFill>
              <a:schemeClr val="tx1"/>
            </a:solidFill>
          </a:ln>
        </p:spPr>
        <p:txBody>
          <a:bodyPr>
            <a:normAutofit/>
          </a:bodyPr>
          <a:lstStyle/>
          <a:p>
            <a:pPr algn="r"/>
            <a:r>
              <a:rPr lang="en-US" sz="6000" b="1" i="0" dirty="0">
                <a:solidFill>
                  <a:schemeClr val="bg2">
                    <a:lumMod val="25000"/>
                  </a:schemeClr>
                </a:solidFill>
                <a:effectLst/>
                <a:latin typeface="Algerian" panose="04020705040A02060702" pitchFamily="82" charset="0"/>
              </a:rPr>
              <a:t>          </a:t>
            </a:r>
            <a:r>
              <a:rPr lang="en-US" sz="6000" b="1" i="0" dirty="0" err="1">
                <a:solidFill>
                  <a:schemeClr val="bg2">
                    <a:lumMod val="25000"/>
                  </a:schemeClr>
                </a:solidFill>
                <a:effectLst/>
                <a:latin typeface="Algerian" panose="04020705040A02060702" pitchFamily="82" charset="0"/>
              </a:rPr>
              <a:t>Olist</a:t>
            </a:r>
            <a:r>
              <a:rPr lang="en-US" sz="6000" b="1" i="0" dirty="0">
                <a:solidFill>
                  <a:schemeClr val="bg2">
                    <a:lumMod val="25000"/>
                  </a:schemeClr>
                </a:solidFill>
                <a:effectLst/>
                <a:latin typeface="Algerian" panose="04020705040A02060702" pitchFamily="82" charset="0"/>
              </a:rPr>
              <a:t> Store </a:t>
            </a:r>
            <a:r>
              <a:rPr lang="en-US" sz="6000" b="1" i="0" dirty="0" err="1">
                <a:solidFill>
                  <a:schemeClr val="bg2">
                    <a:lumMod val="25000"/>
                  </a:schemeClr>
                </a:solidFill>
                <a:effectLst/>
                <a:latin typeface="Algerian" panose="04020705040A02060702" pitchFamily="82" charset="0"/>
              </a:rPr>
              <a:t>AnalysIS</a:t>
            </a:r>
            <a:endParaRPr lang="en-IN" sz="6000" dirty="0">
              <a:solidFill>
                <a:schemeClr val="bg2">
                  <a:lumMod val="25000"/>
                </a:schemeClr>
              </a:solidFill>
              <a:latin typeface="Algerian" panose="04020705040A02060702" pitchFamily="82" charset="0"/>
            </a:endParaRPr>
          </a:p>
        </p:txBody>
      </p:sp>
      <p:sp>
        <p:nvSpPr>
          <p:cNvPr id="6" name="Text Placeholder 5">
            <a:extLst>
              <a:ext uri="{FF2B5EF4-FFF2-40B4-BE49-F238E27FC236}">
                <a16:creationId xmlns:a16="http://schemas.microsoft.com/office/drawing/2014/main" id="{E9DBA4BE-118F-1F7F-5621-2F58B9AB3AF9}"/>
              </a:ext>
            </a:extLst>
          </p:cNvPr>
          <p:cNvSpPr>
            <a:spLocks noGrp="1"/>
          </p:cNvSpPr>
          <p:nvPr>
            <p:ph type="body" sz="half" idx="2"/>
          </p:nvPr>
        </p:nvSpPr>
        <p:spPr>
          <a:xfrm>
            <a:off x="1813088" y="4920792"/>
            <a:ext cx="10378912" cy="1489435"/>
          </a:xfrm>
        </p:spPr>
        <p:txBody>
          <a:bodyPr>
            <a:normAutofit fontScale="25000" lnSpcReduction="20000"/>
          </a:bodyPr>
          <a:lstStyle/>
          <a:p>
            <a:pPr algn="r"/>
            <a:r>
              <a:rPr lang="en-US" sz="2400" b="1" dirty="0">
                <a:latin typeface="Algerian" panose="04020705040A02060702" pitchFamily="82" charset="0"/>
                <a:ea typeface="Calibri" panose="020F0502020204030204" pitchFamily="34" charset="0"/>
                <a:cs typeface="Calibri" panose="020F0502020204030204" pitchFamily="34" charset="0"/>
              </a:rPr>
              <a:t>							</a:t>
            </a:r>
          </a:p>
          <a:p>
            <a:r>
              <a:rPr lang="en-US" sz="3500" b="1" dirty="0">
                <a:ln w="12700">
                  <a:solidFill>
                    <a:schemeClr val="tx2">
                      <a:lumMod val="75000"/>
                    </a:schemeClr>
                  </a:solidFill>
                  <a:prstDash val="solid"/>
                </a:ln>
                <a:solidFill>
                  <a:schemeClr val="tx2">
                    <a:lumMod val="50000"/>
                  </a:schemeClr>
                </a:solidFill>
                <a:latin typeface="Aparajita" panose="02020603050405020304" pitchFamily="18" charset="0"/>
                <a:ea typeface="Calibri" panose="020F0502020204030204" pitchFamily="34" charset="0"/>
                <a:cs typeface="Aparajita" panose="02020603050405020304" pitchFamily="18" charset="0"/>
              </a:rPr>
              <a:t>								</a:t>
            </a:r>
            <a:r>
              <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ea typeface="Calibri" panose="020F0502020204030204" pitchFamily="34" charset="0"/>
                <a:cs typeface="Aparajita" panose="02020603050405020304" pitchFamily="18" charset="0"/>
              </a:rPr>
              <a:t>	</a:t>
            </a:r>
            <a:r>
              <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cs typeface="Aparajita" panose="02020603050405020304" pitchFamily="18" charset="0"/>
              </a:rPr>
              <a:t> 	</a:t>
            </a:r>
          </a:p>
          <a:p>
            <a:r>
              <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cs typeface="Aparajita" panose="02020603050405020304" pitchFamily="18" charset="0"/>
              </a:rPr>
              <a:t>								</a:t>
            </a:r>
            <a:r>
              <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ea typeface="Calibri" panose="020F0502020204030204" pitchFamily="34" charset="0"/>
                <a:cs typeface="Aparajita" panose="02020603050405020304" pitchFamily="18" charset="0"/>
              </a:rPr>
              <a:t>	</a:t>
            </a:r>
            <a:endPar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cs typeface="Aparajita" panose="02020603050405020304" pitchFamily="18" charset="0"/>
            </a:endParaRPr>
          </a:p>
          <a:p>
            <a:pPr algn="r"/>
            <a:r>
              <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cs typeface="Aparajita" panose="02020603050405020304" pitchFamily="18" charset="0"/>
              </a:rPr>
              <a:t>					</a:t>
            </a:r>
            <a:r>
              <a:rPr lang="en-US" sz="12800" b="1" spc="50" dirty="0">
                <a:ln w="0"/>
                <a:solidFill>
                  <a:schemeClr val="bg2">
                    <a:lumMod val="25000"/>
                  </a:schemeClr>
                </a:solidFill>
                <a:effectLst>
                  <a:innerShdw blurRad="63500" dist="50800" dir="13500000">
                    <a:srgbClr val="000000">
                      <a:alpha val="50000"/>
                    </a:srgbClr>
                  </a:innerShdw>
                </a:effectLst>
                <a:latin typeface="Algerian" panose="04020705040A02060702" pitchFamily="82" charset="0"/>
                <a:cs typeface="Aparajita" panose="02020603050405020304" pitchFamily="18" charset="0"/>
              </a:rPr>
              <a:t>Presented by – Priya Katkar </a:t>
            </a:r>
            <a:endParaRPr lang="en-US" sz="16000" b="1" spc="50" dirty="0">
              <a:ln w="0"/>
              <a:solidFill>
                <a:schemeClr val="bg2">
                  <a:lumMod val="25000"/>
                </a:schemeClr>
              </a:solidFill>
              <a:effectLst>
                <a:innerShdw blurRad="63500" dist="50800" dir="13500000">
                  <a:srgbClr val="000000">
                    <a:alpha val="50000"/>
                  </a:srgbClr>
                </a:innerShdw>
              </a:effectLst>
              <a:latin typeface="Algerian" panose="04020705040A02060702" pitchFamily="82" charset="0"/>
              <a:cs typeface="Aparajita" panose="02020603050405020304" pitchFamily="18" charset="0"/>
            </a:endParaRPr>
          </a:p>
          <a:p>
            <a:r>
              <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cs typeface="Aparajita" panose="02020603050405020304" pitchFamily="18" charset="0"/>
              </a:rPr>
              <a:t>		</a:t>
            </a:r>
            <a:r>
              <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ea typeface="Calibri" panose="020F0502020204030204" pitchFamily="34" charset="0"/>
                <a:cs typeface="Aparajita" panose="02020603050405020304" pitchFamily="18" charset="0"/>
              </a:rPr>
              <a:t>  		</a:t>
            </a:r>
            <a:endPar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cs typeface="Aparajita" panose="02020603050405020304" pitchFamily="18" charset="0"/>
            </a:endParaRPr>
          </a:p>
          <a:p>
            <a:r>
              <a:rPr lang="en-US" sz="3500" b="1" dirty="0">
                <a:ln w="12700">
                  <a:solidFill>
                    <a:schemeClr val="tx2">
                      <a:lumMod val="75000"/>
                    </a:schemeClr>
                  </a:solidFill>
                  <a:prstDash val="solid"/>
                </a:ln>
                <a:solidFill>
                  <a:schemeClr val="tx2">
                    <a:lumMod val="50000"/>
                  </a:schemeClr>
                </a:solidFill>
                <a:latin typeface="Aparajita" panose="02020603050405020304" pitchFamily="18" charset="0"/>
                <a:cs typeface="Aparajita" panose="02020603050405020304" pitchFamily="18" charset="0"/>
              </a:rPr>
              <a:t>										</a:t>
            </a:r>
            <a:endParaRPr lang="en-US" sz="3500" b="1" dirty="0">
              <a:ln w="12700">
                <a:solidFill>
                  <a:schemeClr val="tx2">
                    <a:lumMod val="75000"/>
                  </a:schemeClr>
                </a:solidFill>
                <a:prstDash val="solid"/>
              </a:ln>
              <a:solidFill>
                <a:schemeClr val="tx2">
                  <a:lumMod val="50000"/>
                </a:schemeClr>
              </a:solidFill>
              <a:latin typeface="Aparajita" panose="02020603050405020304" pitchFamily="18" charset="0"/>
              <a:ea typeface="Calibri" panose="020F0502020204030204" pitchFamily="34" charset="0"/>
              <a:cs typeface="Aparajita" panose="02020603050405020304" pitchFamily="18" charset="0"/>
            </a:endParaRPr>
          </a:p>
          <a:p>
            <a:r>
              <a:rPr lang="en-US" sz="3500" b="1" dirty="0">
                <a:ln w="12700">
                  <a:solidFill>
                    <a:schemeClr val="tx2">
                      <a:lumMod val="75000"/>
                    </a:schemeClr>
                  </a:solidFill>
                  <a:prstDash val="solid"/>
                </a:ln>
                <a:solidFill>
                  <a:schemeClr val="tx2">
                    <a:lumMod val="50000"/>
                  </a:schemeClr>
                </a:solidFill>
                <a:latin typeface="Aparajita" panose="02020603050405020304" pitchFamily="18" charset="0"/>
                <a:ea typeface="Calibri" panose="020F0502020204030204" pitchFamily="34" charset="0"/>
                <a:cs typeface="Aparajita" panose="02020603050405020304" pitchFamily="18" charset="0"/>
              </a:rPr>
              <a:t>										</a:t>
            </a:r>
          </a:p>
          <a:p>
            <a:r>
              <a:rPr lang="en-US" sz="2400" b="1" dirty="0">
                <a:latin typeface="Algerian" panose="04020705040A02060702" pitchFamily="82" charset="0"/>
                <a:ea typeface="Calibri" panose="020F0502020204030204" pitchFamily="34" charset="0"/>
                <a:cs typeface="Calibri" panose="020F0502020204030204" pitchFamily="34" charset="0"/>
              </a:rPr>
              <a:t>			</a:t>
            </a:r>
            <a:r>
              <a:rPr lang="en-US" sz="2400" b="1" spc="50" dirty="0">
                <a:ln w="0"/>
                <a:effectLst>
                  <a:innerShdw blurRad="63500" dist="50800" dir="13500000">
                    <a:srgbClr val="000000">
                      <a:alpha val="50000"/>
                    </a:srgbClr>
                  </a:innerShdw>
                </a:effectLst>
                <a:latin typeface="Algerian" panose="04020705040A02060702" pitchFamily="82" charset="0"/>
                <a:cs typeface="Aparajita" panose="02020603050405020304" pitchFamily="18" charset="0"/>
              </a:rPr>
              <a:t>			</a:t>
            </a:r>
            <a:endParaRPr lang="en-US" sz="2400" b="1" spc="50" dirty="0">
              <a:ln w="0"/>
              <a:effectLst>
                <a:innerShdw blurRad="63500" dist="50800" dir="13500000">
                  <a:srgbClr val="000000">
                    <a:alpha val="50000"/>
                  </a:srgbClr>
                </a:innerShdw>
              </a:effectLst>
              <a:latin typeface="Aparajita" panose="02020603050405020304" pitchFamily="18" charset="0"/>
              <a:cs typeface="Aparajita" panose="02020603050405020304" pitchFamily="18" charset="0"/>
            </a:endParaRPr>
          </a:p>
          <a:p>
            <a:endParaRPr lang="en-IN" dirty="0"/>
          </a:p>
        </p:txBody>
      </p:sp>
      <p:pic>
        <p:nvPicPr>
          <p:cNvPr id="19" name="Picture Placeholder 18">
            <a:extLst>
              <a:ext uri="{FF2B5EF4-FFF2-40B4-BE49-F238E27FC236}">
                <a16:creationId xmlns:a16="http://schemas.microsoft.com/office/drawing/2014/main" id="{C721E4B0-997A-B8C0-DD94-A6392F9CF0E8}"/>
              </a:ext>
            </a:extLst>
          </p:cNvPr>
          <p:cNvPicPr>
            <a:picLocks noGrp="1" noChangeAspect="1"/>
          </p:cNvPicPr>
          <p:nvPr>
            <p:ph type="pic" idx="1"/>
          </p:nvPr>
        </p:nvPicPr>
        <p:blipFill>
          <a:blip r:embed="rId2"/>
          <a:srcRect t="10705" b="10705"/>
          <a:stretch>
            <a:fillRect/>
          </a:stretch>
        </p:blipFill>
        <p:spPr>
          <a:xfrm>
            <a:off x="998693" y="798745"/>
            <a:ext cx="1628789" cy="810705"/>
          </a:xfrm>
        </p:spPr>
      </p:pic>
    </p:spTree>
    <p:extLst>
      <p:ext uri="{BB962C8B-B14F-4D97-AF65-F5344CB8AC3E}">
        <p14:creationId xmlns:p14="http://schemas.microsoft.com/office/powerpoint/2010/main" val="359009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3CB9-255C-6D05-7534-61ECAD8317B2}"/>
              </a:ext>
            </a:extLst>
          </p:cNvPr>
          <p:cNvSpPr>
            <a:spLocks noGrp="1"/>
          </p:cNvSpPr>
          <p:nvPr>
            <p:ph type="title"/>
          </p:nvPr>
        </p:nvSpPr>
        <p:spPr>
          <a:xfrm>
            <a:off x="171254" y="80744"/>
            <a:ext cx="11849492" cy="644505"/>
          </a:xfrm>
          <a:solidFill>
            <a:schemeClr val="bg2"/>
          </a:solidFill>
          <a:ln w="76200">
            <a:solidFill>
              <a:schemeClr val="bg2">
                <a:lumMod val="25000"/>
              </a:schemeClr>
            </a:solidFill>
          </a:ln>
        </p:spPr>
        <p:txBody>
          <a:bodyPr>
            <a:normAutofit fontScale="90000"/>
          </a:bodyPr>
          <a:lstStyle/>
          <a:p>
            <a:pPr algn="ctr"/>
            <a:r>
              <a:rPr lang="en-US" sz="4400" b="1" dirty="0">
                <a:solidFill>
                  <a:schemeClr val="tx2">
                    <a:lumMod val="75000"/>
                  </a:schemeClr>
                </a:solidFill>
                <a:latin typeface="Aparajita" panose="02020603050405020304" pitchFamily="18" charset="0"/>
                <a:cs typeface="Aparajita" panose="02020603050405020304" pitchFamily="18" charset="0"/>
              </a:rPr>
              <a:t>Excel Dashboard</a:t>
            </a:r>
            <a:endParaRPr lang="en-IN" sz="4400" b="1" dirty="0">
              <a:solidFill>
                <a:schemeClr val="tx2">
                  <a:lumMod val="75000"/>
                </a:schemeClr>
              </a:solidFill>
              <a:latin typeface="Aparajita" panose="02020603050405020304" pitchFamily="18" charset="0"/>
              <a:cs typeface="Aparajita" panose="02020603050405020304" pitchFamily="18" charset="0"/>
            </a:endParaRPr>
          </a:p>
        </p:txBody>
      </p:sp>
      <p:sp>
        <p:nvSpPr>
          <p:cNvPr id="3" name="Content Placeholder 2">
            <a:extLst>
              <a:ext uri="{FF2B5EF4-FFF2-40B4-BE49-F238E27FC236}">
                <a16:creationId xmlns:a16="http://schemas.microsoft.com/office/drawing/2014/main" id="{0D350E4F-8BB9-DCDF-13F6-51913FF105A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E8324BB-312F-ADC7-F5A7-C8575F6A09C2}"/>
              </a:ext>
            </a:extLst>
          </p:cNvPr>
          <p:cNvPicPr>
            <a:picLocks noChangeAspect="1"/>
          </p:cNvPicPr>
          <p:nvPr/>
        </p:nvPicPr>
        <p:blipFill>
          <a:blip r:embed="rId2"/>
          <a:stretch>
            <a:fillRect/>
          </a:stretch>
        </p:blipFill>
        <p:spPr>
          <a:xfrm>
            <a:off x="0" y="791852"/>
            <a:ext cx="12192000" cy="6066148"/>
          </a:xfrm>
          <a:prstGeom prst="rect">
            <a:avLst/>
          </a:prstGeom>
        </p:spPr>
      </p:pic>
    </p:spTree>
    <p:extLst>
      <p:ext uri="{BB962C8B-B14F-4D97-AF65-F5344CB8AC3E}">
        <p14:creationId xmlns:p14="http://schemas.microsoft.com/office/powerpoint/2010/main" val="2636034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122E-0AD2-6964-7D23-F13948D5EC72}"/>
              </a:ext>
            </a:extLst>
          </p:cNvPr>
          <p:cNvSpPr>
            <a:spLocks noGrp="1"/>
          </p:cNvSpPr>
          <p:nvPr>
            <p:ph type="title"/>
          </p:nvPr>
        </p:nvSpPr>
        <p:spPr>
          <a:xfrm>
            <a:off x="141401" y="118533"/>
            <a:ext cx="11909198" cy="799337"/>
          </a:xfrm>
          <a:solidFill>
            <a:schemeClr val="accent3">
              <a:lumMod val="20000"/>
              <a:lumOff val="80000"/>
            </a:schemeClr>
          </a:solidFill>
          <a:ln w="76200">
            <a:solidFill>
              <a:schemeClr val="bg2">
                <a:lumMod val="25000"/>
              </a:schemeClr>
            </a:solidFill>
          </a:ln>
        </p:spPr>
        <p:txBody>
          <a:bodyPr>
            <a:normAutofit/>
          </a:bodyPr>
          <a:lstStyle/>
          <a:p>
            <a:pPr algn="ctr"/>
            <a:r>
              <a:rPr lang="en-US" sz="4400" b="1" dirty="0">
                <a:solidFill>
                  <a:schemeClr val="tx2">
                    <a:lumMod val="75000"/>
                  </a:schemeClr>
                </a:solidFill>
                <a:latin typeface="Aparajita" panose="02020603050405020304" pitchFamily="18" charset="0"/>
                <a:cs typeface="Aparajita" panose="02020603050405020304" pitchFamily="18" charset="0"/>
              </a:rPr>
              <a:t>Power BI Dashboard</a:t>
            </a:r>
            <a:endParaRPr lang="en-IN" sz="4400" b="1" dirty="0">
              <a:solidFill>
                <a:schemeClr val="tx2">
                  <a:lumMod val="75000"/>
                </a:schemeClr>
              </a:solidFill>
              <a:latin typeface="Aparajita" panose="02020603050405020304" pitchFamily="18" charset="0"/>
              <a:cs typeface="Aparajita" panose="02020603050405020304" pitchFamily="18" charset="0"/>
            </a:endParaRPr>
          </a:p>
        </p:txBody>
      </p:sp>
      <p:pic>
        <p:nvPicPr>
          <p:cNvPr id="4" name="Content Placeholder 3">
            <a:extLst>
              <a:ext uri="{FF2B5EF4-FFF2-40B4-BE49-F238E27FC236}">
                <a16:creationId xmlns:a16="http://schemas.microsoft.com/office/drawing/2014/main" id="{88D691B2-5931-A7F7-545B-787DE8A6D943}"/>
              </a:ext>
            </a:extLst>
          </p:cNvPr>
          <p:cNvPicPr>
            <a:picLocks noGrp="1" noChangeAspect="1"/>
          </p:cNvPicPr>
          <p:nvPr>
            <p:ph idx="1"/>
          </p:nvPr>
        </p:nvPicPr>
        <p:blipFill>
          <a:blip r:embed="rId2"/>
          <a:stretch>
            <a:fillRect/>
          </a:stretch>
        </p:blipFill>
        <p:spPr>
          <a:xfrm>
            <a:off x="141401" y="1018094"/>
            <a:ext cx="12050599" cy="5839905"/>
          </a:xfrm>
          <a:prstGeom prst="rect">
            <a:avLst/>
          </a:prstGeom>
        </p:spPr>
      </p:pic>
    </p:spTree>
    <p:extLst>
      <p:ext uri="{BB962C8B-B14F-4D97-AF65-F5344CB8AC3E}">
        <p14:creationId xmlns:p14="http://schemas.microsoft.com/office/powerpoint/2010/main" val="80783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4B60-D401-01FF-96A4-C828541A88B5}"/>
              </a:ext>
            </a:extLst>
          </p:cNvPr>
          <p:cNvSpPr>
            <a:spLocks noGrp="1"/>
          </p:cNvSpPr>
          <p:nvPr>
            <p:ph type="title"/>
          </p:nvPr>
        </p:nvSpPr>
        <p:spPr>
          <a:xfrm>
            <a:off x="1468261" y="181050"/>
            <a:ext cx="10307408" cy="573094"/>
          </a:xfrm>
          <a:solidFill>
            <a:schemeClr val="accent3">
              <a:lumMod val="20000"/>
              <a:lumOff val="80000"/>
            </a:schemeClr>
          </a:solidFill>
          <a:ln w="76200">
            <a:solidFill>
              <a:schemeClr val="bg2">
                <a:lumMod val="25000"/>
              </a:schemeClr>
            </a:solidFill>
          </a:ln>
        </p:spPr>
        <p:txBody>
          <a:bodyPr vert="horz" lIns="91440" tIns="45720" rIns="91440" bIns="45720" rtlCol="0" anchor="t">
            <a:normAutofit fontScale="90000"/>
          </a:bodyPr>
          <a:lstStyle/>
          <a:p>
            <a:pPr algn="ctr"/>
            <a:r>
              <a:rPr lang="en-IN" b="1" dirty="0">
                <a:solidFill>
                  <a:schemeClr val="bg2">
                    <a:lumMod val="25000"/>
                  </a:schemeClr>
                </a:solidFill>
                <a:latin typeface="Algerian" panose="04020705040A02060702" pitchFamily="82" charset="0"/>
              </a:rPr>
              <a:t>SQL Queries and OUTCOMES</a:t>
            </a:r>
          </a:p>
        </p:txBody>
      </p:sp>
      <p:pic>
        <p:nvPicPr>
          <p:cNvPr id="13" name="Content Placeholder 12">
            <a:extLst>
              <a:ext uri="{FF2B5EF4-FFF2-40B4-BE49-F238E27FC236}">
                <a16:creationId xmlns:a16="http://schemas.microsoft.com/office/drawing/2014/main" id="{DD38B2E1-F26E-FAA5-BA30-901214E47040}"/>
              </a:ext>
            </a:extLst>
          </p:cNvPr>
          <p:cNvPicPr>
            <a:picLocks noGrp="1" noChangeAspect="1"/>
          </p:cNvPicPr>
          <p:nvPr>
            <p:ph idx="1"/>
          </p:nvPr>
        </p:nvPicPr>
        <p:blipFill>
          <a:blip r:embed="rId2"/>
          <a:stretch>
            <a:fillRect/>
          </a:stretch>
        </p:blipFill>
        <p:spPr>
          <a:xfrm>
            <a:off x="1468260" y="1173057"/>
            <a:ext cx="5073941" cy="4737549"/>
          </a:xfrm>
          <a:ln w="28575">
            <a:solidFill>
              <a:schemeClr val="accent2">
                <a:lumMod val="60000"/>
                <a:lumOff val="40000"/>
              </a:schemeClr>
            </a:solidFill>
          </a:ln>
          <a:effectLst>
            <a:glow rad="139700">
              <a:schemeClr val="accent2">
                <a:satMod val="175000"/>
                <a:alpha val="40000"/>
              </a:schemeClr>
            </a:glow>
          </a:effectLst>
        </p:spPr>
      </p:pic>
      <p:pic>
        <p:nvPicPr>
          <p:cNvPr id="15" name="Picture 14">
            <a:extLst>
              <a:ext uri="{FF2B5EF4-FFF2-40B4-BE49-F238E27FC236}">
                <a16:creationId xmlns:a16="http://schemas.microsoft.com/office/drawing/2014/main" id="{8F7C4446-87B5-663E-32C0-AFB877BE6773}"/>
              </a:ext>
            </a:extLst>
          </p:cNvPr>
          <p:cNvPicPr>
            <a:picLocks noChangeAspect="1"/>
          </p:cNvPicPr>
          <p:nvPr/>
        </p:nvPicPr>
        <p:blipFill>
          <a:blip r:embed="rId3"/>
          <a:stretch>
            <a:fillRect/>
          </a:stretch>
        </p:blipFill>
        <p:spPr>
          <a:xfrm>
            <a:off x="6749593" y="1173056"/>
            <a:ext cx="5220384" cy="4737549"/>
          </a:xfrm>
          <a:prstGeom prst="rect">
            <a:avLst/>
          </a:prstGeom>
          <a:ln w="28575">
            <a:solidFill>
              <a:schemeClr val="accent2">
                <a:lumMod val="60000"/>
                <a:lumOff val="40000"/>
              </a:schemeClr>
            </a:solidFill>
          </a:ln>
          <a:effectLst>
            <a:glow rad="139700">
              <a:schemeClr val="accent2">
                <a:satMod val="175000"/>
                <a:alpha val="40000"/>
              </a:schemeClr>
            </a:glow>
          </a:effectLst>
        </p:spPr>
      </p:pic>
    </p:spTree>
    <p:extLst>
      <p:ext uri="{BB962C8B-B14F-4D97-AF65-F5344CB8AC3E}">
        <p14:creationId xmlns:p14="http://schemas.microsoft.com/office/powerpoint/2010/main" val="33004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1FDC-6E32-C28A-7024-2AAC73244EB4}"/>
              </a:ext>
            </a:extLst>
          </p:cNvPr>
          <p:cNvSpPr>
            <a:spLocks noGrp="1"/>
          </p:cNvSpPr>
          <p:nvPr>
            <p:ph type="title"/>
          </p:nvPr>
        </p:nvSpPr>
        <p:spPr>
          <a:xfrm>
            <a:off x="1451729" y="152769"/>
            <a:ext cx="10567446" cy="554241"/>
          </a:xfrm>
          <a:solidFill>
            <a:schemeClr val="accent3">
              <a:lumMod val="20000"/>
              <a:lumOff val="80000"/>
            </a:schemeClr>
          </a:solidFill>
          <a:ln w="76200">
            <a:solidFill>
              <a:schemeClr val="bg2">
                <a:lumMod val="25000"/>
              </a:schemeClr>
            </a:solidFill>
          </a:ln>
        </p:spPr>
        <p:txBody>
          <a:bodyPr>
            <a:normAutofit fontScale="90000"/>
          </a:bodyPr>
          <a:lstStyle/>
          <a:p>
            <a:pPr algn="ctr"/>
            <a:r>
              <a:rPr lang="en-IN" sz="3600" b="1" dirty="0">
                <a:solidFill>
                  <a:schemeClr val="bg2">
                    <a:lumMod val="25000"/>
                  </a:schemeClr>
                </a:solidFill>
                <a:latin typeface="Algerian" panose="04020705040A02060702" pitchFamily="82" charset="0"/>
              </a:rPr>
              <a:t>SQL Queries and OUTCOMES</a:t>
            </a:r>
            <a:endParaRPr lang="en-IN" dirty="0"/>
          </a:p>
        </p:txBody>
      </p:sp>
      <p:pic>
        <p:nvPicPr>
          <p:cNvPr id="8" name="Content Placeholder 7">
            <a:extLst>
              <a:ext uri="{FF2B5EF4-FFF2-40B4-BE49-F238E27FC236}">
                <a16:creationId xmlns:a16="http://schemas.microsoft.com/office/drawing/2014/main" id="{61F3AA08-44E3-A4FA-CFE8-7D644E93036B}"/>
              </a:ext>
            </a:extLst>
          </p:cNvPr>
          <p:cNvPicPr>
            <a:picLocks noGrp="1" noChangeAspect="1"/>
          </p:cNvPicPr>
          <p:nvPr>
            <p:ph idx="1"/>
          </p:nvPr>
        </p:nvPicPr>
        <p:blipFill>
          <a:blip r:embed="rId2"/>
          <a:stretch>
            <a:fillRect/>
          </a:stretch>
        </p:blipFill>
        <p:spPr>
          <a:xfrm>
            <a:off x="3586899" y="4014141"/>
            <a:ext cx="7098383" cy="2691090"/>
          </a:xfrm>
          <a:solidFill>
            <a:schemeClr val="accent3">
              <a:lumMod val="20000"/>
              <a:lumOff val="80000"/>
            </a:schemeClr>
          </a:solidFill>
          <a:ln w="28575">
            <a:solidFill>
              <a:schemeClr val="accent2">
                <a:lumMod val="60000"/>
                <a:lumOff val="40000"/>
              </a:schemeClr>
            </a:solidFill>
          </a:ln>
          <a:effectLst>
            <a:glow rad="139700">
              <a:schemeClr val="accent2">
                <a:satMod val="175000"/>
                <a:alpha val="40000"/>
              </a:schemeClr>
            </a:glow>
          </a:effectLst>
        </p:spPr>
      </p:pic>
      <p:pic>
        <p:nvPicPr>
          <p:cNvPr id="10" name="Picture 9">
            <a:extLst>
              <a:ext uri="{FF2B5EF4-FFF2-40B4-BE49-F238E27FC236}">
                <a16:creationId xmlns:a16="http://schemas.microsoft.com/office/drawing/2014/main" id="{93BFB454-124A-24DE-B448-6DCB3ED44624}"/>
              </a:ext>
            </a:extLst>
          </p:cNvPr>
          <p:cNvPicPr>
            <a:picLocks noChangeAspect="1"/>
          </p:cNvPicPr>
          <p:nvPr/>
        </p:nvPicPr>
        <p:blipFill>
          <a:blip r:embed="rId3"/>
          <a:stretch>
            <a:fillRect/>
          </a:stretch>
        </p:blipFill>
        <p:spPr>
          <a:xfrm>
            <a:off x="7136091" y="862816"/>
            <a:ext cx="4883084" cy="2983320"/>
          </a:xfrm>
          <a:prstGeom prst="rect">
            <a:avLst/>
          </a:prstGeom>
          <a:ln w="28575">
            <a:solidFill>
              <a:schemeClr val="accent2">
                <a:lumMod val="60000"/>
                <a:lumOff val="40000"/>
              </a:schemeClr>
            </a:solidFill>
          </a:ln>
          <a:effectLst>
            <a:glow rad="139700">
              <a:schemeClr val="accent2">
                <a:satMod val="175000"/>
                <a:alpha val="40000"/>
              </a:schemeClr>
            </a:glow>
          </a:effectLst>
        </p:spPr>
      </p:pic>
      <p:pic>
        <p:nvPicPr>
          <p:cNvPr id="12" name="Picture 11">
            <a:extLst>
              <a:ext uri="{FF2B5EF4-FFF2-40B4-BE49-F238E27FC236}">
                <a16:creationId xmlns:a16="http://schemas.microsoft.com/office/drawing/2014/main" id="{B44D0E8C-CA30-932D-1E2F-ACE42A5D7785}"/>
              </a:ext>
            </a:extLst>
          </p:cNvPr>
          <p:cNvPicPr>
            <a:picLocks noChangeAspect="1"/>
          </p:cNvPicPr>
          <p:nvPr/>
        </p:nvPicPr>
        <p:blipFill>
          <a:blip r:embed="rId4"/>
          <a:stretch>
            <a:fillRect/>
          </a:stretch>
        </p:blipFill>
        <p:spPr>
          <a:xfrm>
            <a:off x="1621411" y="816407"/>
            <a:ext cx="5288436" cy="3029729"/>
          </a:xfrm>
          <a:prstGeom prst="rect">
            <a:avLst/>
          </a:prstGeom>
          <a:ln w="28575">
            <a:solidFill>
              <a:schemeClr val="accent2">
                <a:lumMod val="60000"/>
                <a:lumOff val="40000"/>
              </a:schemeClr>
            </a:solidFill>
          </a:ln>
          <a:effectLst>
            <a:glow rad="139700">
              <a:schemeClr val="accent2">
                <a:satMod val="175000"/>
                <a:alpha val="40000"/>
              </a:schemeClr>
            </a:glow>
          </a:effectLst>
        </p:spPr>
      </p:pic>
    </p:spTree>
    <p:extLst>
      <p:ext uri="{BB962C8B-B14F-4D97-AF65-F5344CB8AC3E}">
        <p14:creationId xmlns:p14="http://schemas.microsoft.com/office/powerpoint/2010/main" val="48489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AC24-A0E5-F339-23EC-68D4907C0311}"/>
              </a:ext>
            </a:extLst>
          </p:cNvPr>
          <p:cNvSpPr>
            <a:spLocks noGrp="1"/>
          </p:cNvSpPr>
          <p:nvPr>
            <p:ph type="title"/>
          </p:nvPr>
        </p:nvSpPr>
        <p:spPr>
          <a:xfrm>
            <a:off x="1584257" y="181050"/>
            <a:ext cx="10510333" cy="591948"/>
          </a:xfrm>
          <a:solidFill>
            <a:schemeClr val="accent3">
              <a:lumMod val="20000"/>
              <a:lumOff val="80000"/>
            </a:schemeClr>
          </a:solidFill>
          <a:ln w="76200">
            <a:solidFill>
              <a:schemeClr val="tx2">
                <a:lumMod val="75000"/>
              </a:schemeClr>
            </a:solidFill>
          </a:ln>
        </p:spPr>
        <p:txBody>
          <a:bodyPr>
            <a:normAutofit fontScale="90000"/>
          </a:bodyPr>
          <a:lstStyle/>
          <a:p>
            <a:r>
              <a:rPr lang="en-US" sz="3100" b="1"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t>Values Added by Dashboards:</a:t>
            </a:r>
            <a:br>
              <a:rPr lang="en-US" sz="1800" dirty="0">
                <a:effectLst/>
                <a:latin typeface="Constantia" panose="02030602050306030303" pitchFamily="18" charset="0"/>
                <a:ea typeface="Constantia" panose="02030602050306030303" pitchFamily="18" charset="0"/>
                <a:cs typeface="Constantia" panose="02030602050306030303" pitchFamily="18" charset="0"/>
              </a:rPr>
            </a:br>
            <a:endParaRPr lang="en-IN" dirty="0"/>
          </a:p>
        </p:txBody>
      </p:sp>
      <p:sp>
        <p:nvSpPr>
          <p:cNvPr id="3" name="Content Placeholder 2">
            <a:extLst>
              <a:ext uri="{FF2B5EF4-FFF2-40B4-BE49-F238E27FC236}">
                <a16:creationId xmlns:a16="http://schemas.microsoft.com/office/drawing/2014/main" id="{AA77C4EB-7699-DC76-5E5B-2213BBBDB3CD}"/>
              </a:ext>
            </a:extLst>
          </p:cNvPr>
          <p:cNvSpPr>
            <a:spLocks noGrp="1"/>
          </p:cNvSpPr>
          <p:nvPr>
            <p:ph idx="1"/>
          </p:nvPr>
        </p:nvSpPr>
        <p:spPr>
          <a:xfrm>
            <a:off x="1584257" y="772998"/>
            <a:ext cx="10227529" cy="6085002"/>
          </a:xfrm>
        </p:spPr>
        <p:txBody>
          <a:bodyPr>
            <a:normAutofit/>
          </a:bodyPr>
          <a:lstStyle/>
          <a:p>
            <a:pPr marL="0" indent="0">
              <a:buNone/>
            </a:pPr>
            <a:endParaRPr lang="en-US" sz="2000" b="1" dirty="0">
              <a:effectLst/>
              <a:latin typeface="Book Antiqua" panose="02040602050305030304" pitchFamily="18" charset="0"/>
              <a:ea typeface="Constantia" panose="02030602050306030303" pitchFamily="18" charset="0"/>
              <a:cs typeface="Constantia" panose="02030602050306030303" pitchFamily="18" charset="0"/>
            </a:endParaRPr>
          </a:p>
          <a:p>
            <a:pPr marL="0" indent="0">
              <a:buNone/>
            </a:pPr>
            <a:r>
              <a:rPr lang="en-US" sz="2000" b="1" dirty="0">
                <a:effectLst/>
                <a:latin typeface="Book Antiqua" panose="02040602050305030304" pitchFamily="18" charset="0"/>
                <a:ea typeface="Constantia" panose="02030602050306030303" pitchFamily="18" charset="0"/>
                <a:cs typeface="Constantia" panose="02030602050306030303" pitchFamily="18" charset="0"/>
              </a:rPr>
              <a:t>1</a:t>
            </a:r>
            <a:r>
              <a:rPr lang="en-US" sz="2000" b="1"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 Customer </a:t>
            </a:r>
            <a:r>
              <a:rPr lang="en-US" sz="2000" b="1" dirty="0" err="1">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Behaviour</a:t>
            </a:r>
            <a:r>
              <a:rPr lang="en-US" sz="2000" b="1"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&gt;&gt; Insights: Most customers prefer to do shopping on Weekdays than Weekends. </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Per day %_Contribution-&gt;</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Weekdays=(77/5)=15.4%</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Weekends=(23/2)=11.5%</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&gt;&gt; Actions: The company can run advertisements on its website and introduce new offers as per demand, particularly on weekdays, to grab the attention of customers.</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2000" b="1"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2. Most Preferable Payment Mode:</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&gt;&gt; Insights: Credit card is the most preferable payment mode, followed by </a:t>
            </a:r>
            <a:r>
              <a:rPr lang="en-US" sz="1800" dirty="0" err="1">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boleto</a:t>
            </a: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&gt;&gt; Actions: Perform customer segmentation as per their product choice, the gap between repeat orders, and who used a credit card. Then send personalized messages or mail containing new product information with discounts as per their interests.</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endParaRPr lang="en-IN" dirty="0">
              <a:solidFill>
                <a:schemeClr val="tx1"/>
              </a:solidFill>
            </a:endParaRPr>
          </a:p>
        </p:txBody>
      </p:sp>
    </p:spTree>
    <p:extLst>
      <p:ext uri="{BB962C8B-B14F-4D97-AF65-F5344CB8AC3E}">
        <p14:creationId xmlns:p14="http://schemas.microsoft.com/office/powerpoint/2010/main" val="5004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D13A-191B-0748-51A1-8E3C6CE541F3}"/>
              </a:ext>
            </a:extLst>
          </p:cNvPr>
          <p:cNvSpPr>
            <a:spLocks noGrp="1"/>
          </p:cNvSpPr>
          <p:nvPr>
            <p:ph type="title"/>
          </p:nvPr>
        </p:nvSpPr>
        <p:spPr>
          <a:xfrm>
            <a:off x="1668544" y="0"/>
            <a:ext cx="10523456" cy="6858000"/>
          </a:xfrm>
        </p:spPr>
        <p:txBody>
          <a:bodyPr>
            <a:normAutofit fontScale="90000"/>
          </a:bodyPr>
          <a:lstStyle/>
          <a:p>
            <a:br>
              <a:rPr lang="en-US" sz="2200" b="1"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r>
              <a:rPr lang="en-US" sz="2200" b="1"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t>3. Customer Satisfaction:</a:t>
            </a:r>
            <a:br>
              <a:rPr lang="en-US" sz="18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t>Considering an e-commerce business, customer satisfaction is the top priority for survival and growth. With multiple shopping options available in the market, it's not an easy game to retain customers without providing them with an exceptional experience.</a:t>
            </a:r>
            <a:b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b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t>This parameter is directly connected with the customer experience. These days, no one wants delays.</a:t>
            </a:r>
            <a:b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b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t>&gt;&gt; Insights: The review score given by customers is inversely proportional to delivery time (Shipping Days).</a:t>
            </a:r>
            <a:b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b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t>&gt;&gt; Actions: To improve customer satisfaction, company must identify those products that take longer time to deliver. And compare it with the fast-delivery product categories. This comparison gives a clue about where these bottom categories are lacking so that they can improve them. In the charts, I show the worst five product categories where delivery time needs to be reduced.</a:t>
            </a:r>
            <a:b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br>
              <a:rPr lang="en-US" sz="18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r>
              <a:rPr lang="en-US" sz="2200" b="1"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4.Top performing cities:</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20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&gt;&gt; Insights: Sao Paulo is the top-performing city, contributing 14% of total sales, followed by Rio de Janeiro.</a:t>
            </a:r>
            <a:br>
              <a:rPr lang="en-US" sz="20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br>
              <a:rPr lang="en-US" sz="20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20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&gt;&gt; Actions: These top-performing cities help the company prioritize its marketing efforts and manage its resources. With its help, the company can understand where its potential customer base is concentrated. This help the company to identify new opportunities in similar places.</a:t>
            </a:r>
            <a:br>
              <a:rPr lang="en-IN" sz="20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 </a:t>
            </a:r>
            <a:br>
              <a:rPr lang="en-IN"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endParaRPr lang="en-IN"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1078420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FB83C9-7179-BD3A-B49A-97A1DE48F027}"/>
              </a:ext>
            </a:extLst>
          </p:cNvPr>
          <p:cNvSpPr>
            <a:spLocks noGrp="1"/>
          </p:cNvSpPr>
          <p:nvPr>
            <p:ph type="title"/>
          </p:nvPr>
        </p:nvSpPr>
        <p:spPr>
          <a:xfrm>
            <a:off x="1734533" y="624109"/>
            <a:ext cx="9770080" cy="884179"/>
          </a:xfrm>
          <a:solidFill>
            <a:schemeClr val="accent3">
              <a:lumMod val="20000"/>
              <a:lumOff val="80000"/>
            </a:schemeClr>
          </a:solidFill>
          <a:ln w="76200">
            <a:solidFill>
              <a:schemeClr val="tx2">
                <a:lumMod val="75000"/>
              </a:schemeClr>
            </a:solidFill>
          </a:ln>
        </p:spPr>
        <p:txBody>
          <a:bodyPr>
            <a:noAutofit/>
          </a:bodyPr>
          <a:lstStyle/>
          <a:p>
            <a:r>
              <a:rPr lang="en-IN" sz="4800" b="1" i="0" u="none" strike="noStrike" baseline="0" dirty="0">
                <a:solidFill>
                  <a:schemeClr val="tx1"/>
                </a:solidFill>
                <a:latin typeface="Book Antiqua" panose="02040602050305030304" pitchFamily="18" charset="0"/>
              </a:rPr>
              <a:t>Insights</a:t>
            </a:r>
            <a:endParaRPr lang="en-IN" sz="6000" dirty="0">
              <a:solidFill>
                <a:schemeClr val="tx1"/>
              </a:solidFill>
              <a:latin typeface="Book Antiqua" panose="02040602050305030304" pitchFamily="18" charset="0"/>
            </a:endParaRPr>
          </a:p>
        </p:txBody>
      </p:sp>
      <p:sp>
        <p:nvSpPr>
          <p:cNvPr id="4" name="Content Placeholder 3">
            <a:extLst>
              <a:ext uri="{FF2B5EF4-FFF2-40B4-BE49-F238E27FC236}">
                <a16:creationId xmlns:a16="http://schemas.microsoft.com/office/drawing/2014/main" id="{FA527998-3A03-1EA6-B6EB-86CB782BE8E5}"/>
              </a:ext>
            </a:extLst>
          </p:cNvPr>
          <p:cNvSpPr>
            <a:spLocks noGrp="1"/>
          </p:cNvSpPr>
          <p:nvPr>
            <p:ph idx="1"/>
          </p:nvPr>
        </p:nvSpPr>
        <p:spPr>
          <a:xfrm>
            <a:off x="2589212" y="2133599"/>
            <a:ext cx="8915400" cy="4540577"/>
          </a:xfrm>
        </p:spPr>
        <p:txBody>
          <a:bodyPr>
            <a:normAutofit/>
          </a:bodyPr>
          <a:lstStyle/>
          <a:p>
            <a:r>
              <a:rPr lang="en-US" sz="2000" b="0" i="0" u="none" strike="noStrike" baseline="0" dirty="0">
                <a:solidFill>
                  <a:srgbClr val="000000"/>
                </a:solidFill>
                <a:latin typeface="Book Antiqua" panose="02040602050305030304" pitchFamily="18" charset="0"/>
              </a:rPr>
              <a:t>According to the data, </a:t>
            </a:r>
            <a:r>
              <a:rPr lang="en-US" sz="2000" b="0" i="0" u="none" strike="noStrike" baseline="0" dirty="0" err="1">
                <a:solidFill>
                  <a:srgbClr val="000000"/>
                </a:solidFill>
                <a:latin typeface="Book Antiqua" panose="02040602050305030304" pitchFamily="18" charset="0"/>
              </a:rPr>
              <a:t>Olist</a:t>
            </a:r>
            <a:r>
              <a:rPr lang="en-US" sz="2000" b="0" i="0" u="none" strike="noStrike" baseline="0" dirty="0">
                <a:solidFill>
                  <a:srgbClr val="000000"/>
                </a:solidFill>
                <a:latin typeface="Book Antiqua" panose="02040602050305030304" pitchFamily="18" charset="0"/>
              </a:rPr>
              <a:t> E-commerce has about 99,440 orders. With about 89,940 orders being delivered, the company has a 90% delivery success rate. Their average product rating is 4.09 stars, with product categories going as high as 4.67 stars and as low as 2.5 stars. 1 Star reviews are on third place in the review score distribution ranking which likely indicates that there could be problems with product quality in some product categories. Delivery performance could also influence review scores and success rate could certainly be improved.</a:t>
            </a:r>
          </a:p>
          <a:p>
            <a:r>
              <a:rPr lang="en-US" sz="2000" b="0" i="0" u="none" strike="noStrike" baseline="0" dirty="0">
                <a:solidFill>
                  <a:srgbClr val="232323"/>
                </a:solidFill>
                <a:latin typeface="Book Antiqua" panose="02040602050305030304" pitchFamily="18" charset="0"/>
              </a:rPr>
              <a:t>Insights from this analysis can help in making business decisions, such as focusing on products that customers are interested in, improving product and service quality, and optimizing marketing in provinces with high total sales. In addition, this analysis also provides an overview of customer consumption trends and patterns that can be used to direct further business strategies.</a:t>
            </a:r>
            <a:endParaRPr lang="en-IN" sz="2000" dirty="0">
              <a:latin typeface="Book Antiqua" panose="02040602050305030304" pitchFamily="18" charset="0"/>
            </a:endParaRPr>
          </a:p>
        </p:txBody>
      </p:sp>
    </p:spTree>
    <p:extLst>
      <p:ext uri="{BB962C8B-B14F-4D97-AF65-F5344CB8AC3E}">
        <p14:creationId xmlns:p14="http://schemas.microsoft.com/office/powerpoint/2010/main" val="369458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88BC-AF1E-2F67-6B02-23FBD7903475}"/>
              </a:ext>
            </a:extLst>
          </p:cNvPr>
          <p:cNvSpPr>
            <a:spLocks noGrp="1"/>
          </p:cNvSpPr>
          <p:nvPr>
            <p:ph type="title"/>
          </p:nvPr>
        </p:nvSpPr>
        <p:spPr>
          <a:xfrm>
            <a:off x="1555976" y="152770"/>
            <a:ext cx="10227529" cy="629655"/>
          </a:xfrm>
          <a:solidFill>
            <a:schemeClr val="accent3">
              <a:lumMod val="20000"/>
              <a:lumOff val="80000"/>
            </a:schemeClr>
          </a:solidFill>
          <a:ln w="76200">
            <a:solidFill>
              <a:schemeClr val="bg2">
                <a:lumMod val="25000"/>
              </a:schemeClr>
            </a:solidFill>
          </a:ln>
        </p:spPr>
        <p:txBody>
          <a:bodyPr>
            <a:normAutofit fontScale="90000"/>
          </a:bodyPr>
          <a:lstStyle/>
          <a:p>
            <a:r>
              <a:rPr lang="en-IN" sz="4000" b="1" i="0" u="none" strike="noStrike" baseline="0" dirty="0">
                <a:solidFill>
                  <a:schemeClr val="tx1"/>
                </a:solidFill>
                <a:latin typeface="Book Antiqua" panose="02040602050305030304" pitchFamily="18" charset="0"/>
              </a:rPr>
              <a:t>Recommendations</a:t>
            </a:r>
            <a:endParaRPr lang="en-IN" sz="6600" dirty="0">
              <a:solidFill>
                <a:schemeClr val="tx1"/>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A5BDFC83-7EEE-5706-0C6E-91DBCED20683}"/>
              </a:ext>
            </a:extLst>
          </p:cNvPr>
          <p:cNvSpPr>
            <a:spLocks noGrp="1"/>
          </p:cNvSpPr>
          <p:nvPr>
            <p:ph idx="1"/>
          </p:nvPr>
        </p:nvSpPr>
        <p:spPr>
          <a:xfrm>
            <a:off x="2356701" y="1555423"/>
            <a:ext cx="9426804" cy="4713402"/>
          </a:xfrm>
        </p:spPr>
        <p:txBody>
          <a:bodyPr>
            <a:normAutofit/>
          </a:bodyPr>
          <a:lstStyle/>
          <a:p>
            <a:r>
              <a:rPr lang="en-US" sz="2000" b="0" i="0" u="none" strike="noStrike" baseline="0" dirty="0">
                <a:solidFill>
                  <a:srgbClr val="000000"/>
                </a:solidFill>
                <a:latin typeface="Gill Sans MT" panose="020B0502020104020203" pitchFamily="34" charset="0"/>
              </a:rPr>
              <a:t>Regularly monitor and analyze customer reviews to gain insights in product quality and identify areas for improvement. Dashboards can be used to identify patterns in customer reviews. This will provide a data-driven approach to enhance customer experience.</a:t>
            </a:r>
          </a:p>
          <a:p>
            <a:r>
              <a:rPr lang="en-US" sz="2000" b="0" i="0" u="none" strike="noStrike" baseline="0" dirty="0">
                <a:solidFill>
                  <a:srgbClr val="000000"/>
                </a:solidFill>
                <a:latin typeface="Gill Sans MT" panose="020B0502020104020203" pitchFamily="34" charset="0"/>
              </a:rPr>
              <a:t>Investigate delivery delays and undelivered orders. Analyzing geographic locations could bring insights about certain challenges with demographics, accessibility, and possible route optimization. Tracking fleet performance with the use of telematics can help identify issues before they become a problem.</a:t>
            </a:r>
          </a:p>
          <a:p>
            <a:r>
              <a:rPr lang="en-US" sz="2000" b="0" i="0" u="none" strike="noStrike" baseline="0" dirty="0">
                <a:solidFill>
                  <a:srgbClr val="000000"/>
                </a:solidFill>
                <a:latin typeface="Gill Sans MT" panose="020B0502020104020203" pitchFamily="34" charset="0"/>
              </a:rPr>
              <a:t>Providing a proper shipment tracking system aids in having clear and concise communication between customers, sellers and couriers. Regular updates can set proper expectations among customers and specific delivery instructions of customers can be properly accommodated. By establishing trust and communication, both parties can work together to resolve any issues that may arise.</a:t>
            </a:r>
            <a:endParaRPr lang="en-IN" sz="2000" dirty="0"/>
          </a:p>
        </p:txBody>
      </p:sp>
    </p:spTree>
    <p:extLst>
      <p:ext uri="{BB962C8B-B14F-4D97-AF65-F5344CB8AC3E}">
        <p14:creationId xmlns:p14="http://schemas.microsoft.com/office/powerpoint/2010/main" val="2740636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CE73-1756-4FF2-7034-F24DA02CB38A}"/>
              </a:ext>
            </a:extLst>
          </p:cNvPr>
          <p:cNvSpPr>
            <a:spLocks noGrp="1"/>
          </p:cNvSpPr>
          <p:nvPr>
            <p:ph type="title"/>
          </p:nvPr>
        </p:nvSpPr>
        <p:spPr>
          <a:xfrm>
            <a:off x="1690540" y="764726"/>
            <a:ext cx="10187233" cy="687002"/>
          </a:xfrm>
          <a:solidFill>
            <a:schemeClr val="accent3">
              <a:lumMod val="20000"/>
              <a:lumOff val="80000"/>
            </a:schemeClr>
          </a:solidFill>
          <a:ln w="76200">
            <a:solidFill>
              <a:schemeClr val="tx2">
                <a:lumMod val="75000"/>
              </a:schemeClr>
            </a:solidFill>
          </a:ln>
        </p:spPr>
        <p:txBody>
          <a:bodyPr>
            <a:normAutofit fontScale="90000"/>
          </a:bodyPr>
          <a:lstStyle/>
          <a:p>
            <a:r>
              <a:rPr lang="en-IN" sz="4400" b="1" i="0" u="none" strike="noStrike" baseline="0" dirty="0">
                <a:solidFill>
                  <a:schemeClr val="tx1"/>
                </a:solidFill>
                <a:latin typeface="Book Antiqua" panose="02040602050305030304" pitchFamily="18" charset="0"/>
              </a:rPr>
              <a:t>Conclusion</a:t>
            </a:r>
            <a:br>
              <a:rPr lang="en-US" sz="3600" b="1" dirty="0">
                <a:latin typeface="+mj-lt"/>
              </a:rPr>
            </a:br>
            <a:endParaRPr lang="en-IN" dirty="0"/>
          </a:p>
        </p:txBody>
      </p:sp>
      <p:sp>
        <p:nvSpPr>
          <p:cNvPr id="3" name="Content Placeholder 2">
            <a:extLst>
              <a:ext uri="{FF2B5EF4-FFF2-40B4-BE49-F238E27FC236}">
                <a16:creationId xmlns:a16="http://schemas.microsoft.com/office/drawing/2014/main" id="{8497F707-B352-7FD3-6CDE-C17D64E6E5CF}"/>
              </a:ext>
            </a:extLst>
          </p:cNvPr>
          <p:cNvSpPr>
            <a:spLocks noGrp="1"/>
          </p:cNvSpPr>
          <p:nvPr>
            <p:ph idx="1"/>
          </p:nvPr>
        </p:nvSpPr>
        <p:spPr>
          <a:xfrm>
            <a:off x="1366887" y="650449"/>
            <a:ext cx="10680569" cy="5260157"/>
          </a:xfrm>
        </p:spPr>
        <p:txBody>
          <a:bodyPr>
            <a:normAutofit/>
          </a:bodyPr>
          <a:lstStyle/>
          <a:p>
            <a:pPr marL="0" lvl="0" indent="0">
              <a:buNone/>
              <a:tabLst>
                <a:tab pos="457200" algn="l"/>
              </a:tabLst>
            </a:pPr>
            <a:endParaRPr lang="en-IN" sz="1600" dirty="0">
              <a:effectLst/>
              <a:latin typeface="Cambria" panose="02040503050406030204" pitchFamily="18" charset="0"/>
              <a:ea typeface="Constantia" panose="02030602050306030303" pitchFamily="18" charset="0"/>
              <a:cs typeface="Constantia" panose="02030602050306030303" pitchFamily="18" charset="0"/>
            </a:endParaRPr>
          </a:p>
          <a:p>
            <a:pPr marL="0" indent="0">
              <a:buNone/>
              <a:tabLst>
                <a:tab pos="457200" algn="l"/>
              </a:tabLst>
            </a:pPr>
            <a:endParaRPr lang="en-US" sz="2400" b="1" dirty="0">
              <a:solidFill>
                <a:srgbClr val="232323"/>
              </a:solidFill>
              <a:latin typeface="Book Antiqua" panose="02040602050305030304" pitchFamily="18" charset="0"/>
            </a:endParaRPr>
          </a:p>
          <a:p>
            <a:pPr marL="0" indent="0">
              <a:buNone/>
              <a:tabLst>
                <a:tab pos="457200" algn="l"/>
              </a:tabLst>
            </a:pPr>
            <a:endParaRPr lang="en-US" sz="2400" b="1" i="0" u="none" strike="noStrike" baseline="0" dirty="0">
              <a:solidFill>
                <a:srgbClr val="232323"/>
              </a:solidFill>
              <a:latin typeface="Book Antiqua" panose="02040602050305030304" pitchFamily="18" charset="0"/>
            </a:endParaRPr>
          </a:p>
          <a:p>
            <a:pPr marL="0" indent="0" algn="just">
              <a:buNone/>
              <a:tabLst>
                <a:tab pos="457200" algn="l"/>
              </a:tabLst>
            </a:pPr>
            <a:r>
              <a:rPr lang="en-US" sz="2400" b="1" i="0" u="none" strike="noStrike" baseline="0" dirty="0">
                <a:solidFill>
                  <a:srgbClr val="232323"/>
                </a:solidFill>
                <a:latin typeface="Book Antiqua" panose="02040602050305030304" pitchFamily="18" charset="0"/>
              </a:rPr>
              <a:t>The </a:t>
            </a:r>
            <a:r>
              <a:rPr lang="en-US" sz="2400" b="1" i="0" u="none" strike="noStrike" baseline="0" dirty="0" err="1">
                <a:solidFill>
                  <a:srgbClr val="232323"/>
                </a:solidFill>
                <a:latin typeface="Book Antiqua" panose="02040602050305030304" pitchFamily="18" charset="0"/>
              </a:rPr>
              <a:t>Olist</a:t>
            </a:r>
            <a:r>
              <a:rPr lang="en-US" sz="2400" b="1" i="0" u="none" strike="noStrike" baseline="0" dirty="0">
                <a:solidFill>
                  <a:srgbClr val="232323"/>
                </a:solidFill>
                <a:latin typeface="Book Antiqua" panose="02040602050305030304" pitchFamily="18" charset="0"/>
              </a:rPr>
              <a:t> Store Analysis project provides valuable insights into customer behavior and payment statistics. The analysis of these KPIs helps </a:t>
            </a:r>
            <a:r>
              <a:rPr lang="en-US" sz="2400" b="1" i="0" u="none" strike="noStrike" baseline="0" dirty="0" err="1">
                <a:solidFill>
                  <a:srgbClr val="232323"/>
                </a:solidFill>
                <a:latin typeface="Book Antiqua" panose="02040602050305030304" pitchFamily="18" charset="0"/>
              </a:rPr>
              <a:t>Olist</a:t>
            </a:r>
            <a:r>
              <a:rPr lang="en-US" sz="2400" b="1" i="0" u="none" strike="noStrike" baseline="0" dirty="0">
                <a:solidFill>
                  <a:srgbClr val="232323"/>
                </a:solidFill>
                <a:latin typeface="Book Antiqua" panose="02040602050305030304" pitchFamily="18" charset="0"/>
              </a:rPr>
              <a:t> in identifying areas of improvement and creating targeted marketing campaigns. As a data analyst, I have used Excel and Power BI to clean and manipulate the dataset and create meaningful visualizations. This project serves as a great example of how data analysis can help businesses make informed decisions.</a:t>
            </a:r>
            <a:endParaRPr lang="en-IN" sz="2400" dirty="0">
              <a:latin typeface="Book Antiqua" panose="02040602050305030304" pitchFamily="18" charset="0"/>
            </a:endParaRPr>
          </a:p>
        </p:txBody>
      </p:sp>
    </p:spTree>
    <p:extLst>
      <p:ext uri="{BB962C8B-B14F-4D97-AF65-F5344CB8AC3E}">
        <p14:creationId xmlns:p14="http://schemas.microsoft.com/office/powerpoint/2010/main" val="92421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2B84-ABC1-9892-F070-6AF42839327D}"/>
              </a:ext>
            </a:extLst>
          </p:cNvPr>
          <p:cNvSpPr>
            <a:spLocks noGrp="1"/>
          </p:cNvSpPr>
          <p:nvPr>
            <p:ph type="title"/>
          </p:nvPr>
        </p:nvSpPr>
        <p:spPr>
          <a:xfrm>
            <a:off x="2724899" y="386500"/>
            <a:ext cx="8911687" cy="6249970"/>
          </a:xfrm>
        </p:spPr>
        <p:txBody>
          <a:bodyPr/>
          <a:lstStyle/>
          <a:p>
            <a:endParaRPr lang="en-IN" dirty="0"/>
          </a:p>
        </p:txBody>
      </p:sp>
      <p:pic>
        <p:nvPicPr>
          <p:cNvPr id="6" name="Picture 5">
            <a:extLst>
              <a:ext uri="{FF2B5EF4-FFF2-40B4-BE49-F238E27FC236}">
                <a16:creationId xmlns:a16="http://schemas.microsoft.com/office/drawing/2014/main" id="{DBA5A85B-B1A5-40A5-C9A9-CFFE27060009}"/>
              </a:ext>
            </a:extLst>
          </p:cNvPr>
          <p:cNvPicPr>
            <a:picLocks noChangeAspect="1"/>
          </p:cNvPicPr>
          <p:nvPr/>
        </p:nvPicPr>
        <p:blipFill>
          <a:blip r:embed="rId2"/>
          <a:stretch>
            <a:fillRect/>
          </a:stretch>
        </p:blipFill>
        <p:spPr>
          <a:xfrm>
            <a:off x="131975" y="0"/>
            <a:ext cx="12060025" cy="6858000"/>
          </a:xfrm>
          <a:prstGeom prst="rect">
            <a:avLst/>
          </a:prstGeom>
        </p:spPr>
      </p:pic>
    </p:spTree>
    <p:extLst>
      <p:ext uri="{BB962C8B-B14F-4D97-AF65-F5344CB8AC3E}">
        <p14:creationId xmlns:p14="http://schemas.microsoft.com/office/powerpoint/2010/main" val="254435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04CFE-9F3C-45F0-24AE-0189D498C6AD}"/>
              </a:ext>
            </a:extLst>
          </p:cNvPr>
          <p:cNvSpPr txBox="1">
            <a:spLocks noGrp="1"/>
          </p:cNvSpPr>
          <p:nvPr>
            <p:ph type="title"/>
          </p:nvPr>
        </p:nvSpPr>
        <p:spPr>
          <a:xfrm>
            <a:off x="1640264" y="124489"/>
            <a:ext cx="9973032" cy="769441"/>
          </a:xfrm>
          <a:prstGeom prst="rect">
            <a:avLst/>
          </a:prstGeom>
          <a:solidFill>
            <a:schemeClr val="accent3">
              <a:lumMod val="20000"/>
              <a:lumOff val="80000"/>
            </a:schemeClr>
          </a:solidFill>
          <a:ln w="76200">
            <a:solidFill>
              <a:schemeClr val="bg2">
                <a:lumMod val="25000"/>
              </a:schemeClr>
            </a:solidFill>
          </a:ln>
        </p:spPr>
        <p:txBody>
          <a:bodyPr wrap="square" rtlCol="0">
            <a:spAutoFit/>
          </a:bodyPr>
          <a:lstStyle/>
          <a:p>
            <a:r>
              <a:rPr lang="en-IN" sz="4400" b="1" dirty="0">
                <a:solidFill>
                  <a:schemeClr val="bg2">
                    <a:lumMod val="25000"/>
                  </a:schemeClr>
                </a:solidFill>
                <a:latin typeface="Book Antiqua" panose="02040602050305030304" pitchFamily="18" charset="0"/>
                <a:cs typeface="Aparajita" panose="02020603050405020304" pitchFamily="18" charset="0"/>
              </a:rPr>
              <a:t>Project Details</a:t>
            </a:r>
          </a:p>
        </p:txBody>
      </p:sp>
      <p:sp>
        <p:nvSpPr>
          <p:cNvPr id="3" name="Content Placeholder 2">
            <a:extLst>
              <a:ext uri="{FF2B5EF4-FFF2-40B4-BE49-F238E27FC236}">
                <a16:creationId xmlns:a16="http://schemas.microsoft.com/office/drawing/2014/main" id="{D283C7B7-54BF-2E88-098F-FB8026C015A6}"/>
              </a:ext>
            </a:extLst>
          </p:cNvPr>
          <p:cNvSpPr>
            <a:spLocks noGrp="1"/>
          </p:cNvSpPr>
          <p:nvPr>
            <p:ph idx="1"/>
          </p:nvPr>
        </p:nvSpPr>
        <p:spPr>
          <a:xfrm>
            <a:off x="2484239" y="1706252"/>
            <a:ext cx="9129057" cy="4798243"/>
          </a:xfrm>
        </p:spPr>
        <p:txBody>
          <a:bodyPr>
            <a:normAutofit/>
          </a:bodyPr>
          <a:lstStyle/>
          <a:p>
            <a:pPr algn="just"/>
            <a:r>
              <a:rPr lang="en-US" b="1" i="0" dirty="0">
                <a:solidFill>
                  <a:srgbClr val="010101"/>
                </a:solidFill>
                <a:effectLst/>
              </a:rPr>
              <a:t>The OLIST STORE is an e-commerce business headquartered in Sao Paulo, Brazil. This firm acts as a single point of contact between various small businesses and the customers who wish to buy their products. In this project we were given multiple tables in CSV format and a schema depicting how these tables are connected. After connecting all the 8 tables, we analyzed the entire dataset. It contains multiple categorical and numerical columns and information about 100k orders made at multiple marketplaces between 2016 to 2018.</a:t>
            </a:r>
          </a:p>
          <a:p>
            <a:pPr algn="just"/>
            <a:r>
              <a:rPr lang="en-US" b="1" i="0" dirty="0">
                <a:solidFill>
                  <a:srgbClr val="010101"/>
                </a:solidFill>
                <a:effectLst/>
              </a:rPr>
              <a:t>In this project we </a:t>
            </a:r>
            <a:r>
              <a:rPr lang="en-US" b="1" dirty="0">
                <a:solidFill>
                  <a:srgbClr val="010101"/>
                </a:solidFill>
              </a:rPr>
              <a:t>wer</a:t>
            </a:r>
            <a:r>
              <a:rPr lang="en-US" b="1" i="0" dirty="0">
                <a:solidFill>
                  <a:srgbClr val="010101"/>
                </a:solidFill>
                <a:effectLst/>
              </a:rPr>
              <a:t>e provided </a:t>
            </a:r>
            <a:r>
              <a:rPr lang="en-US" b="1" dirty="0">
                <a:solidFill>
                  <a:srgbClr val="010101"/>
                </a:solidFill>
              </a:rPr>
              <a:t>the</a:t>
            </a:r>
            <a:r>
              <a:rPr lang="en-US" b="1" i="0" dirty="0">
                <a:solidFill>
                  <a:srgbClr val="010101"/>
                </a:solidFill>
                <a:effectLst/>
              </a:rPr>
              <a:t> KPI’s on which we have to work &amp; provide answers &amp; solutions by analyzing the dataset. During this project we worked in different phases &amp; tools. Steps involved in this process were data cleaning using power query, data modeling for fact &amp; dimensions table based on the basis of primary &amp; foreign key relationship. By using MYSQL Workbench we found the answers for particular KPI by joining the tables using joins concept.</a:t>
            </a:r>
          </a:p>
          <a:p>
            <a:endParaRPr lang="en-IN" dirty="0"/>
          </a:p>
        </p:txBody>
      </p:sp>
    </p:spTree>
    <p:extLst>
      <p:ext uri="{BB962C8B-B14F-4D97-AF65-F5344CB8AC3E}">
        <p14:creationId xmlns:p14="http://schemas.microsoft.com/office/powerpoint/2010/main" val="56101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8A74-7F7E-FE17-D550-71352D6D6917}"/>
              </a:ext>
            </a:extLst>
          </p:cNvPr>
          <p:cNvSpPr>
            <a:spLocks noGrp="1"/>
          </p:cNvSpPr>
          <p:nvPr>
            <p:ph type="title"/>
          </p:nvPr>
        </p:nvSpPr>
        <p:spPr>
          <a:xfrm>
            <a:off x="1791647" y="162197"/>
            <a:ext cx="9716678" cy="799337"/>
          </a:xfrm>
          <a:solidFill>
            <a:schemeClr val="accent3">
              <a:lumMod val="20000"/>
              <a:lumOff val="80000"/>
            </a:schemeClr>
          </a:solidFill>
          <a:ln w="76200">
            <a:solidFill>
              <a:schemeClr val="bg2">
                <a:lumMod val="25000"/>
              </a:schemeClr>
            </a:solidFill>
          </a:ln>
        </p:spPr>
        <p:txBody>
          <a:bodyPr>
            <a:normAutofit fontScale="90000"/>
          </a:bodyPr>
          <a:lstStyle/>
          <a:p>
            <a:r>
              <a:rPr lang="en-IN" sz="4400" b="1" dirty="0">
                <a:solidFill>
                  <a:schemeClr val="bg2">
                    <a:lumMod val="25000"/>
                  </a:schemeClr>
                </a:solidFill>
                <a:effectLst/>
                <a:latin typeface="Book Antiqua" panose="02040602050305030304" pitchFamily="18" charset="0"/>
                <a:ea typeface="Constantia" panose="02030602050306030303" pitchFamily="18" charset="0"/>
                <a:cs typeface="Constantia" panose="02030602050306030303" pitchFamily="18" charset="0"/>
              </a:rPr>
              <a:t>Project Phases</a:t>
            </a:r>
            <a:br>
              <a:rPr lang="en-IN" sz="3600" dirty="0">
                <a:effectLst/>
                <a:latin typeface="Constantia" panose="02030602050306030303" pitchFamily="18" charset="0"/>
                <a:ea typeface="Constantia" panose="02030602050306030303" pitchFamily="18" charset="0"/>
                <a:cs typeface="Constantia" panose="02030602050306030303" pitchFamily="18" charset="0"/>
              </a:rPr>
            </a:br>
            <a:endParaRPr lang="en-IN" dirty="0"/>
          </a:p>
        </p:txBody>
      </p:sp>
      <p:sp>
        <p:nvSpPr>
          <p:cNvPr id="3" name="Content Placeholder 2">
            <a:extLst>
              <a:ext uri="{FF2B5EF4-FFF2-40B4-BE49-F238E27FC236}">
                <a16:creationId xmlns:a16="http://schemas.microsoft.com/office/drawing/2014/main" id="{F6C595D4-0A9A-9893-3A0C-353E5D6DE6AE}"/>
              </a:ext>
            </a:extLst>
          </p:cNvPr>
          <p:cNvSpPr>
            <a:spLocks noGrp="1"/>
          </p:cNvSpPr>
          <p:nvPr>
            <p:ph idx="1"/>
          </p:nvPr>
        </p:nvSpPr>
        <p:spPr>
          <a:xfrm>
            <a:off x="2592925" y="1857080"/>
            <a:ext cx="8915400" cy="4524866"/>
          </a:xfrm>
        </p:spPr>
        <p:txBody>
          <a:bodyPr>
            <a:normAutofit fontScale="92500" lnSpcReduction="10000"/>
          </a:bodyPr>
          <a:lstStyle/>
          <a:p>
            <a:pPr marL="342900" lvl="0" indent="-342900">
              <a:buFont typeface="Symbol" panose="05050102010706020507" pitchFamily="18" charset="2"/>
              <a:buChar char=""/>
            </a:pPr>
            <a:r>
              <a:rPr lang="en-IN" sz="2800" b="1"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Data Cleaning:</a:t>
            </a:r>
            <a:r>
              <a:rPr lang="en-IN" sz="2800"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 Streamlined the dataset using Excel and Power Query.</a:t>
            </a:r>
          </a:p>
          <a:p>
            <a:pPr marL="342900" lvl="0" indent="-342900">
              <a:buFont typeface="Symbol" panose="05050102010706020507" pitchFamily="18" charset="2"/>
              <a:buChar char=""/>
            </a:pPr>
            <a:endParaRPr lang="en-IN" sz="2800"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endParaRPr>
          </a:p>
          <a:p>
            <a:pPr marL="342900" lvl="0" indent="-342900">
              <a:buFont typeface="Symbol" panose="05050102010706020507" pitchFamily="18" charset="2"/>
              <a:buChar char=""/>
            </a:pPr>
            <a:r>
              <a:rPr lang="en-IN" sz="2800" b="1"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Data </a:t>
            </a:r>
            <a:r>
              <a:rPr lang="en-IN" sz="2800" b="1" dirty="0" err="1">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Modeling</a:t>
            </a:r>
            <a:r>
              <a:rPr lang="en-IN" sz="2800" b="1"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a:t>
            </a:r>
            <a:r>
              <a:rPr lang="en-IN" sz="2800"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 Crafted fact and dimension tables based on primary and foreign key relationships.</a:t>
            </a:r>
          </a:p>
          <a:p>
            <a:pPr marL="342900" lvl="0" indent="-342900">
              <a:buFont typeface="Symbol" panose="05050102010706020507" pitchFamily="18" charset="2"/>
              <a:buChar char=""/>
            </a:pPr>
            <a:endParaRPr lang="en-IN" sz="2800"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endParaRPr>
          </a:p>
          <a:p>
            <a:pPr marL="342900" lvl="0" indent="-342900">
              <a:buFont typeface="Symbol" panose="05050102010706020507" pitchFamily="18" charset="2"/>
              <a:buChar char=""/>
            </a:pPr>
            <a:r>
              <a:rPr lang="en-IN" sz="2800" b="1"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MySQL:</a:t>
            </a:r>
            <a:r>
              <a:rPr lang="en-IN" sz="2800"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 Leveraged MySQL Workbench for in-depth analysis</a:t>
            </a:r>
          </a:p>
          <a:p>
            <a:pPr marL="0" lvl="0" indent="0">
              <a:buNone/>
            </a:pPr>
            <a:endParaRPr lang="en-IN" sz="2800"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endParaRPr>
          </a:p>
          <a:p>
            <a:pPr marL="342900" lvl="0" indent="-342900">
              <a:buFont typeface="Symbol" panose="05050102010706020507" pitchFamily="18" charset="2"/>
              <a:buChar char=""/>
            </a:pPr>
            <a:r>
              <a:rPr lang="en-IN" sz="2800" b="1"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Power BI:</a:t>
            </a:r>
            <a:r>
              <a:rPr lang="en-IN" sz="2800"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  report is a visual feast, showcasing a variety of charts and graphs to effectively communicate insights.</a:t>
            </a:r>
          </a:p>
          <a:p>
            <a:pPr marL="0" indent="0">
              <a:buNone/>
            </a:pPr>
            <a:endParaRPr lang="en-IN" dirty="0"/>
          </a:p>
        </p:txBody>
      </p:sp>
    </p:spTree>
    <p:extLst>
      <p:ext uri="{BB962C8B-B14F-4D97-AF65-F5344CB8AC3E}">
        <p14:creationId xmlns:p14="http://schemas.microsoft.com/office/powerpoint/2010/main" val="156356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25EE-DA54-7F52-F253-FEC40C8F687A}"/>
              </a:ext>
            </a:extLst>
          </p:cNvPr>
          <p:cNvSpPr>
            <a:spLocks noGrp="1"/>
          </p:cNvSpPr>
          <p:nvPr>
            <p:ph type="title"/>
          </p:nvPr>
        </p:nvSpPr>
        <p:spPr>
          <a:xfrm>
            <a:off x="1706804" y="218758"/>
            <a:ext cx="10142687" cy="714496"/>
          </a:xfrm>
          <a:ln w="76200">
            <a:solidFill>
              <a:schemeClr val="bg2">
                <a:lumMod val="25000"/>
              </a:schemeClr>
            </a:solidFill>
          </a:ln>
        </p:spPr>
        <p:txBody>
          <a:bodyPr>
            <a:noAutofit/>
          </a:bodyPr>
          <a:lstStyle/>
          <a:p>
            <a:r>
              <a:rPr lang="en-US" sz="4000" b="1" dirty="0">
                <a:solidFill>
                  <a:schemeClr val="bg2">
                    <a:lumMod val="25000"/>
                  </a:schemeClr>
                </a:solidFill>
                <a:effectLst/>
                <a:latin typeface="Book Antiqua" panose="02040602050305030304" pitchFamily="18" charset="0"/>
                <a:ea typeface="Constantia" panose="02030602050306030303" pitchFamily="18" charset="0"/>
                <a:cs typeface="Constantia" panose="02030602050306030303" pitchFamily="18" charset="0"/>
              </a:rPr>
              <a:t>Model View</a:t>
            </a:r>
            <a:br>
              <a:rPr lang="en-IN" sz="2000" dirty="0">
                <a:effectLst/>
                <a:latin typeface="Constantia" panose="02030602050306030303" pitchFamily="18" charset="0"/>
                <a:ea typeface="Constantia" panose="02030602050306030303" pitchFamily="18" charset="0"/>
                <a:cs typeface="Constantia" panose="02030602050306030303" pitchFamily="18" charset="0"/>
              </a:rPr>
            </a:br>
            <a:endParaRPr lang="en-IN" sz="4000" dirty="0"/>
          </a:p>
        </p:txBody>
      </p:sp>
      <p:pic>
        <p:nvPicPr>
          <p:cNvPr id="4" name="Content Placeholder 3">
            <a:extLst>
              <a:ext uri="{FF2B5EF4-FFF2-40B4-BE49-F238E27FC236}">
                <a16:creationId xmlns:a16="http://schemas.microsoft.com/office/drawing/2014/main" id="{D9FD795D-4757-05B0-EA6C-F99FD64CB8A1}"/>
              </a:ext>
            </a:extLst>
          </p:cNvPr>
          <p:cNvPicPr>
            <a:picLocks noGrp="1" noChangeAspect="1"/>
          </p:cNvPicPr>
          <p:nvPr>
            <p:ph idx="1"/>
          </p:nvPr>
        </p:nvPicPr>
        <p:blipFill>
          <a:blip r:embed="rId2"/>
          <a:stretch>
            <a:fillRect/>
          </a:stretch>
        </p:blipFill>
        <p:spPr>
          <a:xfrm>
            <a:off x="1706806" y="1162449"/>
            <a:ext cx="10142688" cy="5476793"/>
          </a:xfrm>
          <a:prstGeom prst="rect">
            <a:avLst/>
          </a:prstGeom>
        </p:spPr>
      </p:pic>
    </p:spTree>
    <p:extLst>
      <p:ext uri="{BB962C8B-B14F-4D97-AF65-F5344CB8AC3E}">
        <p14:creationId xmlns:p14="http://schemas.microsoft.com/office/powerpoint/2010/main" val="29569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9A05-1101-BA69-C5A5-F6FAC26F2FCD}"/>
              </a:ext>
            </a:extLst>
          </p:cNvPr>
          <p:cNvSpPr>
            <a:spLocks noGrp="1"/>
          </p:cNvSpPr>
          <p:nvPr>
            <p:ph type="title"/>
          </p:nvPr>
        </p:nvSpPr>
        <p:spPr>
          <a:xfrm>
            <a:off x="1649693" y="129439"/>
            <a:ext cx="10096106" cy="1098582"/>
          </a:xfrm>
          <a:solidFill>
            <a:schemeClr val="accent3">
              <a:lumMod val="20000"/>
              <a:lumOff val="80000"/>
            </a:schemeClr>
          </a:solidFill>
          <a:ln w="76200">
            <a:solidFill>
              <a:schemeClr val="bg2">
                <a:lumMod val="25000"/>
              </a:schemeClr>
            </a:solidFill>
          </a:ln>
        </p:spPr>
        <p:txBody>
          <a:bodyPr>
            <a:noAutofit/>
          </a:bodyPr>
          <a:lstStyle/>
          <a:p>
            <a:r>
              <a:rPr lang="en-IN" sz="4000" b="1" dirty="0">
                <a:solidFill>
                  <a:schemeClr val="bg2">
                    <a:lumMod val="25000"/>
                  </a:schemeClr>
                </a:solidFill>
                <a:latin typeface="Aparajita" panose="02020603050405020304" pitchFamily="18" charset="0"/>
                <a:cs typeface="Aparajita" panose="02020603050405020304" pitchFamily="18" charset="0"/>
              </a:rPr>
              <a:t>KPI 1</a:t>
            </a:r>
            <a:br>
              <a:rPr lang="en-IN" sz="4000" b="1" dirty="0">
                <a:solidFill>
                  <a:schemeClr val="bg2">
                    <a:lumMod val="25000"/>
                  </a:schemeClr>
                </a:solidFill>
                <a:latin typeface="Aparajita" panose="02020603050405020304" pitchFamily="18" charset="0"/>
                <a:cs typeface="Aparajita" panose="02020603050405020304" pitchFamily="18" charset="0"/>
              </a:rPr>
            </a:br>
            <a:r>
              <a:rPr lang="en-IN" sz="2800" b="1" dirty="0">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Weekday Vs Weekend (</a:t>
            </a:r>
            <a:r>
              <a:rPr lang="en-IN" sz="2800" b="1" dirty="0" err="1">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order_purchase_timestamp</a:t>
            </a:r>
            <a:r>
              <a:rPr lang="en-IN" sz="2800" b="1" dirty="0">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 Payment Statistics</a:t>
            </a:r>
            <a:br>
              <a:rPr lang="en-IN" sz="2800" b="1" dirty="0">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br>
            <a:endParaRPr lang="en-IN" sz="2800" dirty="0">
              <a:solidFill>
                <a:schemeClr val="bg2">
                  <a:lumMod val="25000"/>
                </a:schemeClr>
              </a:solidFill>
              <a:latin typeface="Aparajita" panose="02020603050405020304" pitchFamily="18" charset="0"/>
              <a:cs typeface="Aparajita" panose="02020603050405020304" pitchFamily="18" charset="0"/>
            </a:endParaRPr>
          </a:p>
        </p:txBody>
      </p:sp>
      <p:sp>
        <p:nvSpPr>
          <p:cNvPr id="3" name="Content Placeholder 2">
            <a:extLst>
              <a:ext uri="{FF2B5EF4-FFF2-40B4-BE49-F238E27FC236}">
                <a16:creationId xmlns:a16="http://schemas.microsoft.com/office/drawing/2014/main" id="{EE192E94-3C0E-5DD4-14C2-4370D5C99DCB}"/>
              </a:ext>
            </a:extLst>
          </p:cNvPr>
          <p:cNvSpPr>
            <a:spLocks noGrp="1"/>
          </p:cNvSpPr>
          <p:nvPr>
            <p:ph idx="1"/>
          </p:nvPr>
        </p:nvSpPr>
        <p:spPr>
          <a:xfrm>
            <a:off x="1489434" y="1544425"/>
            <a:ext cx="9704092" cy="4634845"/>
          </a:xfrm>
        </p:spPr>
        <p:txBody>
          <a:bodyPr/>
          <a:lstStyle/>
          <a:p>
            <a:r>
              <a:rPr lang="en-US" sz="2000" b="1" dirty="0">
                <a:solidFill>
                  <a:schemeClr val="bg2">
                    <a:lumMod val="25000"/>
                  </a:schemeClr>
                </a:solidFill>
              </a:rPr>
              <a:t>Orders and Payment Value is more on weekdays as compared to weekends</a:t>
            </a:r>
            <a:endParaRPr lang="en-IN" sz="2000" b="1" dirty="0">
              <a:solidFill>
                <a:schemeClr val="bg2">
                  <a:lumMod val="25000"/>
                </a:schemeClr>
              </a:solidFill>
            </a:endParaRPr>
          </a:p>
          <a:p>
            <a:r>
              <a:rPr lang="en-US" sz="2000" b="1" dirty="0">
                <a:solidFill>
                  <a:schemeClr val="bg2">
                    <a:lumMod val="25000"/>
                  </a:schemeClr>
                </a:solidFill>
              </a:rPr>
              <a:t>Maximum sales, orders &amp; customers are from Sao Paulo city during weekdays &amp; weekends.</a:t>
            </a:r>
          </a:p>
          <a:p>
            <a:r>
              <a:rPr lang="en-US" sz="2000" b="1" dirty="0">
                <a:solidFill>
                  <a:schemeClr val="bg2">
                    <a:lumMod val="25000"/>
                  </a:schemeClr>
                </a:solidFill>
              </a:rPr>
              <a:t>The analysis of payment statistics based on                                     </a:t>
            </a:r>
            <a:br>
              <a:rPr lang="en-US" sz="2000" b="1" dirty="0">
                <a:solidFill>
                  <a:schemeClr val="bg2">
                    <a:lumMod val="25000"/>
                  </a:schemeClr>
                </a:solidFill>
              </a:rPr>
            </a:br>
            <a:r>
              <a:rPr lang="en-US" sz="2000" b="1" dirty="0">
                <a:solidFill>
                  <a:schemeClr val="bg2">
                    <a:lumMod val="25000"/>
                  </a:schemeClr>
                </a:solidFill>
              </a:rPr>
              <a:t> weekday vs. weekend provides an understanding of</a:t>
            </a:r>
            <a:br>
              <a:rPr lang="en-US" sz="2000" b="1" dirty="0">
                <a:solidFill>
                  <a:schemeClr val="bg2">
                    <a:lumMod val="25000"/>
                  </a:schemeClr>
                </a:solidFill>
              </a:rPr>
            </a:br>
            <a:r>
              <a:rPr lang="en-US" sz="2000" b="1" dirty="0">
                <a:solidFill>
                  <a:schemeClr val="bg2">
                    <a:lumMod val="25000"/>
                  </a:schemeClr>
                </a:solidFill>
              </a:rPr>
              <a:t>the buying behavior of customers. and can also help </a:t>
            </a:r>
            <a:br>
              <a:rPr lang="en-US" sz="2000" b="1" dirty="0">
                <a:solidFill>
                  <a:schemeClr val="bg2">
                    <a:lumMod val="25000"/>
                  </a:schemeClr>
                </a:solidFill>
              </a:rPr>
            </a:br>
            <a:r>
              <a:rPr lang="en-US" sz="2000" b="1" dirty="0" err="1">
                <a:solidFill>
                  <a:schemeClr val="bg2">
                    <a:lumMod val="25000"/>
                  </a:schemeClr>
                </a:solidFill>
              </a:rPr>
              <a:t>Olist</a:t>
            </a:r>
            <a:r>
              <a:rPr lang="en-US" sz="2000" b="1" dirty="0">
                <a:solidFill>
                  <a:schemeClr val="bg2">
                    <a:lumMod val="25000"/>
                  </a:schemeClr>
                </a:solidFill>
              </a:rPr>
              <a:t> to improve their weekend sales and</a:t>
            </a:r>
            <a:br>
              <a:rPr lang="en-US" sz="2000" b="1" dirty="0">
                <a:solidFill>
                  <a:schemeClr val="bg2">
                    <a:lumMod val="25000"/>
                  </a:schemeClr>
                </a:solidFill>
              </a:rPr>
            </a:br>
            <a:r>
              <a:rPr lang="en-US" sz="2000" b="1" dirty="0">
                <a:solidFill>
                  <a:schemeClr val="bg2">
                    <a:lumMod val="25000"/>
                  </a:schemeClr>
                </a:solidFill>
              </a:rPr>
              <a:t>plan promotions accordingly.	</a:t>
            </a:r>
            <a:r>
              <a:rPr lang="en-US" sz="1800" b="1" dirty="0">
                <a:solidFill>
                  <a:schemeClr val="bg2">
                    <a:lumMod val="25000"/>
                  </a:schemeClr>
                </a:solidFill>
              </a:rPr>
              <a:t>				</a:t>
            </a:r>
            <a:br>
              <a:rPr lang="en-US" sz="1800" b="1" dirty="0">
                <a:solidFill>
                  <a:schemeClr val="bg2">
                    <a:lumMod val="25000"/>
                  </a:schemeClr>
                </a:solidFill>
              </a:rPr>
            </a:br>
            <a:endParaRPr lang="en-IN" b="1" dirty="0">
              <a:solidFill>
                <a:schemeClr val="bg2">
                  <a:lumMod val="25000"/>
                </a:schemeClr>
              </a:solidFill>
            </a:endParaRPr>
          </a:p>
        </p:txBody>
      </p:sp>
      <p:pic>
        <p:nvPicPr>
          <p:cNvPr id="5" name="Picture 4">
            <a:extLst>
              <a:ext uri="{FF2B5EF4-FFF2-40B4-BE49-F238E27FC236}">
                <a16:creationId xmlns:a16="http://schemas.microsoft.com/office/drawing/2014/main" id="{03D87B31-9C4F-2B02-3B46-CC08C24F4296}"/>
              </a:ext>
            </a:extLst>
          </p:cNvPr>
          <p:cNvPicPr>
            <a:picLocks noChangeAspect="1"/>
          </p:cNvPicPr>
          <p:nvPr/>
        </p:nvPicPr>
        <p:blipFill>
          <a:blip r:embed="rId2"/>
          <a:stretch>
            <a:fillRect/>
          </a:stretch>
        </p:blipFill>
        <p:spPr>
          <a:xfrm>
            <a:off x="7880807" y="3996965"/>
            <a:ext cx="4150937" cy="2861035"/>
          </a:xfrm>
          <a:prstGeom prst="rect">
            <a:avLst/>
          </a:prstGeom>
        </p:spPr>
      </p:pic>
    </p:spTree>
    <p:extLst>
      <p:ext uri="{BB962C8B-B14F-4D97-AF65-F5344CB8AC3E}">
        <p14:creationId xmlns:p14="http://schemas.microsoft.com/office/powerpoint/2010/main" val="100183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D250-AA48-82B9-3BC7-A6FA4470A314}"/>
              </a:ext>
            </a:extLst>
          </p:cNvPr>
          <p:cNvSpPr>
            <a:spLocks noGrp="1"/>
          </p:cNvSpPr>
          <p:nvPr>
            <p:ph type="title"/>
          </p:nvPr>
        </p:nvSpPr>
        <p:spPr>
          <a:xfrm>
            <a:off x="1706251" y="143343"/>
            <a:ext cx="9558779" cy="1165409"/>
          </a:xfrm>
          <a:solidFill>
            <a:schemeClr val="accent3">
              <a:lumMod val="20000"/>
              <a:lumOff val="80000"/>
            </a:schemeClr>
          </a:solidFill>
          <a:ln w="76200">
            <a:solidFill>
              <a:schemeClr val="bg2">
                <a:lumMod val="25000"/>
              </a:schemeClr>
            </a:solidFill>
          </a:ln>
        </p:spPr>
        <p:txBody>
          <a:bodyPr>
            <a:noAutofit/>
          </a:bodyPr>
          <a:lstStyle/>
          <a:p>
            <a:r>
              <a:rPr lang="en-IN" sz="4000" b="1" dirty="0">
                <a:solidFill>
                  <a:schemeClr val="bg2">
                    <a:lumMod val="25000"/>
                  </a:schemeClr>
                </a:solidFill>
                <a:latin typeface="Aparajita" panose="02020603050405020304" pitchFamily="18" charset="0"/>
                <a:cs typeface="Aparajita" panose="02020603050405020304" pitchFamily="18" charset="0"/>
              </a:rPr>
              <a:t>KPI 2</a:t>
            </a:r>
            <a:br>
              <a:rPr lang="en-IN" sz="2800" b="1" dirty="0">
                <a:solidFill>
                  <a:schemeClr val="bg2">
                    <a:lumMod val="25000"/>
                  </a:schemeClr>
                </a:solidFill>
                <a:latin typeface="Aparajita" panose="02020603050405020304" pitchFamily="18" charset="0"/>
                <a:cs typeface="Aparajita" panose="02020603050405020304" pitchFamily="18" charset="0"/>
              </a:rPr>
            </a:br>
            <a:r>
              <a:rPr lang="en-IN" sz="2800" b="1" dirty="0">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Number of Orders with Review score 5 and </a:t>
            </a:r>
            <a:r>
              <a:rPr lang="en-IN" sz="2800" b="1" dirty="0" err="1">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Payment_Type</a:t>
            </a:r>
            <a:r>
              <a:rPr lang="en-IN" sz="2800" b="1" dirty="0">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 as </a:t>
            </a:r>
            <a:r>
              <a:rPr lang="en-IN" sz="2800" b="1" dirty="0" err="1">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Credit_card</a:t>
            </a:r>
            <a:r>
              <a:rPr lang="en-IN" sz="2800" b="1" dirty="0">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 </a:t>
            </a:r>
            <a:br>
              <a:rPr lang="en-IN" b="1" dirty="0">
                <a:latin typeface="Aparajita" panose="02020603050405020304" pitchFamily="18" charset="0"/>
                <a:ea typeface="Cascadia Code SemiBold" panose="020B0609020000020004" pitchFamily="49" charset="0"/>
                <a:cs typeface="Aparajita" panose="02020603050405020304" pitchFamily="18" charset="0"/>
              </a:rPr>
            </a:br>
            <a:endParaRPr lang="en-IN" dirty="0">
              <a:latin typeface="Aparajita" panose="02020603050405020304" pitchFamily="18" charset="0"/>
              <a:cs typeface="Aparajita" panose="02020603050405020304" pitchFamily="18" charset="0"/>
            </a:endParaRPr>
          </a:p>
        </p:txBody>
      </p:sp>
      <p:sp>
        <p:nvSpPr>
          <p:cNvPr id="3" name="Content Placeholder 2">
            <a:extLst>
              <a:ext uri="{FF2B5EF4-FFF2-40B4-BE49-F238E27FC236}">
                <a16:creationId xmlns:a16="http://schemas.microsoft.com/office/drawing/2014/main" id="{DBBD48C6-B450-88B2-C3FD-094961AD90B5}"/>
              </a:ext>
            </a:extLst>
          </p:cNvPr>
          <p:cNvSpPr>
            <a:spLocks noGrp="1"/>
          </p:cNvSpPr>
          <p:nvPr>
            <p:ph idx="1"/>
          </p:nvPr>
        </p:nvSpPr>
        <p:spPr>
          <a:xfrm>
            <a:off x="1564849" y="1652831"/>
            <a:ext cx="10170966" cy="4559432"/>
          </a:xfrm>
        </p:spPr>
        <p:txBody>
          <a:bodyPr/>
          <a:lstStyle/>
          <a:p>
            <a:r>
              <a:rPr lang="en-US" sz="1800" b="1" dirty="0">
                <a:solidFill>
                  <a:schemeClr val="bg2">
                    <a:lumMod val="10000"/>
                  </a:schemeClr>
                </a:solidFill>
                <a:ea typeface="+mj-ea"/>
                <a:cs typeface="+mj-cs"/>
              </a:rPr>
              <a:t>Currently credit cards are the most preferred payment type by customers which contributes a major role in overall sales(76K). </a:t>
            </a:r>
          </a:p>
          <a:p>
            <a:r>
              <a:rPr lang="en-US" sz="1800" b="1" dirty="0">
                <a:solidFill>
                  <a:schemeClr val="bg2">
                    <a:lumMod val="10000"/>
                  </a:schemeClr>
                </a:solidFill>
                <a:ea typeface="+mj-ea"/>
                <a:cs typeface="+mj-cs"/>
              </a:rPr>
              <a:t>To promote other payment types, </a:t>
            </a:r>
            <a:r>
              <a:rPr lang="en-US" sz="1800" b="1" dirty="0" err="1">
                <a:solidFill>
                  <a:schemeClr val="bg2">
                    <a:lumMod val="10000"/>
                  </a:schemeClr>
                </a:solidFill>
                <a:ea typeface="+mj-ea"/>
                <a:cs typeface="+mj-cs"/>
              </a:rPr>
              <a:t>Olist</a:t>
            </a:r>
            <a:r>
              <a:rPr lang="en-US" sz="1800" b="1" dirty="0">
                <a:solidFill>
                  <a:schemeClr val="bg2">
                    <a:lumMod val="10000"/>
                  </a:schemeClr>
                </a:solidFill>
                <a:ea typeface="+mj-ea"/>
                <a:cs typeface="+mj-cs"/>
              </a:rPr>
              <a:t> Store can provide discounts and offers on other payment types.</a:t>
            </a:r>
          </a:p>
          <a:p>
            <a:r>
              <a:rPr lang="en-US" b="1" i="0" dirty="0">
                <a:solidFill>
                  <a:schemeClr val="bg2">
                    <a:lumMod val="10000"/>
                  </a:schemeClr>
                </a:solidFill>
                <a:effectLst/>
              </a:rPr>
              <a:t>Most of the orders received review score more than 4</a:t>
            </a:r>
          </a:p>
          <a:p>
            <a:r>
              <a:rPr lang="en-US" b="1" dirty="0">
                <a:solidFill>
                  <a:schemeClr val="bg2">
                    <a:lumMod val="10000"/>
                  </a:schemeClr>
                </a:solidFill>
              </a:rPr>
              <a:t>M</a:t>
            </a:r>
            <a:r>
              <a:rPr lang="en-US" b="1" i="0" dirty="0">
                <a:solidFill>
                  <a:schemeClr val="bg2">
                    <a:lumMod val="10000"/>
                  </a:schemeClr>
                </a:solidFill>
                <a:effectLst/>
              </a:rPr>
              <a:t>ain reason customers preferred credit card is installment option</a:t>
            </a:r>
            <a:endParaRPr lang="en-IN" b="1" dirty="0">
              <a:solidFill>
                <a:schemeClr val="bg2">
                  <a:lumMod val="10000"/>
                </a:schemeClr>
              </a:solidFill>
            </a:endParaRPr>
          </a:p>
          <a:p>
            <a:r>
              <a:rPr lang="en-US" b="1" i="0" dirty="0">
                <a:solidFill>
                  <a:schemeClr val="bg2">
                    <a:lumMod val="10000"/>
                  </a:schemeClr>
                </a:solidFill>
                <a:effectLst/>
              </a:rPr>
              <a:t>Most recommended products by customers </a:t>
            </a:r>
            <a:r>
              <a:rPr lang="en-US" b="1" dirty="0">
                <a:solidFill>
                  <a:schemeClr val="bg2">
                    <a:lumMod val="10000"/>
                  </a:schemeClr>
                </a:solidFill>
              </a:rPr>
              <a:t>have </a:t>
            </a:r>
            <a:r>
              <a:rPr lang="en-US" b="1" i="0" dirty="0">
                <a:solidFill>
                  <a:schemeClr val="bg2">
                    <a:lumMod val="10000"/>
                  </a:schemeClr>
                </a:solidFill>
                <a:effectLst/>
              </a:rPr>
              <a:t>avg. review score more than 4</a:t>
            </a:r>
            <a:endParaRPr lang="en-IN" b="1" dirty="0">
              <a:solidFill>
                <a:schemeClr val="bg2">
                  <a:lumMod val="10000"/>
                </a:schemeClr>
              </a:solidFill>
            </a:endParaRPr>
          </a:p>
          <a:p>
            <a:endParaRPr lang="en-IN" dirty="0"/>
          </a:p>
          <a:p>
            <a:endParaRPr lang="en-IN" dirty="0">
              <a:solidFill>
                <a:srgbClr val="010101"/>
              </a:solidFill>
            </a:endParaRPr>
          </a:p>
          <a:p>
            <a:endParaRPr lang="en-IN" dirty="0"/>
          </a:p>
          <a:p>
            <a:endParaRPr lang="en-IN" dirty="0"/>
          </a:p>
        </p:txBody>
      </p:sp>
      <p:pic>
        <p:nvPicPr>
          <p:cNvPr id="12" name="Picture 11">
            <a:extLst>
              <a:ext uri="{FF2B5EF4-FFF2-40B4-BE49-F238E27FC236}">
                <a16:creationId xmlns:a16="http://schemas.microsoft.com/office/drawing/2014/main" id="{8ED828B6-9E04-1F2C-993C-95860D8A3E00}"/>
              </a:ext>
            </a:extLst>
          </p:cNvPr>
          <p:cNvPicPr>
            <a:picLocks noChangeAspect="1"/>
          </p:cNvPicPr>
          <p:nvPr/>
        </p:nvPicPr>
        <p:blipFill>
          <a:blip r:embed="rId2"/>
          <a:stretch>
            <a:fillRect/>
          </a:stretch>
        </p:blipFill>
        <p:spPr>
          <a:xfrm>
            <a:off x="6834433" y="4232635"/>
            <a:ext cx="4744826" cy="2482022"/>
          </a:xfrm>
          <a:prstGeom prst="rect">
            <a:avLst/>
          </a:prstGeom>
        </p:spPr>
      </p:pic>
    </p:spTree>
    <p:extLst>
      <p:ext uri="{BB962C8B-B14F-4D97-AF65-F5344CB8AC3E}">
        <p14:creationId xmlns:p14="http://schemas.microsoft.com/office/powerpoint/2010/main" val="159970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BADE-51F3-5FFC-A485-261981CF5FA7}"/>
              </a:ext>
            </a:extLst>
          </p:cNvPr>
          <p:cNvSpPr>
            <a:spLocks noGrp="1"/>
          </p:cNvSpPr>
          <p:nvPr>
            <p:ph type="title"/>
          </p:nvPr>
        </p:nvSpPr>
        <p:spPr>
          <a:xfrm>
            <a:off x="1782220" y="86782"/>
            <a:ext cx="9944724" cy="1119849"/>
          </a:xfrm>
          <a:solidFill>
            <a:schemeClr val="accent3">
              <a:lumMod val="20000"/>
              <a:lumOff val="80000"/>
            </a:schemeClr>
          </a:solidFill>
          <a:ln w="76200">
            <a:solidFill>
              <a:schemeClr val="bg2">
                <a:lumMod val="25000"/>
              </a:schemeClr>
            </a:solidFill>
          </a:ln>
        </p:spPr>
        <p:txBody>
          <a:bodyPr>
            <a:noAutofit/>
          </a:bodyPr>
          <a:lstStyle/>
          <a:p>
            <a:r>
              <a:rPr lang="en-IN" sz="4000" b="1" dirty="0">
                <a:solidFill>
                  <a:schemeClr val="bg2">
                    <a:lumMod val="25000"/>
                  </a:schemeClr>
                </a:solidFill>
                <a:latin typeface="Aparajita" panose="02020603050405020304" pitchFamily="18" charset="0"/>
                <a:cs typeface="Aparajita" panose="02020603050405020304" pitchFamily="18" charset="0"/>
              </a:rPr>
              <a:t>KPI 3</a:t>
            </a:r>
            <a:br>
              <a:rPr lang="en-IN" sz="4000" b="1" dirty="0">
                <a:solidFill>
                  <a:schemeClr val="bg2">
                    <a:lumMod val="25000"/>
                  </a:schemeClr>
                </a:solidFill>
                <a:latin typeface="Aparajita" panose="02020603050405020304" pitchFamily="18" charset="0"/>
                <a:cs typeface="Aparajita" panose="02020603050405020304" pitchFamily="18" charset="0"/>
              </a:rPr>
            </a:br>
            <a:r>
              <a:rPr lang="en-IN" sz="3200" b="1" dirty="0">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Avg. Price and </a:t>
            </a:r>
            <a:r>
              <a:rPr lang="en-IN" sz="3200" b="1" dirty="0" err="1">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Payment_Values</a:t>
            </a:r>
            <a:r>
              <a:rPr lang="en-IN" sz="3200" b="1" dirty="0">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 from customers states</a:t>
            </a:r>
            <a:endParaRPr lang="en-IN" sz="2800" dirty="0">
              <a:solidFill>
                <a:schemeClr val="bg2">
                  <a:lumMod val="25000"/>
                </a:schemeClr>
              </a:solidFill>
              <a:latin typeface="Aparajita" panose="02020603050405020304" pitchFamily="18" charset="0"/>
              <a:cs typeface="Aparajita" panose="02020603050405020304" pitchFamily="18" charset="0"/>
            </a:endParaRPr>
          </a:p>
        </p:txBody>
      </p:sp>
      <p:sp>
        <p:nvSpPr>
          <p:cNvPr id="3" name="Content Placeholder 2">
            <a:extLst>
              <a:ext uri="{FF2B5EF4-FFF2-40B4-BE49-F238E27FC236}">
                <a16:creationId xmlns:a16="http://schemas.microsoft.com/office/drawing/2014/main" id="{2E01F1F3-6BAA-1A33-1EEA-E6CDED91A6F5}"/>
              </a:ext>
            </a:extLst>
          </p:cNvPr>
          <p:cNvSpPr>
            <a:spLocks noGrp="1"/>
          </p:cNvSpPr>
          <p:nvPr>
            <p:ph idx="1"/>
          </p:nvPr>
        </p:nvSpPr>
        <p:spPr>
          <a:xfrm>
            <a:off x="1782219" y="1662260"/>
            <a:ext cx="10067273" cy="5195740"/>
          </a:xfrm>
        </p:spPr>
        <p:txBody>
          <a:bodyPr/>
          <a:lstStyle/>
          <a:p>
            <a:r>
              <a:rPr lang="en-US" b="1" dirty="0">
                <a:solidFill>
                  <a:schemeClr val="tx2">
                    <a:lumMod val="75000"/>
                  </a:schemeClr>
                </a:solidFill>
                <a:latin typeface="Cambria" panose="02040503050406030204" pitchFamily="18" charset="0"/>
                <a:ea typeface="Cambria" panose="02040503050406030204" pitchFamily="18" charset="0"/>
              </a:rPr>
              <a:t>A</a:t>
            </a:r>
            <a:r>
              <a:rPr lang="en-US" b="1" i="0" dirty="0">
                <a:solidFill>
                  <a:schemeClr val="tx2">
                    <a:lumMod val="75000"/>
                  </a:schemeClr>
                </a:solidFill>
                <a:effectLst/>
                <a:latin typeface="Cambria" panose="02040503050406030204" pitchFamily="18" charset="0"/>
                <a:ea typeface="Cambria" panose="02040503050406030204" pitchFamily="18" charset="0"/>
              </a:rPr>
              <a:t>vg price and Avg. </a:t>
            </a:r>
            <a:r>
              <a:rPr lang="en-US" b="1" i="0" dirty="0" err="1">
                <a:solidFill>
                  <a:schemeClr val="tx2">
                    <a:lumMod val="75000"/>
                  </a:schemeClr>
                </a:solidFill>
                <a:effectLst/>
                <a:latin typeface="Cambria" panose="02040503050406030204" pitchFamily="18" charset="0"/>
                <a:ea typeface="Cambria" panose="02040503050406030204" pitchFamily="18" charset="0"/>
              </a:rPr>
              <a:t>payment_value</a:t>
            </a:r>
            <a:r>
              <a:rPr lang="en-US" b="1" i="0" dirty="0">
                <a:solidFill>
                  <a:schemeClr val="tx2">
                    <a:lumMod val="75000"/>
                  </a:schemeClr>
                </a:solidFill>
                <a:effectLst/>
                <a:latin typeface="Cambria" panose="02040503050406030204" pitchFamily="18" charset="0"/>
                <a:ea typeface="Cambria" panose="02040503050406030204" pitchFamily="18" charset="0"/>
              </a:rPr>
              <a:t> in Sao Paulo city is 42K respectively</a:t>
            </a:r>
            <a:endParaRPr lang="en-IN" b="1" dirty="0">
              <a:solidFill>
                <a:schemeClr val="tx2">
                  <a:lumMod val="75000"/>
                </a:schemeClr>
              </a:solidFill>
              <a:latin typeface="Cambria" panose="02040503050406030204" pitchFamily="18" charset="0"/>
              <a:ea typeface="Cambria" panose="02040503050406030204" pitchFamily="18" charset="0"/>
            </a:endParaRPr>
          </a:p>
          <a:p>
            <a:r>
              <a:rPr lang="en-US" b="1" dirty="0">
                <a:solidFill>
                  <a:schemeClr val="tx2">
                    <a:lumMod val="75000"/>
                  </a:schemeClr>
                </a:solidFill>
                <a:latin typeface="Cambria" panose="02040503050406030204" pitchFamily="18" charset="0"/>
                <a:ea typeface="Cambria" panose="02040503050406030204" pitchFamily="18" charset="0"/>
              </a:rPr>
              <a:t>Sao Paulo city has a large customer base</a:t>
            </a:r>
          </a:p>
          <a:p>
            <a:r>
              <a:rPr lang="en-US" b="1" i="0" dirty="0">
                <a:solidFill>
                  <a:schemeClr val="tx2">
                    <a:lumMod val="75000"/>
                  </a:schemeClr>
                </a:solidFill>
                <a:effectLst/>
                <a:latin typeface="Cambria" panose="02040503050406030204" pitchFamily="18" charset="0"/>
                <a:ea typeface="Cambria" panose="02040503050406030204" pitchFamily="18" charset="0"/>
              </a:rPr>
              <a:t>Contribution of Sao Paulo is more as compared to other cities in overall sales and payment value</a:t>
            </a:r>
            <a:endParaRPr lang="en-IN" b="1" dirty="0">
              <a:solidFill>
                <a:schemeClr val="tx2">
                  <a:lumMod val="75000"/>
                </a:schemeClr>
              </a:solidFill>
              <a:latin typeface="Cambria" panose="02040503050406030204" pitchFamily="18" charset="0"/>
              <a:ea typeface="Cambria" panose="02040503050406030204" pitchFamily="18" charset="0"/>
            </a:endParaRPr>
          </a:p>
          <a:p>
            <a:r>
              <a:rPr lang="en-IN" sz="1800" b="1" dirty="0">
                <a:solidFill>
                  <a:schemeClr val="tx2">
                    <a:lumMod val="75000"/>
                  </a:schemeClr>
                </a:solidFill>
                <a:effectLst/>
                <a:latin typeface="Cambria" panose="02040503050406030204" pitchFamily="18" charset="0"/>
                <a:ea typeface="Cambria" panose="02040503050406030204" pitchFamily="18" charset="0"/>
                <a:cs typeface="Constantia" panose="02030602050306030303" pitchFamily="18" charset="0"/>
              </a:rPr>
              <a:t>Maximum customer crowd is from Sao Paulo &amp; Eastern side of the country as compared to other regions. To improve the sales in other regions stores need to focus on campaign &amp; promotion in these regions.</a:t>
            </a:r>
          </a:p>
          <a:p>
            <a:endParaRPr lang="en-IN" dirty="0"/>
          </a:p>
        </p:txBody>
      </p:sp>
      <p:pic>
        <p:nvPicPr>
          <p:cNvPr id="5" name="Picture 4">
            <a:extLst>
              <a:ext uri="{FF2B5EF4-FFF2-40B4-BE49-F238E27FC236}">
                <a16:creationId xmlns:a16="http://schemas.microsoft.com/office/drawing/2014/main" id="{CD0A4320-98AC-520F-6244-ED636FAF90FC}"/>
              </a:ext>
            </a:extLst>
          </p:cNvPr>
          <p:cNvPicPr>
            <a:picLocks noChangeAspect="1"/>
          </p:cNvPicPr>
          <p:nvPr/>
        </p:nvPicPr>
        <p:blipFill>
          <a:blip r:embed="rId2"/>
          <a:stretch>
            <a:fillRect/>
          </a:stretch>
        </p:blipFill>
        <p:spPr>
          <a:xfrm>
            <a:off x="6627042" y="3859490"/>
            <a:ext cx="4958499" cy="2672499"/>
          </a:xfrm>
          <a:prstGeom prst="rect">
            <a:avLst/>
          </a:prstGeom>
        </p:spPr>
      </p:pic>
    </p:spTree>
    <p:extLst>
      <p:ext uri="{BB962C8B-B14F-4D97-AF65-F5344CB8AC3E}">
        <p14:creationId xmlns:p14="http://schemas.microsoft.com/office/powerpoint/2010/main" val="116552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C78E-430E-3C1C-4378-2CA4A7F00069}"/>
              </a:ext>
            </a:extLst>
          </p:cNvPr>
          <p:cNvSpPr>
            <a:spLocks noGrp="1"/>
          </p:cNvSpPr>
          <p:nvPr>
            <p:ph type="title"/>
          </p:nvPr>
        </p:nvSpPr>
        <p:spPr>
          <a:xfrm>
            <a:off x="1848206" y="265891"/>
            <a:ext cx="9976917" cy="1204689"/>
          </a:xfrm>
          <a:solidFill>
            <a:schemeClr val="accent3">
              <a:lumMod val="20000"/>
              <a:lumOff val="80000"/>
            </a:schemeClr>
          </a:solidFill>
          <a:ln w="76200">
            <a:solidFill>
              <a:schemeClr val="bg2">
                <a:lumMod val="25000"/>
              </a:schemeClr>
            </a:solidFill>
          </a:ln>
        </p:spPr>
        <p:txBody>
          <a:bodyPr>
            <a:normAutofit fontScale="90000"/>
          </a:bodyPr>
          <a:lstStyle/>
          <a:p>
            <a:r>
              <a:rPr lang="en-IN" sz="4400" b="1" dirty="0">
                <a:solidFill>
                  <a:schemeClr val="bg2">
                    <a:lumMod val="25000"/>
                  </a:schemeClr>
                </a:solidFill>
                <a:latin typeface="Aparajita" panose="02020603050405020304" pitchFamily="18" charset="0"/>
                <a:cs typeface="Aparajita" panose="02020603050405020304" pitchFamily="18" charset="0"/>
              </a:rPr>
              <a:t>KPI 4</a:t>
            </a:r>
            <a:br>
              <a:rPr lang="en-IN" sz="3600" b="1" dirty="0">
                <a:solidFill>
                  <a:schemeClr val="bg2">
                    <a:lumMod val="25000"/>
                  </a:schemeClr>
                </a:solidFill>
                <a:latin typeface="Aparajita" panose="02020603050405020304" pitchFamily="18" charset="0"/>
                <a:cs typeface="Aparajita" panose="02020603050405020304" pitchFamily="18" charset="0"/>
              </a:rPr>
            </a:br>
            <a:r>
              <a:rPr lang="en-IN" sz="4000" b="1" dirty="0">
                <a:solidFill>
                  <a:schemeClr val="bg2">
                    <a:lumMod val="25000"/>
                  </a:schemeClr>
                </a:solidFill>
                <a:latin typeface="Aparajita" panose="02020603050405020304" pitchFamily="18" charset="0"/>
                <a:cs typeface="Aparajita" panose="02020603050405020304" pitchFamily="18" charset="0"/>
              </a:rPr>
              <a:t>Top customer count and seller count state</a:t>
            </a:r>
            <a:endParaRPr lang="en-IN" dirty="0"/>
          </a:p>
        </p:txBody>
      </p:sp>
      <p:sp>
        <p:nvSpPr>
          <p:cNvPr id="3" name="Content Placeholder 2">
            <a:extLst>
              <a:ext uri="{FF2B5EF4-FFF2-40B4-BE49-F238E27FC236}">
                <a16:creationId xmlns:a16="http://schemas.microsoft.com/office/drawing/2014/main" id="{8F4DFE0B-8DE3-D967-B7EE-D5E42E912D6E}"/>
              </a:ext>
            </a:extLst>
          </p:cNvPr>
          <p:cNvSpPr>
            <a:spLocks noGrp="1"/>
          </p:cNvSpPr>
          <p:nvPr>
            <p:ph idx="1"/>
          </p:nvPr>
        </p:nvSpPr>
        <p:spPr>
          <a:xfrm>
            <a:off x="1762814" y="1681113"/>
            <a:ext cx="10062310" cy="3777622"/>
          </a:xfrm>
        </p:spPr>
        <p:txBody>
          <a:bodyPr>
            <a:normAutofit/>
          </a:bodyPr>
          <a:lstStyle/>
          <a:p>
            <a:r>
              <a:rPr lang="en-US" sz="2000" b="1" dirty="0"/>
              <a:t>Top Customer count State and Seller count State are from Sao Paul </a:t>
            </a:r>
            <a:endParaRPr lang="en-IN" sz="2000" b="1" dirty="0"/>
          </a:p>
        </p:txBody>
      </p:sp>
      <p:pic>
        <p:nvPicPr>
          <p:cNvPr id="7" name="Picture 6">
            <a:extLst>
              <a:ext uri="{FF2B5EF4-FFF2-40B4-BE49-F238E27FC236}">
                <a16:creationId xmlns:a16="http://schemas.microsoft.com/office/drawing/2014/main" id="{295EE72D-4253-9B35-22C2-F7778B3E67AC}"/>
              </a:ext>
            </a:extLst>
          </p:cNvPr>
          <p:cNvPicPr>
            <a:picLocks noChangeAspect="1"/>
          </p:cNvPicPr>
          <p:nvPr/>
        </p:nvPicPr>
        <p:blipFill>
          <a:blip r:embed="rId2"/>
          <a:stretch>
            <a:fillRect/>
          </a:stretch>
        </p:blipFill>
        <p:spPr>
          <a:xfrm>
            <a:off x="6919275" y="2284118"/>
            <a:ext cx="5137607" cy="3777621"/>
          </a:xfrm>
          <a:prstGeom prst="rect">
            <a:avLst/>
          </a:prstGeom>
        </p:spPr>
      </p:pic>
      <p:pic>
        <p:nvPicPr>
          <p:cNvPr id="9" name="Picture 8">
            <a:extLst>
              <a:ext uri="{FF2B5EF4-FFF2-40B4-BE49-F238E27FC236}">
                <a16:creationId xmlns:a16="http://schemas.microsoft.com/office/drawing/2014/main" id="{3C4C7219-9D9E-1651-D267-FC53F305B254}"/>
              </a:ext>
            </a:extLst>
          </p:cNvPr>
          <p:cNvPicPr>
            <a:picLocks noChangeAspect="1"/>
          </p:cNvPicPr>
          <p:nvPr/>
        </p:nvPicPr>
        <p:blipFill>
          <a:blip r:embed="rId3"/>
          <a:stretch>
            <a:fillRect/>
          </a:stretch>
        </p:blipFill>
        <p:spPr>
          <a:xfrm>
            <a:off x="1399079" y="2284118"/>
            <a:ext cx="5439266" cy="3777623"/>
          </a:xfrm>
          <a:prstGeom prst="rect">
            <a:avLst/>
          </a:prstGeom>
        </p:spPr>
      </p:pic>
    </p:spTree>
    <p:extLst>
      <p:ext uri="{BB962C8B-B14F-4D97-AF65-F5344CB8AC3E}">
        <p14:creationId xmlns:p14="http://schemas.microsoft.com/office/powerpoint/2010/main" val="222743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F53AD-FC4E-3DA0-017B-FD90518EE835}"/>
              </a:ext>
            </a:extLst>
          </p:cNvPr>
          <p:cNvSpPr>
            <a:spLocks noGrp="1"/>
          </p:cNvSpPr>
          <p:nvPr>
            <p:ph type="title"/>
          </p:nvPr>
        </p:nvSpPr>
        <p:spPr>
          <a:xfrm>
            <a:off x="1762812" y="155543"/>
            <a:ext cx="10011266" cy="1230236"/>
          </a:xfrm>
          <a:solidFill>
            <a:schemeClr val="accent3">
              <a:lumMod val="20000"/>
              <a:lumOff val="80000"/>
            </a:schemeClr>
          </a:solidFill>
          <a:ln w="76200">
            <a:solidFill>
              <a:schemeClr val="bg2">
                <a:lumMod val="25000"/>
              </a:schemeClr>
            </a:solidFill>
          </a:ln>
        </p:spPr>
        <p:txBody>
          <a:bodyPr>
            <a:noAutofit/>
          </a:bodyPr>
          <a:lstStyle/>
          <a:p>
            <a:r>
              <a:rPr lang="en-IN" sz="4400" b="1" dirty="0">
                <a:solidFill>
                  <a:schemeClr val="tx2">
                    <a:lumMod val="75000"/>
                  </a:schemeClr>
                </a:solidFill>
                <a:latin typeface="Aparajita" panose="02020603050405020304" pitchFamily="18" charset="0"/>
                <a:cs typeface="Aparajita" panose="02020603050405020304" pitchFamily="18" charset="0"/>
              </a:rPr>
              <a:t>KPI 5</a:t>
            </a:r>
            <a:br>
              <a:rPr lang="en-IN" sz="4400" b="1" dirty="0">
                <a:solidFill>
                  <a:schemeClr val="tx2">
                    <a:lumMod val="75000"/>
                  </a:schemeClr>
                </a:solidFill>
                <a:latin typeface="Aparajita" panose="02020603050405020304" pitchFamily="18" charset="0"/>
                <a:cs typeface="Aparajita" panose="02020603050405020304" pitchFamily="18" charset="0"/>
              </a:rPr>
            </a:br>
            <a:r>
              <a:rPr lang="en-IN" sz="3200" b="1" dirty="0">
                <a:solidFill>
                  <a:schemeClr val="tx2">
                    <a:lumMod val="75000"/>
                  </a:schemeClr>
                </a:solidFill>
                <a:latin typeface="Aparajita" panose="02020603050405020304" pitchFamily="18" charset="0"/>
                <a:cs typeface="Aparajita" panose="02020603050405020304" pitchFamily="18" charset="0"/>
              </a:rPr>
              <a:t>Relationship between shipping days Vs review scores</a:t>
            </a:r>
            <a:br>
              <a:rPr lang="en-IN" sz="3200" b="1" dirty="0">
                <a:solidFill>
                  <a:schemeClr val="tx2">
                    <a:lumMod val="75000"/>
                  </a:schemeClr>
                </a:solidFill>
                <a:latin typeface="Aparajita" panose="02020603050405020304" pitchFamily="18" charset="0"/>
                <a:cs typeface="Aparajita" panose="02020603050405020304" pitchFamily="18" charset="0"/>
              </a:rPr>
            </a:br>
            <a:endParaRPr lang="en-IN" sz="3200" dirty="0">
              <a:solidFill>
                <a:schemeClr val="tx2">
                  <a:lumMod val="75000"/>
                </a:schemeClr>
              </a:solidFill>
              <a:latin typeface="Aparajita" panose="02020603050405020304" pitchFamily="18" charset="0"/>
              <a:cs typeface="Aparajita" panose="02020603050405020304" pitchFamily="18" charset="0"/>
            </a:endParaRPr>
          </a:p>
        </p:txBody>
      </p:sp>
      <p:sp>
        <p:nvSpPr>
          <p:cNvPr id="7" name="Content Placeholder 6">
            <a:extLst>
              <a:ext uri="{FF2B5EF4-FFF2-40B4-BE49-F238E27FC236}">
                <a16:creationId xmlns:a16="http://schemas.microsoft.com/office/drawing/2014/main" id="{D7498187-3347-5765-18CC-E1FE2C7F030E}"/>
              </a:ext>
            </a:extLst>
          </p:cNvPr>
          <p:cNvSpPr>
            <a:spLocks noGrp="1"/>
          </p:cNvSpPr>
          <p:nvPr>
            <p:ph idx="1"/>
          </p:nvPr>
        </p:nvSpPr>
        <p:spPr>
          <a:xfrm>
            <a:off x="1762812" y="1703109"/>
            <a:ext cx="9741800" cy="4813955"/>
          </a:xfrm>
        </p:spPr>
        <p:txBody>
          <a:bodyPr/>
          <a:lstStyle/>
          <a:p>
            <a:r>
              <a:rPr lang="en-IN" sz="2000" b="1" dirty="0">
                <a:solidFill>
                  <a:schemeClr val="tx2">
                    <a:lumMod val="75000"/>
                  </a:schemeClr>
                </a:solidFill>
              </a:rPr>
              <a:t>Avg. Shipping days is 12 for year 2017 and 2018 and Avg. Review Score is 4.1</a:t>
            </a:r>
          </a:p>
          <a:p>
            <a:r>
              <a:rPr lang="en-US" sz="2000" b="1" dirty="0">
                <a:solidFill>
                  <a:schemeClr val="tx2">
                    <a:lumMod val="75000"/>
                  </a:schemeClr>
                </a:solidFill>
              </a:rPr>
              <a:t>Longer delivery days significantly decrease the average review score</a:t>
            </a:r>
            <a:endParaRPr lang="en-IN" sz="2000" b="1" dirty="0">
              <a:solidFill>
                <a:schemeClr val="tx2">
                  <a:lumMod val="75000"/>
                </a:schemeClr>
              </a:solidFill>
            </a:endParaRPr>
          </a:p>
          <a:p>
            <a:r>
              <a:rPr lang="en-US" sz="2000" b="1" dirty="0">
                <a:solidFill>
                  <a:schemeClr val="tx2">
                    <a:lumMod val="75000"/>
                  </a:schemeClr>
                </a:solidFill>
              </a:rPr>
              <a:t>Review score improves when delivery days are less</a:t>
            </a:r>
            <a:endParaRPr lang="en-IN" sz="2000" b="1" dirty="0">
              <a:solidFill>
                <a:schemeClr val="tx2">
                  <a:lumMod val="75000"/>
                </a:schemeClr>
              </a:solidFill>
            </a:endParaRPr>
          </a:p>
          <a:p>
            <a:r>
              <a:rPr lang="en-US" sz="2000" b="1" dirty="0">
                <a:solidFill>
                  <a:schemeClr val="tx2">
                    <a:lumMod val="75000"/>
                  </a:schemeClr>
                </a:solidFill>
              </a:rPr>
              <a:t>Delivery costs generally increase with increase in delivery days</a:t>
            </a:r>
            <a:endParaRPr lang="en-IN" sz="2000" b="1" dirty="0">
              <a:solidFill>
                <a:schemeClr val="tx2">
                  <a:lumMod val="75000"/>
                </a:schemeClr>
              </a:solidFill>
            </a:endParaRPr>
          </a:p>
          <a:p>
            <a:endParaRPr lang="en-IN" dirty="0"/>
          </a:p>
        </p:txBody>
      </p:sp>
      <p:pic>
        <p:nvPicPr>
          <p:cNvPr id="11" name="Picture 10">
            <a:extLst>
              <a:ext uri="{FF2B5EF4-FFF2-40B4-BE49-F238E27FC236}">
                <a16:creationId xmlns:a16="http://schemas.microsoft.com/office/drawing/2014/main" id="{256BB806-BE6F-0472-89C5-DEC326BC0939}"/>
              </a:ext>
            </a:extLst>
          </p:cNvPr>
          <p:cNvPicPr>
            <a:picLocks noChangeAspect="1"/>
          </p:cNvPicPr>
          <p:nvPr/>
        </p:nvPicPr>
        <p:blipFill>
          <a:blip r:embed="rId2"/>
          <a:stretch>
            <a:fillRect/>
          </a:stretch>
        </p:blipFill>
        <p:spPr>
          <a:xfrm>
            <a:off x="8714278" y="3940404"/>
            <a:ext cx="2790334" cy="2917596"/>
          </a:xfrm>
          <a:prstGeom prst="rect">
            <a:avLst/>
          </a:prstGeom>
        </p:spPr>
      </p:pic>
      <p:pic>
        <p:nvPicPr>
          <p:cNvPr id="13" name="Picture 12">
            <a:extLst>
              <a:ext uri="{FF2B5EF4-FFF2-40B4-BE49-F238E27FC236}">
                <a16:creationId xmlns:a16="http://schemas.microsoft.com/office/drawing/2014/main" id="{6DBAF3DC-349C-3E12-7EEA-C679C95A0A38}"/>
              </a:ext>
            </a:extLst>
          </p:cNvPr>
          <p:cNvPicPr>
            <a:picLocks noChangeAspect="1"/>
          </p:cNvPicPr>
          <p:nvPr/>
        </p:nvPicPr>
        <p:blipFill>
          <a:blip r:embed="rId3"/>
          <a:stretch>
            <a:fillRect/>
          </a:stretch>
        </p:blipFill>
        <p:spPr>
          <a:xfrm>
            <a:off x="3280528" y="3940404"/>
            <a:ext cx="5147035" cy="2846895"/>
          </a:xfrm>
          <a:prstGeom prst="rect">
            <a:avLst/>
          </a:prstGeom>
        </p:spPr>
      </p:pic>
    </p:spTree>
    <p:extLst>
      <p:ext uri="{BB962C8B-B14F-4D97-AF65-F5344CB8AC3E}">
        <p14:creationId xmlns:p14="http://schemas.microsoft.com/office/powerpoint/2010/main" val="36773692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244</TotalTime>
  <Words>1448</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Algerian</vt:lpstr>
      <vt:lpstr>Aparajita</vt:lpstr>
      <vt:lpstr>Arial</vt:lpstr>
      <vt:lpstr>Book Antiqua</vt:lpstr>
      <vt:lpstr>Cambria</vt:lpstr>
      <vt:lpstr>Century Gothic</vt:lpstr>
      <vt:lpstr>Constantia</vt:lpstr>
      <vt:lpstr>Gill Sans MT</vt:lpstr>
      <vt:lpstr>Symbol</vt:lpstr>
      <vt:lpstr>Wingdings 3</vt:lpstr>
      <vt:lpstr>Wisp</vt:lpstr>
      <vt:lpstr>          Olist Store AnalysIS</vt:lpstr>
      <vt:lpstr>Project Details</vt:lpstr>
      <vt:lpstr>Project Phases </vt:lpstr>
      <vt:lpstr>Model View </vt:lpstr>
      <vt:lpstr>KPI 1 Weekday Vs Weekend (order_purchase_timestamp) Payment Statistics </vt:lpstr>
      <vt:lpstr>KPI 2 Number of Orders with Review score 5 and Payment_Type as Credit_card  </vt:lpstr>
      <vt:lpstr>KPI 3 Avg. Price and Payment_Values from customers states</vt:lpstr>
      <vt:lpstr>KPI 4 Top customer count and seller count state</vt:lpstr>
      <vt:lpstr>KPI 5 Relationship between shipping days Vs review scores </vt:lpstr>
      <vt:lpstr>Excel Dashboard</vt:lpstr>
      <vt:lpstr>Power BI Dashboard</vt:lpstr>
      <vt:lpstr>SQL Queries and OUTCOMES</vt:lpstr>
      <vt:lpstr>SQL Queries and OUTCOMES</vt:lpstr>
      <vt:lpstr>Values Added by Dashboards: </vt:lpstr>
      <vt:lpstr> 3. Customer Satisfaction: Considering an e-commerce business, customer satisfaction is the top priority for survival and growth. With multiple shopping options available in the market, it's not an easy game to retain customers without providing them with an exceptional experience.  This parameter is directly connected with the customer experience. These days, no one wants delays.  &gt;&gt; Insights: The review score given by customers is inversely proportional to delivery time (Shipping Days).  &gt;&gt; Actions: To improve customer satisfaction, company must identify those products that take longer time to deliver. And compare it with the fast-delivery product categories. This comparison gives a clue about where these bottom categories are lacking so that they can improve them. In the charts, I show the worst five product categories where delivery time needs to be reduced.  4.Top performing cities:  &gt;&gt; Insights: Sao Paulo is the top-performing city, contributing 14% of total sales, followed by Rio de Janeiro.  &gt;&gt; Actions: These top-performing cities help the company prioritize its marketing efforts and manage its resources. With its help, the company can understand where its potential customer base is concentrated. This help the company to identify new opportunities in similar places.   </vt:lpstr>
      <vt:lpstr>Insights</vt:lpstr>
      <vt:lpstr>Recommendations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Katkar</dc:creator>
  <cp:lastModifiedBy>Priya Katkar</cp:lastModifiedBy>
  <cp:revision>31</cp:revision>
  <dcterms:created xsi:type="dcterms:W3CDTF">2025-03-10T15:11:26Z</dcterms:created>
  <dcterms:modified xsi:type="dcterms:W3CDTF">2025-03-25T09:01:28Z</dcterms:modified>
</cp:coreProperties>
</file>