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0" r:id="rId6"/>
    <p:sldId id="269" r:id="rId7"/>
    <p:sldId id="272" r:id="rId8"/>
    <p:sldId id="273" r:id="rId9"/>
    <p:sldId id="266" r:id="rId10"/>
    <p:sldId id="271" r:id="rId11"/>
    <p:sldId id="274" r:id="rId12"/>
    <p:sldId id="27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87949" autoAdjust="0"/>
  </p:normalViewPr>
  <p:slideViewPr>
    <p:cSldViewPr snapToGrid="0" showGuides="1">
      <p:cViewPr>
        <p:scale>
          <a:sx n="50" d="100"/>
          <a:sy n="50" d="100"/>
        </p:scale>
        <p:origin x="1204" y="5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6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rginia\AppData\Roaming\Microsoft\Excel\Bright%20Coffee%20Shop%20Sales%20(1)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rginia\AppData\Roaming\Microsoft\Excel\Bright%20Coffee%20Shop%20Sales%20(1)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rginia\AppData\Roaming\Microsoft\Excel\Bright%20Coffee%20Shop%20Sales%20(1)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rginia\AppData\Roaming\Microsoft\Excel\Bright%20Coffee%20Shop%20Sales%20(1)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</a:t>
            </a:r>
            <a:r>
              <a:rPr lang="en-US" baseline="0"/>
              <a:t>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Sheet1!$H$55</c:f>
              <c:strCache>
                <c:ptCount val="1"/>
                <c:pt idx="0">
                  <c:v>transactions per hour </c:v>
                </c:pt>
              </c:strCache>
            </c:strRef>
          </c:tx>
          <c:spPr>
            <a:ln w="19050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Sheet1!$G$56:$G$79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Sheet1!$H$56:$H$79</c:f>
              <c:numCache>
                <c:formatCode>General</c:formatCode>
                <c:ptCount val="24"/>
                <c:pt idx="0">
                  <c:v>0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4603</c:v>
                </c:pt>
                <c:pt idx="7">
                  <c:v>13437</c:v>
                </c:pt>
                <c:pt idx="8">
                  <c:v>17663</c:v>
                </c:pt>
                <c:pt idx="9">
                  <c:v>17773</c:v>
                </c:pt>
                <c:pt idx="10">
                  <c:v>18554</c:v>
                </c:pt>
                <c:pt idx="11">
                  <c:v>9775</c:v>
                </c:pt>
                <c:pt idx="12">
                  <c:v>8717</c:v>
                </c:pt>
                <c:pt idx="13">
                  <c:v>8723</c:v>
                </c:pt>
                <c:pt idx="14">
                  <c:v>8942</c:v>
                </c:pt>
                <c:pt idx="15">
                  <c:v>8988</c:v>
                </c:pt>
                <c:pt idx="16">
                  <c:v>9102</c:v>
                </c:pt>
                <c:pt idx="17">
                  <c:v>8754</c:v>
                </c:pt>
                <c:pt idx="18">
                  <c:v>7507</c:v>
                </c:pt>
                <c:pt idx="19">
                  <c:v>6101</c:v>
                </c:pt>
                <c:pt idx="20">
                  <c:v>612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8036544"/>
        <c:axId val="-78039808"/>
      </c:scatterChart>
      <c:valAx>
        <c:axId val="-78036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hours in a day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039808"/>
        <c:crosses val="autoZero"/>
        <c:crossBetween val="midCat"/>
      </c:valAx>
      <c:valAx>
        <c:axId val="-7803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transations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036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 Coffee Shop Sales (1) (version 1).xlsb]Sheet1!PivotTable11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</a:t>
            </a:r>
            <a:r>
              <a:rPr lang="en-US" baseline="0"/>
              <a:t> PERFOMANCE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Sheet1!$H$16:$H$22</c:f>
              <c:strCache>
                <c:ptCount val="6"/>
                <c:pt idx="0">
                  <c:v>Espresso Beans</c:v>
                </c:pt>
                <c:pt idx="1">
                  <c:v>Gourmet Beans</c:v>
                </c:pt>
                <c:pt idx="2">
                  <c:v>Green beans</c:v>
                </c:pt>
                <c:pt idx="3">
                  <c:v>House blend Beans</c:v>
                </c:pt>
                <c:pt idx="4">
                  <c:v>Organic Beans</c:v>
                </c:pt>
                <c:pt idx="5">
                  <c:v>Premium Beans</c:v>
                </c:pt>
              </c:strCache>
            </c:strRef>
          </c:cat>
          <c:val>
            <c:numRef>
              <c:f>Sheet1!$I$16:$I$22</c:f>
              <c:numCache>
                <c:formatCode>General</c:formatCode>
                <c:ptCount val="6"/>
                <c:pt idx="0">
                  <c:v>319</c:v>
                </c:pt>
                <c:pt idx="1">
                  <c:v>366</c:v>
                </c:pt>
                <c:pt idx="2">
                  <c:v>134</c:v>
                </c:pt>
                <c:pt idx="3">
                  <c:v>183</c:v>
                </c:pt>
                <c:pt idx="4">
                  <c:v>420</c:v>
                </c:pt>
                <c:pt idx="5">
                  <c:v>406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5759248"/>
        <c:axId val="-15760336"/>
      </c:barChart>
      <c:valAx>
        <c:axId val="-1576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TRANSACTIONS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59248"/>
        <c:crosses val="autoZero"/>
        <c:crossBetween val="between"/>
      </c:valAx>
      <c:catAx>
        <c:axId val="-15759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PEODUCT</a:t>
                </a:r>
                <a:r>
                  <a:rPr lang="en-US" baseline="0"/>
                  <a:t> TYPE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60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/>
              <a:t>RATIO</a:t>
            </a:r>
            <a:r>
              <a:rPr lang="en-US" sz="1600" b="1" baseline="0" dirty="0" smtClean="0"/>
              <a:t> OF SALES FOR EACH PRODUCT</a:t>
            </a:r>
            <a:r>
              <a:rPr lang="en-US" sz="1600" b="1" dirty="0" smtClean="0"/>
              <a:t>)</a:t>
            </a:r>
            <a:endParaRPr lang="en-US" sz="1600" b="1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Sheet1!$I$25</c:f>
              <c:strCache>
                <c:ptCount val="1"/>
                <c:pt idx="0">
                  <c:v>Sum of transaction_qty(%)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Sheet1!$H$26:$H$32</c15:sqref>
                  </c15:fullRef>
                </c:ext>
              </c:extLst>
              <c:f>Sheet1!$H$26:$H$31</c:f>
              <c:strCache>
                <c:ptCount val="6"/>
                <c:pt idx="0">
                  <c:v>Espresso Beans</c:v>
                </c:pt>
                <c:pt idx="1">
                  <c:v>Gourmet Beans</c:v>
                </c:pt>
                <c:pt idx="2">
                  <c:v>Green beans</c:v>
                </c:pt>
                <c:pt idx="3">
                  <c:v>House blend Beans</c:v>
                </c:pt>
                <c:pt idx="4">
                  <c:v>Organic Beans</c:v>
                </c:pt>
                <c:pt idx="5">
                  <c:v>Premium Beans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Sheet1!$I$26:$I$32</c15:sqref>
                  </c15:fullRef>
                </c:ext>
              </c:extLst>
              <c:f>Sheet1!$I$26:$I$31</c:f>
              <c:numCache>
                <c:formatCode>General</c:formatCode>
                <c:ptCount val="6"/>
                <c:pt idx="0">
                  <c:v>17.450765864332602</c:v>
                </c:pt>
                <c:pt idx="1">
                  <c:v>20.0218818380744</c:v>
                </c:pt>
                <c:pt idx="2">
                  <c:v>7.3304157549234139</c:v>
                </c:pt>
                <c:pt idx="3">
                  <c:v>10.0109409190372</c:v>
                </c:pt>
                <c:pt idx="4">
                  <c:v>22.975929978118163</c:v>
                </c:pt>
                <c:pt idx="5">
                  <c:v>22.210065645514224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 Coffee Shop Sales (1) (version 1).xlsb]Sheet1!PivotTable14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HOURS</a:t>
            </a:r>
            <a:r>
              <a:rPr lang="en-US" baseline="0"/>
              <a:t> SALES PATTERNS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Sheet1!$L$15</c:f>
              <c:strCache>
                <c:ptCount val="1"/>
                <c:pt idx="0">
                  <c:v>Sum of unit_price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Sheet1!$K$16:$K$45</c:f>
              <c:strCache>
                <c:ptCount val="29"/>
                <c:pt idx="0">
                  <c:v>Barista Espresso</c:v>
                </c:pt>
                <c:pt idx="1">
                  <c:v>Biscotti</c:v>
                </c:pt>
                <c:pt idx="2">
                  <c:v>Black tea</c:v>
                </c:pt>
                <c:pt idx="3">
                  <c:v>Brewed Black tea</c:v>
                </c:pt>
                <c:pt idx="4">
                  <c:v>Brewed Chai tea</c:v>
                </c:pt>
                <c:pt idx="5">
                  <c:v>Brewed Green tea</c:v>
                </c:pt>
                <c:pt idx="6">
                  <c:v>Brewed herbal tea</c:v>
                </c:pt>
                <c:pt idx="7">
                  <c:v>Chai tea</c:v>
                </c:pt>
                <c:pt idx="8">
                  <c:v>Clothing</c:v>
                </c:pt>
                <c:pt idx="9">
                  <c:v>Drinking Chocolate</c:v>
                </c:pt>
                <c:pt idx="10">
                  <c:v>Drip coffee</c:v>
                </c:pt>
                <c:pt idx="11">
                  <c:v>Espresso Beans</c:v>
                </c:pt>
                <c:pt idx="12">
                  <c:v>Gourmet Beans</c:v>
                </c:pt>
                <c:pt idx="13">
                  <c:v>Gourmet brewed coffee</c:v>
                </c:pt>
                <c:pt idx="14">
                  <c:v>Green beans</c:v>
                </c:pt>
                <c:pt idx="15">
                  <c:v>Green tea</c:v>
                </c:pt>
                <c:pt idx="16">
                  <c:v>Herbal tea</c:v>
                </c:pt>
                <c:pt idx="17">
                  <c:v>Hot chocolate</c:v>
                </c:pt>
                <c:pt idx="18">
                  <c:v>House blend Beans</c:v>
                </c:pt>
                <c:pt idx="19">
                  <c:v>Housewares</c:v>
                </c:pt>
                <c:pt idx="20">
                  <c:v>Organic Beans</c:v>
                </c:pt>
                <c:pt idx="21">
                  <c:v>Organic brewed coffee</c:v>
                </c:pt>
                <c:pt idx="22">
                  <c:v>Organic Chocolate</c:v>
                </c:pt>
                <c:pt idx="23">
                  <c:v>Pastry</c:v>
                </c:pt>
                <c:pt idx="24">
                  <c:v>Premium Beans</c:v>
                </c:pt>
                <c:pt idx="25">
                  <c:v>Premium brewed coffee</c:v>
                </c:pt>
                <c:pt idx="26">
                  <c:v>Regular syrup</c:v>
                </c:pt>
                <c:pt idx="27">
                  <c:v>Scone</c:v>
                </c:pt>
                <c:pt idx="28">
                  <c:v>Sugar free syrup</c:v>
                </c:pt>
              </c:strCache>
            </c:strRef>
          </c:cat>
          <c:val>
            <c:numRef>
              <c:f>Sheet1!$L$16:$L$45</c:f>
              <c:numCache>
                <c:formatCode>General</c:formatCode>
                <c:ptCount val="29"/>
                <c:pt idx="0">
                  <c:v>59956.249999999221</c:v>
                </c:pt>
                <c:pt idx="1">
                  <c:v>19528.779999999984</c:v>
                </c:pt>
                <c:pt idx="2">
                  <c:v>2711.8499999999935</c:v>
                </c:pt>
                <c:pt idx="3">
                  <c:v>31152</c:v>
                </c:pt>
                <c:pt idx="4">
                  <c:v>50466.349999999256</c:v>
                </c:pt>
                <c:pt idx="5">
                  <c:v>15552.5</c:v>
                </c:pt>
                <c:pt idx="6">
                  <c:v>30864.5</c:v>
                </c:pt>
                <c:pt idx="7">
                  <c:v>4301.2499999999773</c:v>
                </c:pt>
                <c:pt idx="8">
                  <c:v>6163</c:v>
                </c:pt>
                <c:pt idx="9">
                  <c:v>2728.04</c:v>
                </c:pt>
                <c:pt idx="10">
                  <c:v>21065</c:v>
                </c:pt>
                <c:pt idx="11">
                  <c:v>5560.2499999999854</c:v>
                </c:pt>
                <c:pt idx="12">
                  <c:v>6798</c:v>
                </c:pt>
                <c:pt idx="13">
                  <c:v>45605.599999998769</c:v>
                </c:pt>
                <c:pt idx="14">
                  <c:v>1340</c:v>
                </c:pt>
                <c:pt idx="15">
                  <c:v>1470.75</c:v>
                </c:pt>
                <c:pt idx="16">
                  <c:v>2729.7499999999932</c:v>
                </c:pt>
                <c:pt idx="17">
                  <c:v>47578.75</c:v>
                </c:pt>
                <c:pt idx="18">
                  <c:v>3294</c:v>
                </c:pt>
                <c:pt idx="19">
                  <c:v>7074</c:v>
                </c:pt>
                <c:pt idx="20">
                  <c:v>8419.5</c:v>
                </c:pt>
                <c:pt idx="21">
                  <c:v>24601.300000001258</c:v>
                </c:pt>
                <c:pt idx="22">
                  <c:v>1679.5999999999942</c:v>
                </c:pt>
                <c:pt idx="23">
                  <c:v>25477.489999999994</c:v>
                </c:pt>
                <c:pt idx="24">
                  <c:v>11433.5</c:v>
                </c:pt>
                <c:pt idx="25">
                  <c:v>25401.150000000289</c:v>
                </c:pt>
                <c:pt idx="26">
                  <c:v>3983.2000000003577</c:v>
                </c:pt>
                <c:pt idx="27">
                  <c:v>35957.870000000243</c:v>
                </c:pt>
                <c:pt idx="28">
                  <c:v>1448.799999999952</c:v>
                </c:pt>
              </c:numCache>
            </c:numRef>
          </c:val>
        </c:ser>
        <c:ser>
          <c:idx val="1"/>
          <c:order val="1"/>
          <c:tx>
            <c:strRef>
              <c:f>Sheet1!$M$15</c:f>
              <c:strCache>
                <c:ptCount val="1"/>
                <c:pt idx="0">
                  <c:v>Sum of transaction_qty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Sheet1!$K$16:$K$45</c:f>
              <c:strCache>
                <c:ptCount val="29"/>
                <c:pt idx="0">
                  <c:v>Barista Espresso</c:v>
                </c:pt>
                <c:pt idx="1">
                  <c:v>Biscotti</c:v>
                </c:pt>
                <c:pt idx="2">
                  <c:v>Black tea</c:v>
                </c:pt>
                <c:pt idx="3">
                  <c:v>Brewed Black tea</c:v>
                </c:pt>
                <c:pt idx="4">
                  <c:v>Brewed Chai tea</c:v>
                </c:pt>
                <c:pt idx="5">
                  <c:v>Brewed Green tea</c:v>
                </c:pt>
                <c:pt idx="6">
                  <c:v>Brewed herbal tea</c:v>
                </c:pt>
                <c:pt idx="7">
                  <c:v>Chai tea</c:v>
                </c:pt>
                <c:pt idx="8">
                  <c:v>Clothing</c:v>
                </c:pt>
                <c:pt idx="9">
                  <c:v>Drinking Chocolate</c:v>
                </c:pt>
                <c:pt idx="10">
                  <c:v>Drip coffee</c:v>
                </c:pt>
                <c:pt idx="11">
                  <c:v>Espresso Beans</c:v>
                </c:pt>
                <c:pt idx="12">
                  <c:v>Gourmet Beans</c:v>
                </c:pt>
                <c:pt idx="13">
                  <c:v>Gourmet brewed coffee</c:v>
                </c:pt>
                <c:pt idx="14">
                  <c:v>Green beans</c:v>
                </c:pt>
                <c:pt idx="15">
                  <c:v>Green tea</c:v>
                </c:pt>
                <c:pt idx="16">
                  <c:v>Herbal tea</c:v>
                </c:pt>
                <c:pt idx="17">
                  <c:v>Hot chocolate</c:v>
                </c:pt>
                <c:pt idx="18">
                  <c:v>House blend Beans</c:v>
                </c:pt>
                <c:pt idx="19">
                  <c:v>Housewares</c:v>
                </c:pt>
                <c:pt idx="20">
                  <c:v>Organic Beans</c:v>
                </c:pt>
                <c:pt idx="21">
                  <c:v>Organic brewed coffee</c:v>
                </c:pt>
                <c:pt idx="22">
                  <c:v>Organic Chocolate</c:v>
                </c:pt>
                <c:pt idx="23">
                  <c:v>Pastry</c:v>
                </c:pt>
                <c:pt idx="24">
                  <c:v>Premium Beans</c:v>
                </c:pt>
                <c:pt idx="25">
                  <c:v>Premium brewed coffee</c:v>
                </c:pt>
                <c:pt idx="26">
                  <c:v>Regular syrup</c:v>
                </c:pt>
                <c:pt idx="27">
                  <c:v>Scone</c:v>
                </c:pt>
                <c:pt idx="28">
                  <c:v>Sugar free syrup</c:v>
                </c:pt>
              </c:strCache>
            </c:strRef>
          </c:cat>
          <c:val>
            <c:numRef>
              <c:f>Sheet1!$M$16:$M$45</c:f>
              <c:numCache>
                <c:formatCode>General</c:formatCode>
                <c:ptCount val="29"/>
                <c:pt idx="0">
                  <c:v>24943</c:v>
                </c:pt>
                <c:pt idx="1">
                  <c:v>5788</c:v>
                </c:pt>
                <c:pt idx="2">
                  <c:v>303</c:v>
                </c:pt>
                <c:pt idx="3">
                  <c:v>17462</c:v>
                </c:pt>
                <c:pt idx="4">
                  <c:v>26250</c:v>
                </c:pt>
                <c:pt idx="5">
                  <c:v>8697</c:v>
                </c:pt>
                <c:pt idx="6">
                  <c:v>17328</c:v>
                </c:pt>
                <c:pt idx="7">
                  <c:v>443</c:v>
                </c:pt>
                <c:pt idx="8">
                  <c:v>221</c:v>
                </c:pt>
                <c:pt idx="9">
                  <c:v>266</c:v>
                </c:pt>
                <c:pt idx="10">
                  <c:v>12891</c:v>
                </c:pt>
                <c:pt idx="11">
                  <c:v>319</c:v>
                </c:pt>
                <c:pt idx="12">
                  <c:v>366</c:v>
                </c:pt>
                <c:pt idx="13">
                  <c:v>25973</c:v>
                </c:pt>
                <c:pt idx="14">
                  <c:v>134</c:v>
                </c:pt>
                <c:pt idx="15">
                  <c:v>159</c:v>
                </c:pt>
                <c:pt idx="16">
                  <c:v>305</c:v>
                </c:pt>
                <c:pt idx="17">
                  <c:v>17457</c:v>
                </c:pt>
                <c:pt idx="18">
                  <c:v>183</c:v>
                </c:pt>
                <c:pt idx="19">
                  <c:v>555</c:v>
                </c:pt>
                <c:pt idx="20">
                  <c:v>420</c:v>
                </c:pt>
                <c:pt idx="21">
                  <c:v>13012</c:v>
                </c:pt>
                <c:pt idx="22">
                  <c:v>221</c:v>
                </c:pt>
                <c:pt idx="23">
                  <c:v>6961</c:v>
                </c:pt>
                <c:pt idx="24">
                  <c:v>406</c:v>
                </c:pt>
                <c:pt idx="25">
                  <c:v>12431</c:v>
                </c:pt>
                <c:pt idx="26">
                  <c:v>7606</c:v>
                </c:pt>
                <c:pt idx="27">
                  <c:v>10465</c:v>
                </c:pt>
                <c:pt idx="28">
                  <c:v>2905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758704"/>
        <c:axId val="-1352762064"/>
      </c:barChart>
      <c:catAx>
        <c:axId val="-15758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 TYPE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2762064"/>
        <c:crosses val="autoZero"/>
        <c:auto val="1"/>
        <c:lblAlgn val="ctr"/>
        <c:lblOffset val="100"/>
        <c:noMultiLvlLbl val="0"/>
      </c:catAx>
      <c:valAx>
        <c:axId val="-135276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TRANSACTION</a:t>
                </a:r>
                <a:r>
                  <a:rPr lang="en-US" baseline="0"/>
                  <a:t> QTY&amp;UNITS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75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604FB-AA41-45AF-8620-CD643FC5E8A3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F7305-386E-41C6-B3EF-9A9228A3441F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1.PROCESS</a:t>
          </a:r>
          <a:endParaRPr lang="en-US" dirty="0"/>
        </a:p>
      </dgm:t>
    </dgm:pt>
    <dgm:pt modelId="{124D3E25-FE2B-4D93-A16A-6D9044A8BA66}" type="parTrans" cxnId="{DE566EE8-739D-489F-9D9B-39704B269BE5}">
      <dgm:prSet/>
      <dgm:spPr/>
      <dgm:t>
        <a:bodyPr/>
        <a:lstStyle/>
        <a:p>
          <a:endParaRPr lang="en-US"/>
        </a:p>
      </dgm:t>
    </dgm:pt>
    <dgm:pt modelId="{9983319A-1016-46B8-B288-703FE464713A}" type="sibTrans" cxnId="{DE566EE8-739D-489F-9D9B-39704B269BE5}">
      <dgm:prSet/>
      <dgm:spPr/>
      <dgm:t>
        <a:bodyPr/>
        <a:lstStyle/>
        <a:p>
          <a:endParaRPr lang="en-US"/>
        </a:p>
      </dgm:t>
    </dgm:pt>
    <dgm:pt modelId="{767975B3-6D9A-4ED0-964C-19DD810A92EC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2.ANALYSIS</a:t>
          </a:r>
          <a:endParaRPr lang="en-US" dirty="0"/>
        </a:p>
      </dgm:t>
    </dgm:pt>
    <dgm:pt modelId="{DF7ED005-E0C4-4A75-A45E-BA06C1B67309}" type="parTrans" cxnId="{4A6C2FAD-EE30-442C-B7FD-F75D0D7E2C01}">
      <dgm:prSet/>
      <dgm:spPr/>
      <dgm:t>
        <a:bodyPr/>
        <a:lstStyle/>
        <a:p>
          <a:endParaRPr lang="en-US"/>
        </a:p>
      </dgm:t>
    </dgm:pt>
    <dgm:pt modelId="{D2D044B9-6CB9-4DCF-B5A0-24683B75E2F3}" type="sibTrans" cxnId="{4A6C2FAD-EE30-442C-B7FD-F75D0D7E2C01}">
      <dgm:prSet/>
      <dgm:spPr/>
      <dgm:t>
        <a:bodyPr/>
        <a:lstStyle/>
        <a:p>
          <a:endParaRPr lang="en-US"/>
        </a:p>
      </dgm:t>
    </dgm:pt>
    <dgm:pt modelId="{5E0CB11E-9894-4448-842E-AA3F163731DD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3.PEROMANCE SUMMARY</a:t>
          </a:r>
          <a:endParaRPr lang="en-US" dirty="0"/>
        </a:p>
      </dgm:t>
    </dgm:pt>
    <dgm:pt modelId="{CCADD035-00DD-4710-9BD2-C0E5882D65C4}" type="parTrans" cxnId="{EAC734C1-F81E-449F-9DB7-674AB54FD065}">
      <dgm:prSet/>
      <dgm:spPr/>
      <dgm:t>
        <a:bodyPr/>
        <a:lstStyle/>
        <a:p>
          <a:endParaRPr lang="en-US"/>
        </a:p>
      </dgm:t>
    </dgm:pt>
    <dgm:pt modelId="{3BEF836C-2143-49CB-8FC2-59C86F1D3E03}" type="sibTrans" cxnId="{EAC734C1-F81E-449F-9DB7-674AB54FD065}">
      <dgm:prSet/>
      <dgm:spPr/>
      <dgm:t>
        <a:bodyPr/>
        <a:lstStyle/>
        <a:p>
          <a:endParaRPr lang="en-US"/>
        </a:p>
      </dgm:t>
    </dgm:pt>
    <dgm:pt modelId="{641314AE-43F8-4311-AB03-6839B8ECDCE8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RECOMMENDATIONS</a:t>
          </a:r>
          <a:endParaRPr lang="en-US" dirty="0"/>
        </a:p>
      </dgm:t>
    </dgm:pt>
    <dgm:pt modelId="{6DED6AA8-05BE-49E0-BF5E-9E5FF5E3FBEB}" type="parTrans" cxnId="{25B35F5E-6A2F-40E7-AC22-8FC4A95E9ECD}">
      <dgm:prSet/>
      <dgm:spPr/>
      <dgm:t>
        <a:bodyPr/>
        <a:lstStyle/>
        <a:p>
          <a:endParaRPr lang="en-US"/>
        </a:p>
      </dgm:t>
    </dgm:pt>
    <dgm:pt modelId="{78EA410F-8E0E-4EBA-BF55-A82D7956F264}" type="sibTrans" cxnId="{25B35F5E-6A2F-40E7-AC22-8FC4A95E9ECD}">
      <dgm:prSet/>
      <dgm:spPr/>
      <dgm:t>
        <a:bodyPr/>
        <a:lstStyle/>
        <a:p>
          <a:endParaRPr lang="en-US"/>
        </a:p>
      </dgm:t>
    </dgm:pt>
    <dgm:pt modelId="{E55628F7-0429-4856-B3C3-81DD37D394CF}">
      <dgm:prSet phldrT="[Text]"/>
      <dgm:spPr/>
      <dgm:t>
        <a:bodyPr/>
        <a:lstStyle/>
        <a:p>
          <a:r>
            <a:rPr lang="en-US" dirty="0" smtClean="0"/>
            <a:t>BREAKDOWN</a:t>
          </a:r>
          <a:endParaRPr lang="en-US" dirty="0"/>
        </a:p>
      </dgm:t>
    </dgm:pt>
    <dgm:pt modelId="{AAAC133C-2595-4303-A9C2-3AAECA14E54C}" type="sibTrans" cxnId="{61E480D2-E078-40F5-B92B-0F6F997D8087}">
      <dgm:prSet/>
      <dgm:spPr/>
      <dgm:t>
        <a:bodyPr/>
        <a:lstStyle/>
        <a:p>
          <a:endParaRPr lang="en-US"/>
        </a:p>
      </dgm:t>
    </dgm:pt>
    <dgm:pt modelId="{7B119168-E9D1-40B8-BB0B-3D8027BA40BD}" type="parTrans" cxnId="{61E480D2-E078-40F5-B92B-0F6F997D8087}">
      <dgm:prSet/>
      <dgm:spPr/>
      <dgm:t>
        <a:bodyPr/>
        <a:lstStyle/>
        <a:p>
          <a:endParaRPr lang="en-US"/>
        </a:p>
      </dgm:t>
    </dgm:pt>
    <dgm:pt modelId="{44326467-87C2-413B-BB36-880B7A74AB8D}" type="pres">
      <dgm:prSet presAssocID="{8F9604FB-AA41-45AF-8620-CD643FC5E8A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1E21726-85DC-4587-9AD6-588DE5C6CC2D}" type="pres">
      <dgm:prSet presAssocID="{8F9604FB-AA41-45AF-8620-CD643FC5E8A3}" presName="matrix" presStyleCnt="0"/>
      <dgm:spPr/>
    </dgm:pt>
    <dgm:pt modelId="{D475137A-012A-4165-813C-787B55DD761F}" type="pres">
      <dgm:prSet presAssocID="{8F9604FB-AA41-45AF-8620-CD643FC5E8A3}" presName="tile1" presStyleLbl="node1" presStyleIdx="0" presStyleCnt="4" custLinFactNeighborX="-5331"/>
      <dgm:spPr/>
    </dgm:pt>
    <dgm:pt modelId="{5C20C798-B447-4A7A-AB85-BC953417746A}" type="pres">
      <dgm:prSet presAssocID="{8F9604FB-AA41-45AF-8620-CD643FC5E8A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B3053BB-D69E-4398-B064-EF63736015D2}" type="pres">
      <dgm:prSet presAssocID="{8F9604FB-AA41-45AF-8620-CD643FC5E8A3}" presName="tile2" presStyleLbl="node1" presStyleIdx="1" presStyleCnt="4"/>
      <dgm:spPr/>
      <dgm:t>
        <a:bodyPr/>
        <a:lstStyle/>
        <a:p>
          <a:endParaRPr lang="en-US"/>
        </a:p>
      </dgm:t>
    </dgm:pt>
    <dgm:pt modelId="{7E36B4C3-0AD3-4B83-8BB9-4D64CBA7FEBD}" type="pres">
      <dgm:prSet presAssocID="{8F9604FB-AA41-45AF-8620-CD643FC5E8A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DEFDA-F689-44E8-8AB8-96C067597B5B}" type="pres">
      <dgm:prSet presAssocID="{8F9604FB-AA41-45AF-8620-CD643FC5E8A3}" presName="tile3" presStyleLbl="node1" presStyleIdx="2" presStyleCnt="4" custLinFactNeighborX="-333"/>
      <dgm:spPr/>
      <dgm:t>
        <a:bodyPr/>
        <a:lstStyle/>
        <a:p>
          <a:endParaRPr lang="en-US"/>
        </a:p>
      </dgm:t>
    </dgm:pt>
    <dgm:pt modelId="{834DB012-4F81-40F1-A37C-9E1F1DCA79FB}" type="pres">
      <dgm:prSet presAssocID="{8F9604FB-AA41-45AF-8620-CD643FC5E8A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2944E5-5167-4A59-9BC7-D3061EC1A3D9}" type="pres">
      <dgm:prSet presAssocID="{8F9604FB-AA41-45AF-8620-CD643FC5E8A3}" presName="tile4" presStyleLbl="node1" presStyleIdx="3" presStyleCnt="4" custLinFactNeighborX="5569"/>
      <dgm:spPr/>
    </dgm:pt>
    <dgm:pt modelId="{5C3820FD-38D6-4435-8384-312A80B1FD6A}" type="pres">
      <dgm:prSet presAssocID="{8F9604FB-AA41-45AF-8620-CD643FC5E8A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DAF28E6-7012-4739-AC7D-2C302871450A}" type="pres">
      <dgm:prSet presAssocID="{8F9604FB-AA41-45AF-8620-CD643FC5E8A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734C1-F81E-449F-9DB7-674AB54FD065}" srcId="{E55628F7-0429-4856-B3C3-81DD37D394CF}" destId="{5E0CB11E-9894-4448-842E-AA3F163731DD}" srcOrd="2" destOrd="0" parTransId="{CCADD035-00DD-4710-9BD2-C0E5882D65C4}" sibTransId="{3BEF836C-2143-49CB-8FC2-59C86F1D3E03}"/>
    <dgm:cxn modelId="{253323FB-0BCA-400C-849F-4258F561FAAA}" type="presOf" srcId="{767975B3-6D9A-4ED0-964C-19DD810A92EC}" destId="{1B3053BB-D69E-4398-B064-EF63736015D2}" srcOrd="0" destOrd="0" presId="urn:microsoft.com/office/officeart/2005/8/layout/matrix1"/>
    <dgm:cxn modelId="{61E480D2-E078-40F5-B92B-0F6F997D8087}" srcId="{8F9604FB-AA41-45AF-8620-CD643FC5E8A3}" destId="{E55628F7-0429-4856-B3C3-81DD37D394CF}" srcOrd="0" destOrd="0" parTransId="{7B119168-E9D1-40B8-BB0B-3D8027BA40BD}" sibTransId="{AAAC133C-2595-4303-A9C2-3AAECA14E54C}"/>
    <dgm:cxn modelId="{4A6C2FAD-EE30-442C-B7FD-F75D0D7E2C01}" srcId="{E55628F7-0429-4856-B3C3-81DD37D394CF}" destId="{767975B3-6D9A-4ED0-964C-19DD810A92EC}" srcOrd="1" destOrd="0" parTransId="{DF7ED005-E0C4-4A75-A45E-BA06C1B67309}" sibTransId="{D2D044B9-6CB9-4DCF-B5A0-24683B75E2F3}"/>
    <dgm:cxn modelId="{66429FBD-FD6D-4421-BE59-3BC57DA4A627}" type="presOf" srcId="{8F9604FB-AA41-45AF-8620-CD643FC5E8A3}" destId="{44326467-87C2-413B-BB36-880B7A74AB8D}" srcOrd="0" destOrd="0" presId="urn:microsoft.com/office/officeart/2005/8/layout/matrix1"/>
    <dgm:cxn modelId="{B5FE5865-5901-4DD2-A864-B95E543AC200}" type="presOf" srcId="{641314AE-43F8-4311-AB03-6839B8ECDCE8}" destId="{5C3820FD-38D6-4435-8384-312A80B1FD6A}" srcOrd="1" destOrd="0" presId="urn:microsoft.com/office/officeart/2005/8/layout/matrix1"/>
    <dgm:cxn modelId="{1BD7AFE8-5612-42BA-B281-67EC2E83E3E4}" type="presOf" srcId="{E55628F7-0429-4856-B3C3-81DD37D394CF}" destId="{DDAF28E6-7012-4739-AC7D-2C302871450A}" srcOrd="0" destOrd="0" presId="urn:microsoft.com/office/officeart/2005/8/layout/matrix1"/>
    <dgm:cxn modelId="{CC83E320-1190-42B8-B420-311B0071B3F8}" type="presOf" srcId="{0EFF7305-386E-41C6-B3EF-9A9228A3441F}" destId="{D475137A-012A-4165-813C-787B55DD761F}" srcOrd="0" destOrd="0" presId="urn:microsoft.com/office/officeart/2005/8/layout/matrix1"/>
    <dgm:cxn modelId="{59DF7015-4A74-4ECB-B48F-CD16C45A6D90}" type="presOf" srcId="{5E0CB11E-9894-4448-842E-AA3F163731DD}" destId="{AE7DEFDA-F689-44E8-8AB8-96C067597B5B}" srcOrd="0" destOrd="0" presId="urn:microsoft.com/office/officeart/2005/8/layout/matrix1"/>
    <dgm:cxn modelId="{3917F289-65F0-4949-B760-F22B43E0EF25}" type="presOf" srcId="{0EFF7305-386E-41C6-B3EF-9A9228A3441F}" destId="{5C20C798-B447-4A7A-AB85-BC953417746A}" srcOrd="1" destOrd="0" presId="urn:microsoft.com/office/officeart/2005/8/layout/matrix1"/>
    <dgm:cxn modelId="{1A846D5C-CB3F-4DFB-801A-772562713AA9}" type="presOf" srcId="{767975B3-6D9A-4ED0-964C-19DD810A92EC}" destId="{7E36B4C3-0AD3-4B83-8BB9-4D64CBA7FEBD}" srcOrd="1" destOrd="0" presId="urn:microsoft.com/office/officeart/2005/8/layout/matrix1"/>
    <dgm:cxn modelId="{25B35F5E-6A2F-40E7-AC22-8FC4A95E9ECD}" srcId="{E55628F7-0429-4856-B3C3-81DD37D394CF}" destId="{641314AE-43F8-4311-AB03-6839B8ECDCE8}" srcOrd="3" destOrd="0" parTransId="{6DED6AA8-05BE-49E0-BF5E-9E5FF5E3FBEB}" sibTransId="{78EA410F-8E0E-4EBA-BF55-A82D7956F264}"/>
    <dgm:cxn modelId="{C6700694-EB39-4580-A662-15080A9356F6}" type="presOf" srcId="{641314AE-43F8-4311-AB03-6839B8ECDCE8}" destId="{382944E5-5167-4A59-9BC7-D3061EC1A3D9}" srcOrd="0" destOrd="0" presId="urn:microsoft.com/office/officeart/2005/8/layout/matrix1"/>
    <dgm:cxn modelId="{F8A8C772-AC64-41A2-BBB9-FB7DB27898F0}" type="presOf" srcId="{5E0CB11E-9894-4448-842E-AA3F163731DD}" destId="{834DB012-4F81-40F1-A37C-9E1F1DCA79FB}" srcOrd="1" destOrd="0" presId="urn:microsoft.com/office/officeart/2005/8/layout/matrix1"/>
    <dgm:cxn modelId="{DE566EE8-739D-489F-9D9B-39704B269BE5}" srcId="{E55628F7-0429-4856-B3C3-81DD37D394CF}" destId="{0EFF7305-386E-41C6-B3EF-9A9228A3441F}" srcOrd="0" destOrd="0" parTransId="{124D3E25-FE2B-4D93-A16A-6D9044A8BA66}" sibTransId="{9983319A-1016-46B8-B288-703FE464713A}"/>
    <dgm:cxn modelId="{CA01E81A-F620-4DDE-895B-88899F7AE8DF}" type="presParOf" srcId="{44326467-87C2-413B-BB36-880B7A74AB8D}" destId="{61E21726-85DC-4587-9AD6-588DE5C6CC2D}" srcOrd="0" destOrd="0" presId="urn:microsoft.com/office/officeart/2005/8/layout/matrix1"/>
    <dgm:cxn modelId="{7FD2D29D-A4F3-4514-A35C-8B2B6FE79933}" type="presParOf" srcId="{61E21726-85DC-4587-9AD6-588DE5C6CC2D}" destId="{D475137A-012A-4165-813C-787B55DD761F}" srcOrd="0" destOrd="0" presId="urn:microsoft.com/office/officeart/2005/8/layout/matrix1"/>
    <dgm:cxn modelId="{6D3450D2-EA0F-47A7-9A66-DE40D4298ACB}" type="presParOf" srcId="{61E21726-85DC-4587-9AD6-588DE5C6CC2D}" destId="{5C20C798-B447-4A7A-AB85-BC953417746A}" srcOrd="1" destOrd="0" presId="urn:microsoft.com/office/officeart/2005/8/layout/matrix1"/>
    <dgm:cxn modelId="{4F499212-8812-4B60-874D-42E985C076F2}" type="presParOf" srcId="{61E21726-85DC-4587-9AD6-588DE5C6CC2D}" destId="{1B3053BB-D69E-4398-B064-EF63736015D2}" srcOrd="2" destOrd="0" presId="urn:microsoft.com/office/officeart/2005/8/layout/matrix1"/>
    <dgm:cxn modelId="{2C17C953-9CEC-49D3-9A74-39FC0F90C37F}" type="presParOf" srcId="{61E21726-85DC-4587-9AD6-588DE5C6CC2D}" destId="{7E36B4C3-0AD3-4B83-8BB9-4D64CBA7FEBD}" srcOrd="3" destOrd="0" presId="urn:microsoft.com/office/officeart/2005/8/layout/matrix1"/>
    <dgm:cxn modelId="{23F5394D-2249-4B24-A2D0-7FF1FEFE3E41}" type="presParOf" srcId="{61E21726-85DC-4587-9AD6-588DE5C6CC2D}" destId="{AE7DEFDA-F689-44E8-8AB8-96C067597B5B}" srcOrd="4" destOrd="0" presId="urn:microsoft.com/office/officeart/2005/8/layout/matrix1"/>
    <dgm:cxn modelId="{70D8F4F7-E7B8-475A-8617-C513A52274D0}" type="presParOf" srcId="{61E21726-85DC-4587-9AD6-588DE5C6CC2D}" destId="{834DB012-4F81-40F1-A37C-9E1F1DCA79FB}" srcOrd="5" destOrd="0" presId="urn:microsoft.com/office/officeart/2005/8/layout/matrix1"/>
    <dgm:cxn modelId="{175B9F02-E8E5-4DC5-B97E-2AF1EBB93F0C}" type="presParOf" srcId="{61E21726-85DC-4587-9AD6-588DE5C6CC2D}" destId="{382944E5-5167-4A59-9BC7-D3061EC1A3D9}" srcOrd="6" destOrd="0" presId="urn:microsoft.com/office/officeart/2005/8/layout/matrix1"/>
    <dgm:cxn modelId="{7DD86CCD-E921-44E3-99D3-91ED99208C2B}" type="presParOf" srcId="{61E21726-85DC-4587-9AD6-588DE5C6CC2D}" destId="{5C3820FD-38D6-4435-8384-312A80B1FD6A}" srcOrd="7" destOrd="0" presId="urn:microsoft.com/office/officeart/2005/8/layout/matrix1"/>
    <dgm:cxn modelId="{476F8F3F-D99F-41B6-9943-C08DDBF77813}" type="presParOf" srcId="{44326467-87C2-413B-BB36-880B7A74AB8D}" destId="{DDAF28E6-7012-4739-AC7D-2C302871450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D80D5-F898-44DF-BFE3-609104894C13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330E3D-5E8C-49E4-BD04-81F46329FF89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DATA  CLEANING(BIG QUERY)</a:t>
          </a:r>
          <a:endParaRPr lang="en-US" dirty="0"/>
        </a:p>
      </dgm:t>
    </dgm:pt>
    <dgm:pt modelId="{06F9DA2F-44A8-4574-9C64-78BE08D459C9}" type="parTrans" cxnId="{B91B4C9C-8536-4AC4-9499-1F53EAE42CBC}">
      <dgm:prSet/>
      <dgm:spPr/>
      <dgm:t>
        <a:bodyPr/>
        <a:lstStyle/>
        <a:p>
          <a:endParaRPr lang="en-US"/>
        </a:p>
      </dgm:t>
    </dgm:pt>
    <dgm:pt modelId="{CC85870C-D70D-4C1C-BF86-F80B55B064F0}" type="sibTrans" cxnId="{B91B4C9C-8536-4AC4-9499-1F53EAE42CBC}">
      <dgm:prSet/>
      <dgm:spPr/>
      <dgm:t>
        <a:bodyPr/>
        <a:lstStyle/>
        <a:p>
          <a:endParaRPr lang="en-US"/>
        </a:p>
      </dgm:t>
    </dgm:pt>
    <dgm:pt modelId="{722E5C03-CCC3-481D-BB95-78F11C5F242B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DATA TRANSFORMATION(PIVOT TABLES)</a:t>
          </a:r>
          <a:endParaRPr lang="en-US" dirty="0"/>
        </a:p>
      </dgm:t>
    </dgm:pt>
    <dgm:pt modelId="{DFD0109E-6B88-4543-A4D4-2DB5C1F412B2}" type="parTrans" cxnId="{8659B131-8EBA-4BB9-83A1-6285044451AF}">
      <dgm:prSet/>
      <dgm:spPr/>
      <dgm:t>
        <a:bodyPr/>
        <a:lstStyle/>
        <a:p>
          <a:endParaRPr lang="en-US"/>
        </a:p>
      </dgm:t>
    </dgm:pt>
    <dgm:pt modelId="{D9026AF6-6996-44CF-8DBB-C655B0C99D1C}" type="sibTrans" cxnId="{8659B131-8EBA-4BB9-83A1-6285044451AF}">
      <dgm:prSet/>
      <dgm:spPr/>
      <dgm:t>
        <a:bodyPr/>
        <a:lstStyle/>
        <a:p>
          <a:endParaRPr lang="en-US"/>
        </a:p>
      </dgm:t>
    </dgm:pt>
    <dgm:pt modelId="{646174C5-4997-45FE-AA86-21B34CCD58B5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DATA ANALYSIS(EXCEL)</a:t>
          </a:r>
          <a:endParaRPr lang="en-US" dirty="0"/>
        </a:p>
      </dgm:t>
    </dgm:pt>
    <dgm:pt modelId="{99614F00-8889-4A2E-B424-F8C5FB08833A}" type="parTrans" cxnId="{F62BC827-032C-47AB-8DFB-F07DF63AB37C}">
      <dgm:prSet/>
      <dgm:spPr/>
      <dgm:t>
        <a:bodyPr/>
        <a:lstStyle/>
        <a:p>
          <a:endParaRPr lang="en-US"/>
        </a:p>
      </dgm:t>
    </dgm:pt>
    <dgm:pt modelId="{74DA2EBA-7BFC-499C-A105-CAA75AC82007}" type="sibTrans" cxnId="{F62BC827-032C-47AB-8DFB-F07DF63AB37C}">
      <dgm:prSet/>
      <dgm:spPr/>
      <dgm:t>
        <a:bodyPr/>
        <a:lstStyle/>
        <a:p>
          <a:endParaRPr lang="en-US"/>
        </a:p>
      </dgm:t>
    </dgm:pt>
    <dgm:pt modelId="{E5ACABBD-7D70-4276-A59B-ED17325C0590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SALES ANALYTICS FOR THE COFFEE SHOP </a:t>
          </a:r>
          <a:endParaRPr lang="en-US" dirty="0"/>
        </a:p>
      </dgm:t>
    </dgm:pt>
    <dgm:pt modelId="{EDA70E9B-00E2-40A5-BAA4-6706C807DEF8}" type="parTrans" cxnId="{F68B58C6-FA3F-4440-973F-081938010FA7}">
      <dgm:prSet/>
      <dgm:spPr/>
      <dgm:t>
        <a:bodyPr/>
        <a:lstStyle/>
        <a:p>
          <a:endParaRPr lang="en-US"/>
        </a:p>
      </dgm:t>
    </dgm:pt>
    <dgm:pt modelId="{73E8474B-49A5-40B4-9BBE-FE23C0D69AD5}" type="sibTrans" cxnId="{F68B58C6-FA3F-4440-973F-081938010FA7}">
      <dgm:prSet/>
      <dgm:spPr/>
      <dgm:t>
        <a:bodyPr/>
        <a:lstStyle/>
        <a:p>
          <a:endParaRPr lang="en-US"/>
        </a:p>
      </dgm:t>
    </dgm:pt>
    <dgm:pt modelId="{BFAB478C-7AFE-43C1-9384-001952CA7F77}" type="pres">
      <dgm:prSet presAssocID="{C7FD80D5-F898-44DF-BFE3-609104894C13}" presName="Name0" presStyleCnt="0">
        <dgm:presLayoutVars>
          <dgm:dir/>
          <dgm:resizeHandles val="exact"/>
        </dgm:presLayoutVars>
      </dgm:prSet>
      <dgm:spPr/>
    </dgm:pt>
    <dgm:pt modelId="{F6A0DF2C-9C28-49DF-9A70-603249CC54EF}" type="pres">
      <dgm:prSet presAssocID="{C7FD80D5-F898-44DF-BFE3-609104894C13}" presName="vNodes" presStyleCnt="0"/>
      <dgm:spPr/>
    </dgm:pt>
    <dgm:pt modelId="{A7CDBA5E-D5B7-4C13-B4EC-FBF347517334}" type="pres">
      <dgm:prSet presAssocID="{5F330E3D-5E8C-49E4-BD04-81F46329FF8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0EF76-2376-428E-A3D3-AB394B15FA6F}" type="pres">
      <dgm:prSet presAssocID="{CC85870C-D70D-4C1C-BF86-F80B55B064F0}" presName="spacerT" presStyleCnt="0"/>
      <dgm:spPr/>
    </dgm:pt>
    <dgm:pt modelId="{A5265055-1445-4A24-88E1-7EA036315C44}" type="pres">
      <dgm:prSet presAssocID="{CC85870C-D70D-4C1C-BF86-F80B55B064F0}" presName="sibTrans" presStyleLbl="sibTrans2D1" presStyleIdx="0" presStyleCnt="3"/>
      <dgm:spPr/>
    </dgm:pt>
    <dgm:pt modelId="{FCAD463E-A979-4598-BC12-76480E892DE9}" type="pres">
      <dgm:prSet presAssocID="{CC85870C-D70D-4C1C-BF86-F80B55B064F0}" presName="spacerB" presStyleCnt="0"/>
      <dgm:spPr/>
    </dgm:pt>
    <dgm:pt modelId="{A3A3DD72-E5E4-4DAD-8C69-F4065EA85BF3}" type="pres">
      <dgm:prSet presAssocID="{722E5C03-CCC3-481D-BB95-78F11C5F242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91B51-C75B-48D2-B17D-3ED02B995C25}" type="pres">
      <dgm:prSet presAssocID="{D9026AF6-6996-44CF-8DBB-C655B0C99D1C}" presName="spacerT" presStyleCnt="0"/>
      <dgm:spPr/>
    </dgm:pt>
    <dgm:pt modelId="{8772B71D-50B6-4199-8D2E-0CEDD37A7903}" type="pres">
      <dgm:prSet presAssocID="{D9026AF6-6996-44CF-8DBB-C655B0C99D1C}" presName="sibTrans" presStyleLbl="sibTrans2D1" presStyleIdx="1" presStyleCnt="3"/>
      <dgm:spPr/>
    </dgm:pt>
    <dgm:pt modelId="{289C67B8-8A49-4BDF-9B45-A8951DC8E849}" type="pres">
      <dgm:prSet presAssocID="{D9026AF6-6996-44CF-8DBB-C655B0C99D1C}" presName="spacerB" presStyleCnt="0"/>
      <dgm:spPr/>
    </dgm:pt>
    <dgm:pt modelId="{282CE220-6A5E-48A0-9D29-AE0B00AFD16A}" type="pres">
      <dgm:prSet presAssocID="{646174C5-4997-45FE-AA86-21B34CCD58B5}" presName="node" presStyleLbl="node1" presStyleIdx="2" presStyleCnt="4">
        <dgm:presLayoutVars>
          <dgm:bulletEnabled val="1"/>
        </dgm:presLayoutVars>
      </dgm:prSet>
      <dgm:spPr/>
    </dgm:pt>
    <dgm:pt modelId="{F9ED4EC8-B181-48EC-BCFF-84A1B3D6799E}" type="pres">
      <dgm:prSet presAssocID="{C7FD80D5-F898-44DF-BFE3-609104894C13}" presName="sibTransLast" presStyleLbl="sibTrans2D1" presStyleIdx="2" presStyleCnt="3"/>
      <dgm:spPr/>
    </dgm:pt>
    <dgm:pt modelId="{142AC733-911B-4C6F-AAD6-F330978138C6}" type="pres">
      <dgm:prSet presAssocID="{C7FD80D5-F898-44DF-BFE3-609104894C13}" presName="connectorText" presStyleLbl="sibTrans2D1" presStyleIdx="2" presStyleCnt="3"/>
      <dgm:spPr/>
    </dgm:pt>
    <dgm:pt modelId="{3366304A-4AE7-4652-927C-98D80B6EEC23}" type="pres">
      <dgm:prSet presAssocID="{C7FD80D5-F898-44DF-BFE3-609104894C13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5AF42-9D2D-4992-BF75-C4E7321B1A6B}" type="presOf" srcId="{CC85870C-D70D-4C1C-BF86-F80B55B064F0}" destId="{A5265055-1445-4A24-88E1-7EA036315C44}" srcOrd="0" destOrd="0" presId="urn:microsoft.com/office/officeart/2005/8/layout/equation2"/>
    <dgm:cxn modelId="{A29D3BED-996A-4492-A476-1AFD7A81D3D4}" type="presOf" srcId="{C7FD80D5-F898-44DF-BFE3-609104894C13}" destId="{BFAB478C-7AFE-43C1-9384-001952CA7F77}" srcOrd="0" destOrd="0" presId="urn:microsoft.com/office/officeart/2005/8/layout/equation2"/>
    <dgm:cxn modelId="{B91B4C9C-8536-4AC4-9499-1F53EAE42CBC}" srcId="{C7FD80D5-F898-44DF-BFE3-609104894C13}" destId="{5F330E3D-5E8C-49E4-BD04-81F46329FF89}" srcOrd="0" destOrd="0" parTransId="{06F9DA2F-44A8-4574-9C64-78BE08D459C9}" sibTransId="{CC85870C-D70D-4C1C-BF86-F80B55B064F0}"/>
    <dgm:cxn modelId="{F68B58C6-FA3F-4440-973F-081938010FA7}" srcId="{C7FD80D5-F898-44DF-BFE3-609104894C13}" destId="{E5ACABBD-7D70-4276-A59B-ED17325C0590}" srcOrd="3" destOrd="0" parTransId="{EDA70E9B-00E2-40A5-BAA4-6706C807DEF8}" sibTransId="{73E8474B-49A5-40B4-9BBE-FE23C0D69AD5}"/>
    <dgm:cxn modelId="{0CA07F36-C7E0-494E-B738-9D9EE42CCEBA}" type="presOf" srcId="{D9026AF6-6996-44CF-8DBB-C655B0C99D1C}" destId="{8772B71D-50B6-4199-8D2E-0CEDD37A7903}" srcOrd="0" destOrd="0" presId="urn:microsoft.com/office/officeart/2005/8/layout/equation2"/>
    <dgm:cxn modelId="{8659B131-8EBA-4BB9-83A1-6285044451AF}" srcId="{C7FD80D5-F898-44DF-BFE3-609104894C13}" destId="{722E5C03-CCC3-481D-BB95-78F11C5F242B}" srcOrd="1" destOrd="0" parTransId="{DFD0109E-6B88-4543-A4D4-2DB5C1F412B2}" sibTransId="{D9026AF6-6996-44CF-8DBB-C655B0C99D1C}"/>
    <dgm:cxn modelId="{E8F1A0EC-4956-4B2F-9963-1B8FB6B7B1B8}" type="presOf" srcId="{722E5C03-CCC3-481D-BB95-78F11C5F242B}" destId="{A3A3DD72-E5E4-4DAD-8C69-F4065EA85BF3}" srcOrd="0" destOrd="0" presId="urn:microsoft.com/office/officeart/2005/8/layout/equation2"/>
    <dgm:cxn modelId="{2ED609E2-800D-4853-9D68-88A1CAF1625C}" type="presOf" srcId="{74DA2EBA-7BFC-499C-A105-CAA75AC82007}" destId="{F9ED4EC8-B181-48EC-BCFF-84A1B3D6799E}" srcOrd="0" destOrd="0" presId="urn:microsoft.com/office/officeart/2005/8/layout/equation2"/>
    <dgm:cxn modelId="{F62BC827-032C-47AB-8DFB-F07DF63AB37C}" srcId="{C7FD80D5-F898-44DF-BFE3-609104894C13}" destId="{646174C5-4997-45FE-AA86-21B34CCD58B5}" srcOrd="2" destOrd="0" parTransId="{99614F00-8889-4A2E-B424-F8C5FB08833A}" sibTransId="{74DA2EBA-7BFC-499C-A105-CAA75AC82007}"/>
    <dgm:cxn modelId="{D8E12D29-7C1B-48CA-B6E5-2FA59F87CC7C}" type="presOf" srcId="{74DA2EBA-7BFC-499C-A105-CAA75AC82007}" destId="{142AC733-911B-4C6F-AAD6-F330978138C6}" srcOrd="1" destOrd="0" presId="urn:microsoft.com/office/officeart/2005/8/layout/equation2"/>
    <dgm:cxn modelId="{F1FA0E62-EC25-4E13-8C64-780F654F1DAA}" type="presOf" srcId="{E5ACABBD-7D70-4276-A59B-ED17325C0590}" destId="{3366304A-4AE7-4652-927C-98D80B6EEC23}" srcOrd="0" destOrd="0" presId="urn:microsoft.com/office/officeart/2005/8/layout/equation2"/>
    <dgm:cxn modelId="{A45D75E0-F551-4489-8DF7-2DB8C7DD338A}" type="presOf" srcId="{5F330E3D-5E8C-49E4-BD04-81F46329FF89}" destId="{A7CDBA5E-D5B7-4C13-B4EC-FBF347517334}" srcOrd="0" destOrd="0" presId="urn:microsoft.com/office/officeart/2005/8/layout/equation2"/>
    <dgm:cxn modelId="{70BCCE95-BBE0-49E7-8390-B59751B0019D}" type="presOf" srcId="{646174C5-4997-45FE-AA86-21B34CCD58B5}" destId="{282CE220-6A5E-48A0-9D29-AE0B00AFD16A}" srcOrd="0" destOrd="0" presId="urn:microsoft.com/office/officeart/2005/8/layout/equation2"/>
    <dgm:cxn modelId="{062FA6A4-8D84-480F-A8E0-3FA9B04FA43A}" type="presParOf" srcId="{BFAB478C-7AFE-43C1-9384-001952CA7F77}" destId="{F6A0DF2C-9C28-49DF-9A70-603249CC54EF}" srcOrd="0" destOrd="0" presId="urn:microsoft.com/office/officeart/2005/8/layout/equation2"/>
    <dgm:cxn modelId="{E19E21FB-1672-4563-AD46-59D6CA88AB82}" type="presParOf" srcId="{F6A0DF2C-9C28-49DF-9A70-603249CC54EF}" destId="{A7CDBA5E-D5B7-4C13-B4EC-FBF347517334}" srcOrd="0" destOrd="0" presId="urn:microsoft.com/office/officeart/2005/8/layout/equation2"/>
    <dgm:cxn modelId="{C5B4D154-59A1-4D12-B47C-2C714A7088A8}" type="presParOf" srcId="{F6A0DF2C-9C28-49DF-9A70-603249CC54EF}" destId="{2F80EF76-2376-428E-A3D3-AB394B15FA6F}" srcOrd="1" destOrd="0" presId="urn:microsoft.com/office/officeart/2005/8/layout/equation2"/>
    <dgm:cxn modelId="{CDE6AD73-4FF5-4D14-8F26-DDD2CAE0C6F7}" type="presParOf" srcId="{F6A0DF2C-9C28-49DF-9A70-603249CC54EF}" destId="{A5265055-1445-4A24-88E1-7EA036315C44}" srcOrd="2" destOrd="0" presId="urn:microsoft.com/office/officeart/2005/8/layout/equation2"/>
    <dgm:cxn modelId="{332F3915-DF20-4812-9AE9-C9D62BD52B10}" type="presParOf" srcId="{F6A0DF2C-9C28-49DF-9A70-603249CC54EF}" destId="{FCAD463E-A979-4598-BC12-76480E892DE9}" srcOrd="3" destOrd="0" presId="urn:microsoft.com/office/officeart/2005/8/layout/equation2"/>
    <dgm:cxn modelId="{C0A3E675-A3DA-4927-88E5-793EF70EBAC6}" type="presParOf" srcId="{F6A0DF2C-9C28-49DF-9A70-603249CC54EF}" destId="{A3A3DD72-E5E4-4DAD-8C69-F4065EA85BF3}" srcOrd="4" destOrd="0" presId="urn:microsoft.com/office/officeart/2005/8/layout/equation2"/>
    <dgm:cxn modelId="{6F3100B5-F806-4FB0-877C-53B3D1F3450A}" type="presParOf" srcId="{F6A0DF2C-9C28-49DF-9A70-603249CC54EF}" destId="{B5A91B51-C75B-48D2-B17D-3ED02B995C25}" srcOrd="5" destOrd="0" presId="urn:microsoft.com/office/officeart/2005/8/layout/equation2"/>
    <dgm:cxn modelId="{02D4E861-BFC6-4D7A-B8D1-B763B5726B0C}" type="presParOf" srcId="{F6A0DF2C-9C28-49DF-9A70-603249CC54EF}" destId="{8772B71D-50B6-4199-8D2E-0CEDD37A7903}" srcOrd="6" destOrd="0" presId="urn:microsoft.com/office/officeart/2005/8/layout/equation2"/>
    <dgm:cxn modelId="{0283C953-4DE2-4EA3-B511-237FC94FC4B0}" type="presParOf" srcId="{F6A0DF2C-9C28-49DF-9A70-603249CC54EF}" destId="{289C67B8-8A49-4BDF-9B45-A8951DC8E849}" srcOrd="7" destOrd="0" presId="urn:microsoft.com/office/officeart/2005/8/layout/equation2"/>
    <dgm:cxn modelId="{593B9AE1-570E-41D0-AE99-9C8F9961C8DA}" type="presParOf" srcId="{F6A0DF2C-9C28-49DF-9A70-603249CC54EF}" destId="{282CE220-6A5E-48A0-9D29-AE0B00AFD16A}" srcOrd="8" destOrd="0" presId="urn:microsoft.com/office/officeart/2005/8/layout/equation2"/>
    <dgm:cxn modelId="{90199E20-1FD5-49D6-8651-80BE0D87310E}" type="presParOf" srcId="{BFAB478C-7AFE-43C1-9384-001952CA7F77}" destId="{F9ED4EC8-B181-48EC-BCFF-84A1B3D6799E}" srcOrd="1" destOrd="0" presId="urn:microsoft.com/office/officeart/2005/8/layout/equation2"/>
    <dgm:cxn modelId="{962DC5CA-C5BD-49AF-82AC-0DE227148197}" type="presParOf" srcId="{F9ED4EC8-B181-48EC-BCFF-84A1B3D6799E}" destId="{142AC733-911B-4C6F-AAD6-F330978138C6}" srcOrd="0" destOrd="0" presId="urn:microsoft.com/office/officeart/2005/8/layout/equation2"/>
    <dgm:cxn modelId="{471429B2-99D0-4287-857F-DD1A4AD88A05}" type="presParOf" srcId="{BFAB478C-7AFE-43C1-9384-001952CA7F77}" destId="{3366304A-4AE7-4652-927C-98D80B6EEC23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5137A-012A-4165-813C-787B55DD761F}">
      <dsp:nvSpPr>
        <dsp:cNvPr id="0" name=""/>
        <dsp:cNvSpPr/>
      </dsp:nvSpPr>
      <dsp:spPr>
        <a:xfrm rot="16200000">
          <a:off x="2485628" y="-2485628"/>
          <a:ext cx="2175669" cy="7146925"/>
        </a:xfrm>
        <a:prstGeom prst="round1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1.PROCESS</a:t>
          </a:r>
          <a:endParaRPr lang="en-US" sz="4500" kern="1200" dirty="0"/>
        </a:p>
      </dsp:txBody>
      <dsp:txXfrm rot="5400000">
        <a:off x="-1" y="1"/>
        <a:ext cx="7146925" cy="1631751"/>
      </dsp:txXfrm>
    </dsp:sp>
    <dsp:sp modelId="{1B3053BB-D69E-4398-B064-EF63736015D2}">
      <dsp:nvSpPr>
        <dsp:cNvPr id="0" name=""/>
        <dsp:cNvSpPr/>
      </dsp:nvSpPr>
      <dsp:spPr>
        <a:xfrm>
          <a:off x="7146925" y="0"/>
          <a:ext cx="7146925" cy="2175669"/>
        </a:xfrm>
        <a:prstGeom prst="round1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2.ANALYSIS</a:t>
          </a:r>
          <a:endParaRPr lang="en-US" sz="4500" kern="1200" dirty="0"/>
        </a:p>
      </dsp:txBody>
      <dsp:txXfrm>
        <a:off x="7146925" y="0"/>
        <a:ext cx="7146925" cy="1631751"/>
      </dsp:txXfrm>
    </dsp:sp>
    <dsp:sp modelId="{AE7DEFDA-F689-44E8-8AB8-96C067597B5B}">
      <dsp:nvSpPr>
        <dsp:cNvPr id="0" name=""/>
        <dsp:cNvSpPr/>
      </dsp:nvSpPr>
      <dsp:spPr>
        <a:xfrm rot="10800000">
          <a:off x="0" y="2175669"/>
          <a:ext cx="7146925" cy="2175669"/>
        </a:xfrm>
        <a:prstGeom prst="round1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3.PEROMANCE SUMMARY</a:t>
          </a:r>
          <a:endParaRPr lang="en-US" sz="4500" kern="1200" dirty="0"/>
        </a:p>
      </dsp:txBody>
      <dsp:txXfrm rot="10800000">
        <a:off x="0" y="2719586"/>
        <a:ext cx="7146925" cy="1631751"/>
      </dsp:txXfrm>
    </dsp:sp>
    <dsp:sp modelId="{382944E5-5167-4A59-9BC7-D3061EC1A3D9}">
      <dsp:nvSpPr>
        <dsp:cNvPr id="0" name=""/>
        <dsp:cNvSpPr/>
      </dsp:nvSpPr>
      <dsp:spPr>
        <a:xfrm rot="5400000">
          <a:off x="9632553" y="-309958"/>
          <a:ext cx="2175669" cy="7146925"/>
        </a:xfrm>
        <a:prstGeom prst="round1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RECOMMENDATIONS</a:t>
          </a:r>
          <a:endParaRPr lang="en-US" sz="4500" kern="1200" dirty="0"/>
        </a:p>
      </dsp:txBody>
      <dsp:txXfrm rot="-5400000">
        <a:off x="7146924" y="2719587"/>
        <a:ext cx="7146925" cy="1631751"/>
      </dsp:txXfrm>
    </dsp:sp>
    <dsp:sp modelId="{DDAF28E6-7012-4739-AC7D-2C302871450A}">
      <dsp:nvSpPr>
        <dsp:cNvPr id="0" name=""/>
        <dsp:cNvSpPr/>
      </dsp:nvSpPr>
      <dsp:spPr>
        <a:xfrm>
          <a:off x="5002847" y="1631751"/>
          <a:ext cx="4288155" cy="108783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BREAKDOWN</a:t>
          </a:r>
          <a:endParaRPr lang="en-US" sz="4500" kern="1200" dirty="0"/>
        </a:p>
      </dsp:txBody>
      <dsp:txXfrm>
        <a:off x="5055951" y="1684855"/>
        <a:ext cx="4181947" cy="981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DBA5E-D5B7-4C13-B4EC-FBF347517334}">
      <dsp:nvSpPr>
        <dsp:cNvPr id="0" name=""/>
        <dsp:cNvSpPr/>
      </dsp:nvSpPr>
      <dsp:spPr>
        <a:xfrm>
          <a:off x="1440746" y="536"/>
          <a:ext cx="1270390" cy="1270390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  CLEANING(BIG QUERY)</a:t>
          </a:r>
          <a:endParaRPr lang="en-US" sz="600" kern="1200" dirty="0"/>
        </a:p>
      </dsp:txBody>
      <dsp:txXfrm>
        <a:off x="1626790" y="186580"/>
        <a:ext cx="898302" cy="898302"/>
      </dsp:txXfrm>
    </dsp:sp>
    <dsp:sp modelId="{A5265055-1445-4A24-88E1-7EA036315C44}">
      <dsp:nvSpPr>
        <dsp:cNvPr id="0" name=""/>
        <dsp:cNvSpPr/>
      </dsp:nvSpPr>
      <dsp:spPr>
        <a:xfrm>
          <a:off x="1707528" y="1374082"/>
          <a:ext cx="736826" cy="73682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05194" y="1655844"/>
        <a:ext cx="541494" cy="173302"/>
      </dsp:txXfrm>
    </dsp:sp>
    <dsp:sp modelId="{A3A3DD72-E5E4-4DAD-8C69-F4065EA85BF3}">
      <dsp:nvSpPr>
        <dsp:cNvPr id="0" name=""/>
        <dsp:cNvSpPr/>
      </dsp:nvSpPr>
      <dsp:spPr>
        <a:xfrm>
          <a:off x="1440746" y="2214065"/>
          <a:ext cx="1270390" cy="1270390"/>
        </a:xfrm>
        <a:prstGeom prst="ellips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 TRANSFORMATION(PIVOT TABLES)</a:t>
          </a:r>
          <a:endParaRPr lang="en-US" sz="600" kern="1200" dirty="0"/>
        </a:p>
      </dsp:txBody>
      <dsp:txXfrm>
        <a:off x="1626790" y="2400109"/>
        <a:ext cx="898302" cy="898302"/>
      </dsp:txXfrm>
    </dsp:sp>
    <dsp:sp modelId="{8772B71D-50B6-4199-8D2E-0CEDD37A7903}">
      <dsp:nvSpPr>
        <dsp:cNvPr id="0" name=""/>
        <dsp:cNvSpPr/>
      </dsp:nvSpPr>
      <dsp:spPr>
        <a:xfrm>
          <a:off x="1707528" y="3587611"/>
          <a:ext cx="736826" cy="73682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05194" y="3869373"/>
        <a:ext cx="541494" cy="173302"/>
      </dsp:txXfrm>
    </dsp:sp>
    <dsp:sp modelId="{282CE220-6A5E-48A0-9D29-AE0B00AFD16A}">
      <dsp:nvSpPr>
        <dsp:cNvPr id="0" name=""/>
        <dsp:cNvSpPr/>
      </dsp:nvSpPr>
      <dsp:spPr>
        <a:xfrm>
          <a:off x="1440746" y="4427593"/>
          <a:ext cx="1270390" cy="1270390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DATA ANALYSIS(EXCEL)</a:t>
          </a:r>
          <a:endParaRPr lang="en-US" sz="600" kern="1200" dirty="0"/>
        </a:p>
      </dsp:txBody>
      <dsp:txXfrm>
        <a:off x="1626790" y="4613637"/>
        <a:ext cx="898302" cy="898302"/>
      </dsp:txXfrm>
    </dsp:sp>
    <dsp:sp modelId="{F9ED4EC8-B181-48EC-BCFF-84A1B3D6799E}">
      <dsp:nvSpPr>
        <dsp:cNvPr id="0" name=""/>
        <dsp:cNvSpPr/>
      </dsp:nvSpPr>
      <dsp:spPr>
        <a:xfrm>
          <a:off x="2901696" y="2612967"/>
          <a:ext cx="403984" cy="4725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1696" y="2707484"/>
        <a:ext cx="282789" cy="283551"/>
      </dsp:txXfrm>
    </dsp:sp>
    <dsp:sp modelId="{3366304A-4AE7-4652-927C-98D80B6EEC23}">
      <dsp:nvSpPr>
        <dsp:cNvPr id="0" name=""/>
        <dsp:cNvSpPr/>
      </dsp:nvSpPr>
      <dsp:spPr>
        <a:xfrm>
          <a:off x="3473371" y="1578869"/>
          <a:ext cx="2540781" cy="2540781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SALES ANALYTICS FOR THE COFFEE SHOP </a:t>
          </a:r>
          <a:endParaRPr lang="en-US" sz="2400" kern="1200" dirty="0"/>
        </a:p>
      </dsp:txBody>
      <dsp:txXfrm>
        <a:off x="3845460" y="1950958"/>
        <a:ext cx="1796603" cy="1796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xmlns="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xmlns="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xmlns="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xmlns="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xmlns="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BRIGHTLIGHT COFFEE SALES 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KATLEGO KOMAPE</a:t>
            </a:r>
          </a:p>
          <a:p>
            <a:r>
              <a:rPr lang="en-US" dirty="0" smtClean="0"/>
              <a:t>10 MAY 2025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2" y="638091"/>
            <a:ext cx="5305661" cy="5305661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xmlns="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1820" y="4568135"/>
            <a:ext cx="4533900" cy="503238"/>
          </a:xfrm>
        </p:spPr>
        <p:txBody>
          <a:bodyPr/>
          <a:lstStyle/>
          <a:p>
            <a:r>
              <a:rPr lang="en-US" dirty="0" smtClean="0"/>
              <a:t>KOMAPEKATLEGO415@GMAIL.COM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30141"/>
              </p:ext>
            </p:extLst>
          </p:nvPr>
        </p:nvGraphicFramePr>
        <p:xfrm>
          <a:off x="539750" y="1825625"/>
          <a:ext cx="14293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38" y="220195"/>
            <a:ext cx="4937211" cy="1325563"/>
          </a:xfrm>
        </p:spPr>
        <p:txBody>
          <a:bodyPr/>
          <a:lstStyle/>
          <a:p>
            <a:r>
              <a:rPr lang="en-US" dirty="0" smtClean="0"/>
              <a:t>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686629"/>
              </p:ext>
            </p:extLst>
          </p:nvPr>
        </p:nvGraphicFramePr>
        <p:xfrm>
          <a:off x="0" y="850900"/>
          <a:ext cx="7454900" cy="5698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xmlns="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38" y="-152400"/>
            <a:ext cx="5780372" cy="57803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5101"/>
            <a:ext cx="4114800" cy="66040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5778501" y="4532894"/>
            <a:ext cx="5879656" cy="2325106"/>
          </a:xfrm>
        </p:spPr>
        <p:txBody>
          <a:bodyPr/>
          <a:lstStyle/>
          <a:p>
            <a:r>
              <a:rPr lang="en-US" dirty="0">
                <a:latin typeface="+mn-lt"/>
              </a:rPr>
              <a:t>The highest activity is between 07:00 and 09:00, with transactions peaking </a:t>
            </a:r>
            <a:r>
              <a:rPr lang="en-US" dirty="0" smtClean="0">
                <a:latin typeface="+mn-lt"/>
              </a:rPr>
              <a:t>at Approximately 18,500. </a:t>
            </a:r>
          </a:p>
          <a:p>
            <a:r>
              <a:rPr lang="en-US" dirty="0" smtClean="0">
                <a:latin typeface="+mn-lt"/>
              </a:rPr>
              <a:t>THERE IS NO ACTIVITY BETWEEN 21:00-05:00, ASSUMING THE STORES WOULD BE CLOSED AND NOT OPERATING.</a:t>
            </a:r>
          </a:p>
          <a:p>
            <a:r>
              <a:rPr lang="en-US" dirty="0" smtClean="0">
                <a:latin typeface="+mn-lt"/>
              </a:rPr>
              <a:t>ORGANIC BEANS, PREMIUM BEANS AND GOURMET BEANS ARE THE  SELLING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639697"/>
              </p:ext>
            </p:extLst>
          </p:nvPr>
        </p:nvGraphicFramePr>
        <p:xfrm>
          <a:off x="6395821" y="165101"/>
          <a:ext cx="5567579" cy="392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ontent Placeholder 29"/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2289703325"/>
              </p:ext>
            </p:extLst>
          </p:nvPr>
        </p:nvGraphicFramePr>
        <p:xfrm>
          <a:off x="304800" y="1166189"/>
          <a:ext cx="4873625" cy="528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96" y="0"/>
            <a:ext cx="11150600" cy="920336"/>
          </a:xfrm>
        </p:spPr>
        <p:txBody>
          <a:bodyPr/>
          <a:lstStyle/>
          <a:p>
            <a:r>
              <a:rPr lang="en-US" dirty="0" smtClean="0"/>
              <a:t>ANALYSIS </a:t>
            </a:r>
            <a:r>
              <a:rPr lang="en-US" dirty="0" err="1" smtClean="0"/>
              <a:t>CONt.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423931"/>
              </p:ext>
            </p:extLst>
          </p:nvPr>
        </p:nvGraphicFramePr>
        <p:xfrm>
          <a:off x="4330700" y="444500"/>
          <a:ext cx="7556500" cy="601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531698"/>
            <a:ext cx="497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largest slice of the pie </a:t>
            </a:r>
            <a:r>
              <a:rPr lang="en-US" dirty="0" smtClean="0"/>
              <a:t>belongs </a:t>
            </a:r>
            <a:r>
              <a:rPr lang="en-US" dirty="0"/>
              <a:t>to </a:t>
            </a:r>
            <a:r>
              <a:rPr lang="en-US" dirty="0" smtClean="0"/>
              <a:t>Premium Beans </a:t>
            </a:r>
            <a:r>
              <a:rPr lang="en-US" dirty="0"/>
              <a:t>with a significant 47.45%. This suggests that nearly half of all bean transactions are for premium beans</a:t>
            </a:r>
            <a:r>
              <a:rPr lang="en-US" dirty="0" smtClean="0"/>
              <a:t>.</a:t>
            </a:r>
          </a:p>
          <a:p>
            <a:r>
              <a:rPr lang="en-US" dirty="0"/>
              <a:t>Organic Beans are Second Largest: </a:t>
            </a:r>
            <a:r>
              <a:rPr lang="en-US" dirty="0" smtClean="0"/>
              <a:t>Organic Beans account </a:t>
            </a:r>
            <a:r>
              <a:rPr lang="en-US" dirty="0"/>
              <a:t>for the second-largest share at 22.29%. This indicates a substantial customer preference for organic options</a:t>
            </a:r>
            <a:r>
              <a:rPr lang="en-US" dirty="0" smtClean="0"/>
              <a:t>.</a:t>
            </a:r>
          </a:p>
          <a:p>
            <a:r>
              <a:rPr lang="en-US" dirty="0"/>
              <a:t>House Blend and Gourmet Beans Have Similar Shares: </a:t>
            </a:r>
            <a:r>
              <a:rPr lang="en-US" dirty="0" smtClean="0"/>
              <a:t>House </a:t>
            </a:r>
            <a:r>
              <a:rPr lang="en-US" dirty="0"/>
              <a:t>Blend </a:t>
            </a:r>
            <a:r>
              <a:rPr lang="en-US" dirty="0" smtClean="0"/>
              <a:t>Beans </a:t>
            </a:r>
            <a:r>
              <a:rPr lang="en-US" dirty="0"/>
              <a:t>and </a:t>
            </a:r>
            <a:r>
              <a:rPr lang="en-US" dirty="0" smtClean="0"/>
              <a:t>Gourmet Beans </a:t>
            </a:r>
            <a:r>
              <a:rPr lang="en-US" dirty="0"/>
              <a:t>have relatively similar, moderate shares of the transaction quantity (around 10-11%).</a:t>
            </a:r>
            <a:endParaRPr lang="en-US" dirty="0" smtClean="0"/>
          </a:p>
          <a:p>
            <a:r>
              <a:rPr lang="en-US" dirty="0" smtClean="0"/>
              <a:t>Green </a:t>
            </a:r>
            <a:r>
              <a:rPr lang="en-US" dirty="0"/>
              <a:t>Beans and Espresso Beans </a:t>
            </a:r>
            <a:r>
              <a:rPr lang="en-US" dirty="0" smtClean="0"/>
              <a:t>Have The </a:t>
            </a:r>
            <a:r>
              <a:rPr lang="en-US" dirty="0"/>
              <a:t>Smaller Shares: </a:t>
            </a:r>
            <a:r>
              <a:rPr lang="en-US" dirty="0" smtClean="0"/>
              <a:t>Green Beans </a:t>
            </a:r>
            <a:r>
              <a:rPr lang="en-US" dirty="0"/>
              <a:t>and </a:t>
            </a:r>
            <a:r>
              <a:rPr lang="en-US" dirty="0" smtClean="0"/>
              <a:t>Espresso Beans represent </a:t>
            </a:r>
            <a:r>
              <a:rPr lang="en-US" dirty="0"/>
              <a:t>the smallest proportions of the total bean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997700" cy="920336"/>
          </a:xfrm>
        </p:spPr>
        <p:txBody>
          <a:bodyPr/>
          <a:lstStyle/>
          <a:p>
            <a:r>
              <a:rPr lang="en-US" dirty="0" smtClean="0"/>
              <a:t>% of total bean sales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036449"/>
              </p:ext>
            </p:extLst>
          </p:nvPr>
        </p:nvGraphicFramePr>
        <p:xfrm>
          <a:off x="0" y="952064"/>
          <a:ext cx="8102600" cy="56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62900" y="0"/>
            <a:ext cx="4229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HOURS SALES PATTERNS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/>
              <a:t>Morning Rush </a:t>
            </a:r>
            <a:r>
              <a:rPr lang="en-US" dirty="0" smtClean="0"/>
              <a:t>:Products </a:t>
            </a:r>
            <a:r>
              <a:rPr lang="en-US" dirty="0"/>
              <a:t>like "Brewed Coffee (Dark Roast)," "Brewed Coffee (Medium Roast)," "Brewed Coffee (Light Roast)," and various espresso-based drinks (e.g., "Espresso," "Cappuccino," "Latte") show significantly higher transaction counts.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likely </a:t>
            </a:r>
            <a:r>
              <a:rPr lang="en-US" dirty="0"/>
              <a:t>for a morning rush where people grab their coffee</a:t>
            </a:r>
            <a:r>
              <a:rPr lang="en-US" dirty="0" smtClean="0"/>
              <a:t>. "</a:t>
            </a:r>
            <a:r>
              <a:rPr lang="en-US" dirty="0"/>
              <a:t>Hot Chocolate" also sees a </a:t>
            </a:r>
            <a:r>
              <a:rPr lang="en-US" dirty="0" smtClean="0"/>
              <a:t>noticeable </a:t>
            </a:r>
            <a:r>
              <a:rPr lang="en-US" dirty="0"/>
              <a:t>number of transactions during this hour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Other </a:t>
            </a:r>
            <a:r>
              <a:rPr lang="en-US" dirty="0"/>
              <a:t>items like "Muffins," "Croissants," and "Scones" have moderate sales, likely as breakfast accompaniments.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POSSIBLE INFLUENCING FACTORS</a:t>
            </a:r>
            <a:endParaRPr lang="en-US" dirty="0"/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xmlns="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690808" y="1485500"/>
            <a:ext cx="502873" cy="50287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243551"/>
            <a:ext cx="3445566" cy="495389"/>
          </a:xfrm>
        </p:spPr>
        <p:txBody>
          <a:bodyPr/>
          <a:lstStyle/>
          <a:p>
            <a:r>
              <a:rPr lang="en-US" dirty="0" smtClean="0"/>
              <a:t>Peak sales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2711636"/>
            <a:ext cx="3445566" cy="2863664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The line chart </a:t>
            </a:r>
            <a:r>
              <a:rPr lang="en-US" sz="1400" dirty="0"/>
              <a:t>shows a clear spike between 07:00–09:00, then steady sales until about 16:00.This aligns with morning commuter behavior and midday work breaks, when customers are most likely to purchase coffee and light meals</a:t>
            </a:r>
            <a:r>
              <a:rPr lang="en-US" sz="1400" dirty="0" smtClean="0"/>
              <a:t>. After </a:t>
            </a:r>
            <a:r>
              <a:rPr lang="en-US" sz="1400" dirty="0"/>
              <a:t>20:00, sales drop significantly — indicating low evening </a:t>
            </a:r>
            <a:r>
              <a:rPr lang="en-US" sz="1400" dirty="0" smtClean="0"/>
              <a:t>demand, and/or that the shop is not operating.</a:t>
            </a:r>
          </a:p>
          <a:p>
            <a:r>
              <a:rPr lang="en-US" sz="1400" dirty="0" smtClean="0"/>
              <a:t>This could be because customers </a:t>
            </a:r>
            <a:r>
              <a:rPr lang="en-US" sz="1400" dirty="0"/>
              <a:t>prioritize coffee and snacks during work/school mornings and lunch hours, not late evenings.</a:t>
            </a:r>
            <a:endParaRPr lang="en-US" sz="140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900B31E0-725B-4414-BD86-F34DA1046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84" y="1630018"/>
            <a:ext cx="4338231" cy="4373217"/>
          </a:xfrm>
        </p:spPr>
      </p:pic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xmlns="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9998318" y="1485500"/>
            <a:ext cx="502873" cy="50287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307" y="2243550"/>
            <a:ext cx="3445566" cy="495389"/>
          </a:xfrm>
        </p:spPr>
        <p:txBody>
          <a:bodyPr/>
          <a:lstStyle/>
          <a:p>
            <a:r>
              <a:rPr lang="en-US" dirty="0" smtClean="0"/>
              <a:t>PRODUCT PERFOMANCE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The pie chart shows Organic </a:t>
            </a:r>
            <a:r>
              <a:rPr lang="en-US" sz="1400" dirty="0"/>
              <a:t>Beans (420) and Premium Beans (406) far outpace others</a:t>
            </a:r>
            <a:r>
              <a:rPr lang="en-US" sz="1400" dirty="0" smtClean="0"/>
              <a:t>. These </a:t>
            </a:r>
            <a:r>
              <a:rPr lang="en-US" sz="1400" dirty="0"/>
              <a:t>two categories alone account for nearly 70% of total bean sales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Customers likely associate these labels with higher quality or health value, explaining strong preference.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performance</a:t>
            </a:r>
            <a:r>
              <a:rPr lang="en-US" dirty="0" smtClean="0"/>
              <a:t> recommendations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36" y="1398098"/>
            <a:ext cx="1430337" cy="140260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9953" y="2938401"/>
            <a:ext cx="2588705" cy="495389"/>
          </a:xfrm>
        </p:spPr>
        <p:txBody>
          <a:bodyPr/>
          <a:lstStyle/>
          <a:p>
            <a:r>
              <a:rPr lang="en-US" dirty="0" smtClean="0"/>
              <a:t>PRODUCT PERFOMANCE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290" y="3396334"/>
            <a:ext cx="2603368" cy="2590800"/>
          </a:xfrm>
        </p:spPr>
        <p:txBody>
          <a:bodyPr/>
          <a:lstStyle/>
          <a:p>
            <a:r>
              <a:rPr lang="en-US" dirty="0" smtClean="0"/>
              <a:t>Increase </a:t>
            </a:r>
            <a:r>
              <a:rPr lang="en-US" dirty="0"/>
              <a:t>stock levels of Organic, Premium, and Gourmet </a:t>
            </a:r>
            <a:r>
              <a:rPr lang="en-US" dirty="0" smtClean="0"/>
              <a:t>Beans by 15% </a:t>
            </a:r>
            <a:r>
              <a:rPr lang="en-US" dirty="0"/>
              <a:t>to </a:t>
            </a:r>
            <a:r>
              <a:rPr lang="en-US" dirty="0" smtClean="0"/>
              <a:t>meet the high </a:t>
            </a:r>
            <a:r>
              <a:rPr lang="en-US" dirty="0"/>
              <a:t>demand</a:t>
            </a:r>
            <a:r>
              <a:rPr lang="en-US" dirty="0" smtClean="0"/>
              <a:t>. Bundle </a:t>
            </a:r>
            <a:r>
              <a:rPr lang="en-US" dirty="0"/>
              <a:t>low-performing items </a:t>
            </a:r>
            <a:r>
              <a:rPr lang="en-US" dirty="0" smtClean="0"/>
              <a:t>(such as </a:t>
            </a:r>
            <a:r>
              <a:rPr lang="en-US" dirty="0"/>
              <a:t>Green Beans) with top-sellers to improve visibility and </a:t>
            </a:r>
            <a:r>
              <a:rPr lang="en-US" dirty="0" smtClean="0"/>
              <a:t>sales and avoid </a:t>
            </a:r>
            <a:r>
              <a:rPr lang="en-US" dirty="0" err="1" smtClean="0"/>
              <a:t>stockouts</a:t>
            </a:r>
            <a:r>
              <a:rPr lang="en-US" dirty="0" smtClean="0"/>
              <a:t>. Implement </a:t>
            </a:r>
            <a:r>
              <a:rPr lang="en-US" dirty="0"/>
              <a:t>targeted promotions for underperforming </a:t>
            </a:r>
            <a:r>
              <a:rPr lang="en-US" dirty="0" smtClean="0"/>
              <a:t>items </a:t>
            </a:r>
            <a:r>
              <a:rPr lang="en-US" dirty="0"/>
              <a:t>and explore minor rebranding </a:t>
            </a:r>
            <a:r>
              <a:rPr lang="en-US" dirty="0" smtClean="0"/>
              <a:t>efforts. Phase </a:t>
            </a:r>
            <a:r>
              <a:rPr lang="en-US" dirty="0"/>
              <a:t>out consistently underperforming products if they show no improvement.</a:t>
            </a:r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036" y="1209440"/>
            <a:ext cx="1430337" cy="143033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5155851" y="2938401"/>
            <a:ext cx="2588705" cy="495389"/>
          </a:xfrm>
        </p:spPr>
        <p:txBody>
          <a:bodyPr/>
          <a:lstStyle/>
          <a:p>
            <a:r>
              <a:rPr lang="en-US" dirty="0" smtClean="0"/>
              <a:t>Time based sales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5155851" y="3444251"/>
            <a:ext cx="2588705" cy="1749005"/>
          </a:xfrm>
        </p:spPr>
        <p:txBody>
          <a:bodyPr/>
          <a:lstStyle/>
          <a:p>
            <a:r>
              <a:rPr lang="en-US" dirty="0" smtClean="0"/>
              <a:t>Optimize operating </a:t>
            </a:r>
            <a:r>
              <a:rPr lang="en-US" dirty="0"/>
              <a:t>hours: Open at 06:00, close at 20:00 to save on labor and utility </a:t>
            </a:r>
            <a:r>
              <a:rPr lang="en-US" dirty="0" smtClean="0"/>
              <a:t>costs. Add </a:t>
            </a:r>
            <a:r>
              <a:rPr lang="en-US" dirty="0"/>
              <a:t>staff during peak hours (07:00–09:00) to reduce service wait </a:t>
            </a:r>
            <a:r>
              <a:rPr lang="en-US" dirty="0" smtClean="0"/>
              <a:t>times. Introduce </a:t>
            </a:r>
            <a:r>
              <a:rPr lang="en-US" dirty="0"/>
              <a:t>happy hour </a:t>
            </a:r>
            <a:r>
              <a:rPr lang="en-US" dirty="0" smtClean="0"/>
              <a:t>discounts </a:t>
            </a:r>
            <a:r>
              <a:rPr lang="en-US" dirty="0"/>
              <a:t>to encourage purchases during slower hours</a:t>
            </a:r>
            <a:r>
              <a:rPr lang="en-US" dirty="0" smtClean="0"/>
              <a:t>. Pre-batch </a:t>
            </a:r>
            <a:r>
              <a:rPr lang="en-US" dirty="0"/>
              <a:t>popular items like espresso drinks during peak times to improve efficiency.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8774991" y="2938401"/>
            <a:ext cx="2588705" cy="495389"/>
          </a:xfrm>
        </p:spPr>
        <p:txBody>
          <a:bodyPr/>
          <a:lstStyle/>
          <a:p>
            <a:r>
              <a:rPr lang="en-US" dirty="0" smtClean="0"/>
              <a:t>Transaction volume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922221" y="3597927"/>
            <a:ext cx="2588705" cy="1749005"/>
          </a:xfrm>
        </p:spPr>
        <p:txBody>
          <a:bodyPr/>
          <a:lstStyle/>
          <a:p>
            <a:r>
              <a:rPr lang="en-US" dirty="0"/>
              <a:t>Create pre-set combos (e.g., “Morning Starter: Cappuccino + Croissant”) to increase basket size</a:t>
            </a:r>
            <a:r>
              <a:rPr lang="en-US" dirty="0" smtClean="0"/>
              <a:t>. Use </a:t>
            </a:r>
            <a:r>
              <a:rPr lang="en-US" dirty="0"/>
              <a:t>historical hourly data to schedule prep and restocking routines</a:t>
            </a:r>
            <a:r>
              <a:rPr lang="en-US" dirty="0" smtClean="0"/>
              <a:t>. Track </a:t>
            </a:r>
            <a:r>
              <a:rPr lang="en-US" dirty="0"/>
              <a:t>transaction count per staff shift to evaluate productivity and balance labor costs.</a:t>
            </a:r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755" y="1339788"/>
            <a:ext cx="1430337" cy="142578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938" y="246621"/>
            <a:ext cx="3294062" cy="920336"/>
          </a:xfrm>
        </p:spPr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73878"/>
              </p:ext>
            </p:extLst>
          </p:nvPr>
        </p:nvGraphicFramePr>
        <p:xfrm>
          <a:off x="330200" y="1600200"/>
          <a:ext cx="9728200" cy="432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640"/>
                <a:gridCol w="1945640"/>
                <a:gridCol w="1945640"/>
                <a:gridCol w="1945640"/>
                <a:gridCol w="1945640"/>
              </a:tblGrid>
              <a:tr h="601517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4</a:t>
                      </a:r>
                      <a:endParaRPr lang="en-US" dirty="0"/>
                    </a:p>
                  </a:txBody>
                  <a:tcPr/>
                </a:tc>
              </a:tr>
              <a:tr h="686495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</a:t>
                      </a:r>
                      <a:r>
                        <a:rPr lang="en-US" baseline="0" dirty="0" smtClean="0"/>
                        <a:t> stock of top products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6495">
                <a:tc>
                  <a:txBody>
                    <a:bodyPr/>
                    <a:lstStyle/>
                    <a:p>
                      <a:r>
                        <a:rPr lang="en-US" dirty="0" smtClean="0"/>
                        <a:t>Launch product bundles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6495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happy hour promo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6495">
                <a:tc>
                  <a:txBody>
                    <a:bodyPr/>
                    <a:lstStyle/>
                    <a:p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staff on upselling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0707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 reporting 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██████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1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703</Words>
  <Application>Microsoft Office PowerPoint</Application>
  <PresentationFormat>Widescreen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Office Theme</vt:lpstr>
      <vt:lpstr>BRIGHTLIGHT COFFEE SALES ANALYTICS</vt:lpstr>
      <vt:lpstr>Content  </vt:lpstr>
      <vt:lpstr>PROCESS </vt:lpstr>
      <vt:lpstr>ANALYSIS</vt:lpstr>
      <vt:lpstr>ANALYSIS CONt.</vt:lpstr>
      <vt:lpstr>% of total bean sales</vt:lpstr>
      <vt:lpstr>insights AND POSSIBLE INFLUENCING FACTORS</vt:lpstr>
      <vt:lpstr>Product performance recommendations</vt:lpstr>
      <vt:lpstr>PROJECT PLAN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2025-05-10T17:55:30Z</dcterms:created>
  <dcterms:modified xsi:type="dcterms:W3CDTF">2025-05-11T19:39:52Z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