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3F1D1-82B2-400C-B866-B711F18BFE1A}" v="1" dt="2025-05-20T19:38:39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51b628fe531e2c1/Desktop/HC%20Maths%5e0Stats/1Main/EUP1501/238T/1Assignments/Ass3/24385131_PHI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66977077865266843"/>
          <c:y val="5.1192563190018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'[24385131_PHIRI.xlsx]Sheet1'!$H$4</c:f>
              <c:strCache>
                <c:ptCount val="1"/>
                <c:pt idx="0">
                  <c:v> Profit Amount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32-4AAC-932B-8EC05E589D8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32-4AAC-932B-8EC05E589D8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32-4AAC-932B-8EC05E589D8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32-4AAC-932B-8EC05E589D8D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432-4AAC-932B-8EC05E589D8D}"/>
              </c:ext>
            </c:extLst>
          </c:dPt>
          <c:cat>
            <c:strRef>
              <c:f>'[24385131_PHIRI.xlsx]Sheet1'!$B$5:$B$9</c:f>
              <c:strCache>
                <c:ptCount val="5"/>
                <c:pt idx="0">
                  <c:v>DJI Phantom 4</c:v>
                </c:pt>
                <c:pt idx="1">
                  <c:v>Parrot Anafi</c:v>
                </c:pt>
                <c:pt idx="2">
                  <c:v>DJI Mavic Air 2</c:v>
                </c:pt>
                <c:pt idx="3">
                  <c:v>Skydio 2</c:v>
                </c:pt>
                <c:pt idx="4">
                  <c:v>Autel Evo II</c:v>
                </c:pt>
              </c:strCache>
            </c:strRef>
          </c:cat>
          <c:val>
            <c:numRef>
              <c:f>'[24385131_PHIRI.xlsx]Sheet1'!$H$5:$H$9</c:f>
              <c:numCache>
                <c:formatCode>_-[$R-1C09]* #,##0.00_-;\-[$R-1C09]* #,##0.00_-;_-[$R-1C09]* "-"??_-;_-@_-</c:formatCode>
                <c:ptCount val="5"/>
                <c:pt idx="0">
                  <c:v>1500000</c:v>
                </c:pt>
                <c:pt idx="1">
                  <c:v>720000</c:v>
                </c:pt>
                <c:pt idx="2">
                  <c:v>1960000.0000000002</c:v>
                </c:pt>
                <c:pt idx="3">
                  <c:v>1200000</c:v>
                </c:pt>
                <c:pt idx="4">
                  <c:v>534600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432-4AAC-932B-8EC05E589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FF75-3799-CF24-BECB-18ECF2892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528C9-D38C-7027-3618-DF56A54E0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70B4-5C9D-5A18-9CF7-3F4584E4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72BC-363F-0AED-A7C0-82E82865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47ACD-7A74-44E7-954A-9D0983EA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5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285A-1FCF-83E8-9030-6929BC5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E713-2CCC-ECC3-F7E8-CD71532BD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1B5C8-665A-6279-15E8-4E6B6F3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AA8A-2234-8CAB-4770-884C3616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42D0-9C30-27D1-2617-61D3C4CC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087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E0178-2F67-E25E-593D-443FB7166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C0D9B-402F-C686-E2AA-156FE3FBF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65198-325D-FB50-4FAB-52972BBF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6E18-6821-9D72-F5E2-78E11B03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797FD-F8FD-8B46-4B07-5184157B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173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E62E-A14A-B4D0-3B57-503CDA2C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3282-7D31-F014-4233-4BDE957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2A1A-43A5-35D9-6239-2AE1B258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D600-F006-EC4F-5B65-9820534E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92F50-E9DD-1F02-D101-157380A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34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2AE2-C156-6ECA-2395-77DB51D9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B2266-101A-FE6C-257E-7EA60A427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E81CA-5D6A-5F8E-7FC5-E033494C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6DF6-8E42-0B04-6B4D-B4F401B7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C0F1-03CD-8770-3087-AE757DC1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975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13D0-95EB-EEA5-D494-01EB8943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94F84-D141-95AB-57BD-E6F53A4CD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F3B2-6533-FB82-A7EA-11EC6C705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28D6-9F16-7A9E-17D3-600D3ED8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0B88-D2BF-79BF-2B3D-0B87AD7D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3071A-A6D1-91E7-123C-E6333612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2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AD26-6D9F-B637-FC8C-50E614E0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8E45-1C20-7F9B-D113-5B01D6F4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C2134-5C72-95F7-4B56-58B65F453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AEB7A-0C72-7C91-45F6-2BCCD7CD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8DF7A-3592-A183-D191-DB7E14FBA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C23D5-4B43-D1A5-0F7F-3CC82FC7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1E368-C149-CF97-AA26-F4BB6DC1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C64E4-CA65-F863-F6EC-7AFC4CA3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7126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0A62-4D61-CDF0-BAD1-50116049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D34D5-8FA0-21B9-1015-674B0E56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044B9-C345-BE2D-F9A1-0EBEFFD7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F5566-7CB2-A0AD-52C0-59F97C3A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3757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5F2F1-7BAD-90A7-7E1F-9402956B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A4D8C-4BB2-8399-4C95-39B8C631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6CA05-3E6E-B660-9BF3-0DF84C8D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5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EAFE2-141D-A2A2-FF3C-20950974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E208-2291-397A-A5D6-C0CDA0BD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9E869-A03B-7D59-8CCF-273383D0D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89912-9E68-7CF9-ED88-F4964BA0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849D2-5410-F681-E061-70D7F29F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D91A-7B46-AE3F-40CA-63C6AD1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839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BBEA-CF5E-DC7D-E1E0-64A609A2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2FE08-921B-58B5-8432-06F62A3DA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7ADA-4557-AC93-B6E2-FD06DEEF1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0FAC0-E862-F0DB-50D3-5673889C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89AD4-1DAD-A912-6B9C-F905559F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CA275-B68A-DE3A-BF78-E5C3CAFC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3456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C9FF-9B27-1D82-8008-204BD195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259D5-7AFD-3948-B6B0-FFFD5316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F16E-D81F-EE94-E17B-9469B7F67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CB683-0043-4480-9309-9270E3E4170E}" type="datetimeFigureOut">
              <a:rPr lang="en-ZA" smtClean="0"/>
              <a:t>2025/05/20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B0CF-22CB-4607-AC83-8892F8245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FFEE-D159-028D-A7DA-A7CFC9E9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6AAFE-0254-429F-ABD6-0AB5F284E711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851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google.com/search?sca_esv=32f83a970e48c785&amp;sxsrf=AHTn8zpbBegd-jyr4mTQtOMzbSv8v1Uh5A:1745792126474&amp;q=climate+change+pictures&amp;udm=2&amp;fbs=ABzOT_CWdhQLP1FcmU5B0fn3xuWpA-dk4wpBWOGsoR7DG5zJBjLjqIC1CYKD9D-DQAQS3Z44LBK6yTXN_5587Z3ya9D7rdSpU4oiZ-vqI3S9pgZWwwB3LRDwatyHNDj5PPNIP3O9LeuTlkH2sZZEnhZo46WW8dmhgYyWk-CayTWX1GZ9eEYPairggklKerSMDxaEdATd2U52Nx2yFrTdCysVGLa_jYhYnw&amp;sa=X&amp;ved=2ahUKEwihmbO8nvmMAxVdTkEAHZE3AQkQtKgLegQIExAB&amp;biw=1366&amp;bih=599#vhid=jC-lno1rluUzPM&amp;vssid=mosaic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BFB0-8182-F0F1-1528-C01E3B51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ZA" b="1" dirty="0"/>
              <a:t>Tech Sales Analysis Report</a:t>
            </a:r>
            <a:br>
              <a:rPr lang="en-ZA" dirty="0"/>
            </a:b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84418-E146-B847-8D22-27C674F20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724"/>
            <a:ext cx="9144000" cy="1655762"/>
          </a:xfrm>
        </p:spPr>
        <p:txBody>
          <a:bodyPr/>
          <a:lstStyle/>
          <a:p>
            <a:r>
              <a:rPr lang="en-US" dirty="0"/>
              <a:t>KATLEGO KJ PHIRI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4F885-0C29-FAF7-A3B0-BC100E08717A}"/>
              </a:ext>
            </a:extLst>
          </p:cNvPr>
          <p:cNvSpPr txBox="1"/>
          <p:nvPr/>
        </p:nvSpPr>
        <p:spPr>
          <a:xfrm>
            <a:off x="5181599" y="2710543"/>
            <a:ext cx="218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Insert a picture  -  Climate related</a:t>
            </a:r>
          </a:p>
        </p:txBody>
      </p:sp>
      <p:pic>
        <p:nvPicPr>
          <p:cNvPr id="6" name="Picture 5" descr="A collage of different weather images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11156621-62E5-E12C-4206-68E8A445F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993692"/>
            <a:ext cx="9144000" cy="20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81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4EFC-E919-6D64-37D8-E984FDB4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u="sng" dirty="0"/>
              <a:t>Overview on Drones and Climate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0DD1-C3B0-AB1C-EABC-1B118170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Drones can be used to as a tool in addressing challenges of climate change: </a:t>
            </a:r>
          </a:p>
          <a:p>
            <a:pPr lvl="1"/>
            <a:r>
              <a:rPr lang="en-ZA" sz="2200" u="sng" dirty="0"/>
              <a:t>Assessing Climate-Related Disasters-</a:t>
            </a:r>
            <a:r>
              <a:rPr lang="en-ZA" sz="2200" dirty="0"/>
              <a:t> </a:t>
            </a:r>
            <a:r>
              <a:rPr lang="en-US" sz="2200" dirty="0"/>
              <a:t>Drones can quickly observe areas affected by circumstances like storms, floods, or wildfires, giving emergency responders real-time data. They help produce 3D maps in order to improve urban planning against potential climatic hazards. Moreover, thermal imaging assists in identifying hotspots in wildfires.</a:t>
            </a:r>
            <a:endParaRPr lang="en-ZA" sz="2200" dirty="0"/>
          </a:p>
          <a:p>
            <a:pPr lvl="1"/>
            <a:r>
              <a:rPr lang="en-US" sz="2200" u="sng" dirty="0"/>
              <a:t>Renewable Energy Infrastructure Inspection- </a:t>
            </a:r>
            <a:r>
              <a:rPr lang="en-US" sz="2200" dirty="0"/>
              <a:t>Drones increase efficiency and decrease disruption by checking solar panels and wind turbines for damages.</a:t>
            </a:r>
            <a:endParaRPr lang="en-ZA" sz="2200" dirty="0"/>
          </a:p>
          <a:p>
            <a:pPr lvl="1"/>
            <a:r>
              <a:rPr lang="en-US" sz="2200" u="sng" dirty="0"/>
              <a:t>Air Quality &amp; Pollution Tracking- </a:t>
            </a:r>
            <a:r>
              <a:rPr lang="en-US" sz="2200" dirty="0"/>
              <a:t>Drones can assess air pollutants in cities and industrial cities, offering real time data to improve public health programs and policies</a:t>
            </a:r>
            <a:endParaRPr lang="en-ZA" sz="2200" dirty="0"/>
          </a:p>
          <a:p>
            <a:pPr lvl="1"/>
            <a:r>
              <a:rPr lang="en-US" sz="2200" u="sng" dirty="0"/>
              <a:t>Reforestation &amp; Afforestation Support- </a:t>
            </a:r>
            <a:r>
              <a:rPr lang="en-US" sz="2200" dirty="0"/>
              <a:t>Drones that drop seeds can plant thousands of trees per day in areas hard to reach, increasing reforestation. They can monitor seedling survival rates to ensure a long-term growth.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80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2FB0-1156-BEAC-A4E7-499AA639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u="sng" dirty="0"/>
              <a:t>Drone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EFB3E-5306-447B-E838-B985C8FC5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drone market share varies across models. The graph below illustrates the market share. </a:t>
            </a:r>
          </a:p>
          <a:p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r>
              <a:rPr lang="en-US" sz="2400" dirty="0"/>
              <a:t>See below spreadsheet for drone sales revenue across various regions:</a:t>
            </a:r>
          </a:p>
          <a:p>
            <a:pPr marL="0" indent="0">
              <a:buNone/>
            </a:pPr>
            <a:endParaRPr lang="en-US" sz="1800" b="1" i="1" u="sng" dirty="0"/>
          </a:p>
          <a:p>
            <a:endParaRPr lang="en-US" sz="1800" b="1" i="1" u="sng" dirty="0"/>
          </a:p>
          <a:p>
            <a:endParaRPr lang="en-ZA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538F184-4A8F-D73C-238D-2CB626DCC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02427"/>
              </p:ext>
            </p:extLst>
          </p:nvPr>
        </p:nvGraphicFramePr>
        <p:xfrm>
          <a:off x="4901784" y="5852160"/>
          <a:ext cx="2353455" cy="100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63" imgH="771490" progId="Excel.Sheet.12">
                  <p:embed/>
                </p:oleObj>
              </mc:Choice>
              <mc:Fallback>
                <p:oleObj name="Worksheet" showAsIcon="1" r:id="rId2" imgW="914563" imgH="77149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538F184-4A8F-D73C-238D-2CB626DCC8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01784" y="5852160"/>
                        <a:ext cx="2353455" cy="100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7E0202-C803-4FDA-1B2A-04E3E647FC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4050763"/>
              </p:ext>
            </p:extLst>
          </p:nvPr>
        </p:nvGraphicFramePr>
        <p:xfrm>
          <a:off x="3810000" y="2637189"/>
          <a:ext cx="4572000" cy="2728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995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A0A6-29FC-216E-F5B5-C8CA7650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4379"/>
          </a:xfrm>
        </p:spPr>
        <p:txBody>
          <a:bodyPr/>
          <a:lstStyle/>
          <a:p>
            <a:r>
              <a:rPr lang="en-ZA" u="sng" dirty="0"/>
              <a:t>DJI Mavin Air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09D31-B957-A68C-FBA9-8D3B05493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44380"/>
            <a:ext cx="5671457" cy="5232583"/>
          </a:xfrm>
        </p:spPr>
        <p:txBody>
          <a:bodyPr/>
          <a:lstStyle/>
          <a:p>
            <a:pPr marL="0" indent="0">
              <a:buNone/>
            </a:pPr>
            <a:r>
              <a:rPr lang="en-ZA" dirty="0"/>
              <a:t>The market sales of the drone shows a promising conversion rate resulting to a high marketable product of the drone. </a:t>
            </a:r>
          </a:p>
          <a:p>
            <a:pPr marL="0" indent="0">
              <a:buNone/>
            </a:pPr>
            <a:r>
              <a:rPr lang="en-ZA" b="1" u="sng" dirty="0"/>
              <a:t>4 specifications</a:t>
            </a:r>
          </a:p>
          <a:p>
            <a:r>
              <a:rPr lang="en-ZA" dirty="0"/>
              <a:t>Internal storage- 8GB</a:t>
            </a:r>
          </a:p>
          <a:p>
            <a:r>
              <a:rPr lang="en-ZA" dirty="0"/>
              <a:t>Video resolution- 4K ultra HD, 2.7K, FHD, and HD</a:t>
            </a:r>
          </a:p>
          <a:p>
            <a:r>
              <a:rPr lang="en-ZA" dirty="0"/>
              <a:t>Operating temperatures- 0 to 40 degrees Celsius </a:t>
            </a:r>
          </a:p>
          <a:p>
            <a:r>
              <a:rPr lang="en-ZA" dirty="0"/>
              <a:t>Hovering time- 20 minutes</a:t>
            </a:r>
          </a:p>
          <a:p>
            <a:endParaRPr lang="en-Z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6B5471-1723-5598-CEEF-955889596E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75" y="2509581"/>
            <a:ext cx="4441825" cy="2983425"/>
          </a:xfrm>
        </p:spPr>
      </p:pic>
    </p:spTree>
    <p:extLst>
      <p:ext uri="{BB962C8B-B14F-4D97-AF65-F5344CB8AC3E}">
        <p14:creationId xmlns:p14="http://schemas.microsoft.com/office/powerpoint/2010/main" val="208800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FE6A-CEA1-C8CA-8748-A561F659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31181"/>
            <a:ext cx="10515600" cy="1325563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lang="en-US" altLang="en-US" b="1" dirty="0">
                <a:latin typeface="Arial" panose="020B0604020202020204" pitchFamily="34" charset="0"/>
              </a:rPr>
            </a:b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Conclusion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54073-0829-1B98-94C7-52A0B092D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2256744"/>
            <a:ext cx="105155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Drones can be utilized in revolutionary ways such as monetarizing climate change, surveying, agriculture, search &amp; rescue, and delivery.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B3F69-C81D-67DC-565F-1647A6F75246}"/>
              </a:ext>
            </a:extLst>
          </p:cNvPr>
          <p:cNvSpPr txBox="1"/>
          <p:nvPr/>
        </p:nvSpPr>
        <p:spPr>
          <a:xfrm>
            <a:off x="2471057" y="377026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22E2F-AE4A-5098-5CCF-2ECD9EDC6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41" y="3087741"/>
            <a:ext cx="6640644" cy="349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4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a8b8c-3ea3-4799-a43e-5510398e7a3b}" enabled="0" method="" siteId="{ca9a8b8c-3ea3-4799-a43e-5510398e7a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7984</TotalTime>
  <Words>285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Microsoft Excel Worksheet</vt:lpstr>
      <vt:lpstr>Tech Sales Analysis Report </vt:lpstr>
      <vt:lpstr>Overview on Drones and Climate Change</vt:lpstr>
      <vt:lpstr>Drone Sales Data</vt:lpstr>
      <vt:lpstr>DJI Mavin Air 2</vt:lpstr>
      <vt:lpstr>  Conclusion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Msweli, Nkosikhona Theoren</dc:creator>
  <cp:lastModifiedBy>Katlego Phiri</cp:lastModifiedBy>
  <cp:revision>2</cp:revision>
  <dcterms:created xsi:type="dcterms:W3CDTF">2025-02-11T20:05:59Z</dcterms:created>
  <dcterms:modified xsi:type="dcterms:W3CDTF">2025-05-20T19:40:32Z</dcterms:modified>
</cp:coreProperties>
</file>