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</p:sldIdLst>
  <p:sldSz cx="7556500" cy="10693400"/>
  <p:notesSz cx="7556500" cy="10693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39" y="256019"/>
            <a:ext cx="4851171" cy="422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maselakatlego513@gmail.com" TargetMode="Externa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Student</a:t>
            </a:r>
            <a:r>
              <a:rPr dirty="0" spc="50"/>
              <a:t> </a:t>
            </a:r>
            <a:r>
              <a:rPr dirty="0"/>
              <a:t>Churn</a:t>
            </a:r>
            <a:r>
              <a:rPr dirty="0" spc="40"/>
              <a:t> </a:t>
            </a:r>
            <a:r>
              <a:rPr dirty="0"/>
              <a:t>Analysis</a:t>
            </a:r>
            <a:r>
              <a:rPr dirty="0" spc="45"/>
              <a:t> </a:t>
            </a:r>
            <a:r>
              <a:rPr dirty="0" spc="-10"/>
              <a:t>Report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73100" y="853694"/>
            <a:ext cx="6137910" cy="9539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000">
                <a:latin typeface="Calibri"/>
                <a:cs typeface="Calibri"/>
              </a:rPr>
              <a:t>Intern</a:t>
            </a:r>
            <a:r>
              <a:rPr dirty="0" sz="1000" spc="-4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Name:</a:t>
            </a:r>
            <a:r>
              <a:rPr dirty="0" sz="1000" spc="-30">
                <a:latin typeface="Calibri"/>
                <a:cs typeface="Calibri"/>
              </a:rPr>
              <a:t> </a:t>
            </a:r>
            <a:r>
              <a:rPr dirty="0" sz="1000">
                <a:latin typeface="Calibri"/>
                <a:cs typeface="Calibri"/>
              </a:rPr>
              <a:t>Katlego</a:t>
            </a:r>
            <a:r>
              <a:rPr dirty="0" sz="1000" spc="-20">
                <a:latin typeface="Calibri"/>
                <a:cs typeface="Calibri"/>
              </a:rPr>
              <a:t> </a:t>
            </a:r>
            <a:r>
              <a:rPr dirty="0" sz="1000" spc="-10">
                <a:latin typeface="Calibri"/>
                <a:cs typeface="Calibri"/>
              </a:rPr>
              <a:t>Masela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z="1000">
                <a:latin typeface="Calibri"/>
                <a:cs typeface="Calibri"/>
              </a:rPr>
              <a:t>Email:</a:t>
            </a:r>
            <a:r>
              <a:rPr dirty="0" sz="1000" spc="-25">
                <a:latin typeface="Calibri"/>
                <a:cs typeface="Calibri"/>
              </a:rPr>
              <a:t> </a:t>
            </a:r>
            <a:r>
              <a:rPr dirty="0" u="sng" sz="1000" spc="-1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Calibri"/>
                <a:cs typeface="Calibri"/>
                <a:hlinkClick r:id="rId2"/>
              </a:rPr>
              <a:t>maselakatlego513@gmail.com</a:t>
            </a:r>
            <a:endParaRPr sz="1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195"/>
              </a:spcBef>
            </a:pPr>
            <a:endParaRPr sz="1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FF0000"/>
              </a:buClr>
              <a:buFont typeface="Calibri"/>
              <a:buAutoNum type="arabicPeriod"/>
              <a:tabLst>
                <a:tab pos="24130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Introduction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spc="-10" b="1">
                <a:latin typeface="Calibri"/>
                <a:cs typeface="Calibri"/>
              </a:rPr>
              <a:t>Objective:</a:t>
            </a:r>
            <a:endParaRPr sz="1200">
              <a:latin typeface="Calibri"/>
              <a:cs typeface="Calibri"/>
            </a:endParaRPr>
          </a:p>
          <a:p>
            <a:pPr marL="12700" marR="83820">
              <a:lnSpc>
                <a:spcPct val="101699"/>
              </a:lnSpc>
              <a:spcBef>
                <a:spcPts val="10"/>
              </a:spcBef>
            </a:pP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report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analyzes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dropout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patterns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Excelerate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platform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to </a:t>
            </a:r>
            <a:r>
              <a:rPr dirty="0" sz="1200">
                <a:latin typeface="Calibri"/>
                <a:cs typeface="Calibri"/>
              </a:rPr>
              <a:t>uncover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primary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drivers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churn.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goal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develop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predictive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flag</a:t>
            </a:r>
            <a:r>
              <a:rPr dirty="0" sz="1200" spc="-25">
                <a:latin typeface="Calibri"/>
                <a:cs typeface="Calibri"/>
              </a:rPr>
              <a:t> at- </a:t>
            </a:r>
            <a:r>
              <a:rPr dirty="0" sz="1200">
                <a:latin typeface="Calibri"/>
                <a:cs typeface="Calibri"/>
              </a:rPr>
              <a:t>risk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proactive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intervention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strategies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enhance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retention.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5"/>
              </a:spcBef>
              <a:buClr>
                <a:srgbClr val="FF0000"/>
              </a:buClr>
              <a:buFont typeface="Calibri"/>
              <a:buAutoNum type="arabicPeriod" startAt="2"/>
              <a:tabLst>
                <a:tab pos="24130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800" spc="-3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Preparation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b="1">
                <a:latin typeface="Calibri"/>
                <a:cs typeface="Calibri"/>
              </a:rPr>
              <a:t>Data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Cleanin</a:t>
            </a:r>
            <a:endParaRPr sz="1200">
              <a:latin typeface="Calibri"/>
              <a:cs typeface="Calibri"/>
            </a:endParaRPr>
          </a:p>
          <a:p>
            <a:pPr lvl="1" marL="279400" marR="1000125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 b="1">
                <a:latin typeface="Calibri"/>
                <a:cs typeface="Calibri"/>
              </a:rPr>
              <a:t>Missing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Data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Rows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missing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key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such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opportunity_end_date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 spc="-10">
                <a:latin typeface="Calibri"/>
                <a:cs typeface="Calibri"/>
              </a:rPr>
              <a:t>learner_signup_datetime</a:t>
            </a:r>
            <a:r>
              <a:rPr dirty="0" sz="1200" spc="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7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dropped.</a:t>
            </a:r>
            <a:endParaRPr sz="1200">
              <a:latin typeface="Calibri"/>
              <a:cs typeface="Calibri"/>
            </a:endParaRPr>
          </a:p>
          <a:p>
            <a:pPr lvl="1" marL="279400" marR="76200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 b="1">
                <a:latin typeface="Calibri"/>
                <a:cs typeface="Calibri"/>
              </a:rPr>
              <a:t>Completion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Time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number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between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signup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opportunity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end </a:t>
            </a:r>
            <a:r>
              <a:rPr dirty="0" sz="1200" spc="-10">
                <a:latin typeface="Calibri"/>
                <a:cs typeface="Calibri"/>
              </a:rPr>
              <a:t>dates.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Visualizations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boxplots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detect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examine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outliers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Completion_Time.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Feature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Selection</a:t>
            </a:r>
            <a:endParaRPr sz="1200">
              <a:latin typeface="Calibri"/>
              <a:cs typeface="Calibri"/>
            </a:endParaRPr>
          </a:p>
          <a:p>
            <a:pPr lvl="1" marL="279400" marR="574675" indent="-266700">
              <a:lnSpc>
                <a:spcPts val="1480"/>
              </a:lnSpc>
              <a:spcBef>
                <a:spcPts val="40"/>
              </a:spcBef>
              <a:buFont typeface="Wingdings"/>
              <a:buChar char="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Final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included: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attendance,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socioeconomic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behavioral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metrics.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ts val="1405"/>
              </a:lnSpc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standardized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StandardScaler,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categorical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encoded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with</a:t>
            </a:r>
            <a:endParaRPr sz="12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25"/>
              </a:spcBef>
            </a:pPr>
            <a:r>
              <a:rPr dirty="0" sz="1200" spc="-10">
                <a:latin typeface="Calibri"/>
                <a:cs typeface="Calibri"/>
              </a:rPr>
              <a:t>LabelEncoder.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3"/>
              <a:tabLst>
                <a:tab pos="24130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Exploratory</a:t>
            </a:r>
            <a:r>
              <a:rPr dirty="0" sz="1800" spc="-3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Data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r>
              <a:rPr dirty="0" sz="1800" spc="-2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(EDA)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Descriptive</a:t>
            </a:r>
            <a:r>
              <a:rPr dirty="0" sz="1200" spc="-5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Statistics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included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8558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records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16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columns</a:t>
            </a:r>
            <a:r>
              <a:rPr dirty="0" sz="1200" spc="-1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lvl="1" marL="279400" marR="228600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Average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rates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by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demographic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groups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and </a:t>
            </a:r>
            <a:r>
              <a:rPr dirty="0" sz="1200">
                <a:latin typeface="Calibri"/>
                <a:cs typeface="Calibri"/>
              </a:rPr>
              <a:t>course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types.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Visualization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Time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series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plots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examine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trends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course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over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Boxplots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variation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times.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Heatmaps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plots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assess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importance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visually.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Patterns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and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Trends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Students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from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underrepresented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demographic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groups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higher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dropout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rates.</a:t>
            </a:r>
            <a:endParaRPr sz="1200">
              <a:latin typeface="Calibri"/>
              <a:cs typeface="Calibri"/>
            </a:endParaRPr>
          </a:p>
          <a:p>
            <a:pPr lvl="1" marL="279400" marR="172085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Inactivity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more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than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30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days,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low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feedback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scores,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low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attendance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common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5">
                <a:latin typeface="Calibri"/>
                <a:cs typeface="Calibri"/>
              </a:rPr>
              <a:t>in </a:t>
            </a:r>
            <a:r>
              <a:rPr dirty="0" sz="1200">
                <a:latin typeface="Calibri"/>
                <a:cs typeface="Calibri"/>
              </a:rPr>
              <a:t>churned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students.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0"/>
              </a:spcBef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4"/>
              <a:tabLst>
                <a:tab pos="24130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Predictive</a:t>
            </a:r>
            <a:r>
              <a:rPr dirty="0" sz="1800" spc="-20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Modeling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Model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Selection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245"/>
              </a:spcBef>
            </a:pPr>
            <a:r>
              <a:rPr dirty="0" sz="1200">
                <a:latin typeface="Calibri"/>
                <a:cs typeface="Calibri"/>
              </a:rPr>
              <a:t>Only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trained: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b="1">
                <a:latin typeface="Calibri"/>
                <a:cs typeface="Calibri"/>
              </a:rPr>
              <a:t>Gradient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Boosting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Classifier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GridSearchCV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 </a:t>
            </a:r>
            <a:r>
              <a:rPr dirty="0" sz="1200" spc="-10">
                <a:latin typeface="Calibri"/>
                <a:cs typeface="Calibri"/>
              </a:rPr>
              <a:t>3-</a:t>
            </a:r>
            <a:r>
              <a:rPr dirty="0" sz="1200">
                <a:latin typeface="Calibri"/>
                <a:cs typeface="Calibri"/>
              </a:rPr>
              <a:t>fold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cross-validation.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 b="1">
                <a:latin typeface="Calibri"/>
                <a:cs typeface="Calibri"/>
              </a:rPr>
              <a:t>Model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Training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dataset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split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training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testing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sets.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SMOTE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(Synthetic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Minority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Oversampling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Technique)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used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5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balance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classes.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3100" y="247015"/>
            <a:ext cx="5982970" cy="9974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0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Best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parameters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found:</a:t>
            </a:r>
            <a:r>
              <a:rPr dirty="0" sz="1200" spc="1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n_estimators=100,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learning_rate=0.1,</a:t>
            </a:r>
            <a:r>
              <a:rPr dirty="0" sz="1200" spc="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max_depth=3.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Performance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Metrics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Evaluation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data: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Accuracy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0.72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b="1">
                <a:latin typeface="Calibri"/>
                <a:cs typeface="Calibri"/>
              </a:rPr>
              <a:t>Weighted</a:t>
            </a:r>
            <a:r>
              <a:rPr dirty="0" sz="1200" spc="-4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F1-</a:t>
            </a:r>
            <a:r>
              <a:rPr dirty="0" sz="1200" b="1">
                <a:latin typeface="Calibri"/>
                <a:cs typeface="Calibri"/>
              </a:rPr>
              <a:t>score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0.73</a:t>
            </a:r>
            <a:endParaRPr sz="1200">
              <a:latin typeface="Calibri"/>
              <a:cs typeface="Calibri"/>
            </a:endParaRPr>
          </a:p>
          <a:p>
            <a:pPr marL="279400" marR="506095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 b="1">
                <a:latin typeface="Calibri"/>
                <a:cs typeface="Calibri"/>
              </a:rPr>
              <a:t>ROC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AUC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Score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(multi-</a:t>
            </a:r>
            <a:r>
              <a:rPr dirty="0" sz="1200" b="1">
                <a:latin typeface="Calibri"/>
                <a:cs typeface="Calibri"/>
              </a:rPr>
              <a:t>class)</a:t>
            </a:r>
            <a:r>
              <a:rPr dirty="0" sz="1200">
                <a:latin typeface="Calibri"/>
                <a:cs typeface="Calibri"/>
              </a:rPr>
              <a:t>: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Printed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but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exact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number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not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shown;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calculated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using roc_auc_score.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Feature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Importance</a:t>
            </a: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features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model.feature_importances_: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u="sng" sz="120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En</a:t>
            </a:r>
            <a:r>
              <a:rPr dirty="0" sz="1200">
                <a:latin typeface="Calibri"/>
                <a:cs typeface="Calibri"/>
              </a:rPr>
              <a:t>gagement</a:t>
            </a:r>
            <a:r>
              <a:rPr dirty="0" sz="1200" spc="-7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score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Attendance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rate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Course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completion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metrics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Time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since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last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login</a:t>
            </a:r>
            <a:endParaRPr sz="12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Feedback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score</a:t>
            </a:r>
            <a:endParaRPr sz="1200">
              <a:latin typeface="Calibri"/>
              <a:cs typeface="Calibri"/>
            </a:endParaRPr>
          </a:p>
          <a:p>
            <a:pPr marL="279400">
              <a:lnSpc>
                <a:spcPct val="100000"/>
              </a:lnSpc>
              <a:spcBef>
                <a:spcPts val="25"/>
              </a:spcBef>
            </a:pPr>
            <a:r>
              <a:rPr dirty="0" sz="1200">
                <a:latin typeface="Calibri"/>
                <a:cs typeface="Calibri"/>
              </a:rPr>
              <a:t>(Visualized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using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plots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top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15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features).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Clr>
                <a:srgbClr val="FF0000"/>
              </a:buClr>
              <a:buFont typeface="Calibri"/>
              <a:buAutoNum type="arabicPeriod" startAt="5"/>
              <a:tabLst>
                <a:tab pos="241300" algn="l"/>
              </a:tabLst>
            </a:pPr>
            <a:r>
              <a:rPr dirty="0" sz="1800" b="1">
                <a:solidFill>
                  <a:srgbClr val="FF0000"/>
                </a:solidFill>
                <a:latin typeface="Calibri"/>
                <a:cs typeface="Calibri"/>
              </a:rPr>
              <a:t>Churn</a:t>
            </a:r>
            <a:r>
              <a:rPr dirty="0" sz="1800" spc="-5" b="1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b="1">
                <a:latin typeface="Calibri"/>
                <a:cs typeface="Calibri"/>
              </a:rPr>
              <a:t>Key</a:t>
            </a:r>
            <a:r>
              <a:rPr dirty="0" sz="1200" spc="-10" b="1">
                <a:latin typeface="Calibri"/>
                <a:cs typeface="Calibri"/>
              </a:rPr>
              <a:t> Factors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Students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low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engagement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poor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feedback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highly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likely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churn.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Inactivity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within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last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30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days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emerged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as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strong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predictor.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Lower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socioeconomic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correlated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dropout.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b="1">
                <a:latin typeface="Calibri"/>
                <a:cs typeface="Calibri"/>
              </a:rPr>
              <a:t>Impact</a:t>
            </a:r>
            <a:r>
              <a:rPr dirty="0" sz="1200" spc="-30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Analysis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3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decline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attendance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feedback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directly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impacted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retention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probability.</a:t>
            </a:r>
            <a:endParaRPr sz="1200">
              <a:latin typeface="Calibri"/>
              <a:cs typeface="Calibri"/>
            </a:endParaRPr>
          </a:p>
          <a:p>
            <a:pPr lvl="1" marL="279400" marR="5080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Demographic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segments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(e.g., certain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age/gender/nationality)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had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consistently</a:t>
            </a:r>
            <a:r>
              <a:rPr dirty="0" sz="1200" spc="-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higher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churn, </a:t>
            </a:r>
            <a:r>
              <a:rPr dirty="0" sz="1200">
                <a:latin typeface="Calibri"/>
                <a:cs typeface="Calibri"/>
              </a:rPr>
              <a:t>which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suggests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underlying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support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20">
                <a:latin typeface="Calibri"/>
                <a:cs typeface="Calibri"/>
              </a:rPr>
              <a:t>gaps.</a:t>
            </a: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1450"/>
              </a:spcBef>
              <a:buClr>
                <a:srgbClr val="FF0000"/>
              </a:buClr>
              <a:buFont typeface="Calibri"/>
              <a:buAutoNum type="arabicPeriod" startAt="6"/>
              <a:tabLst>
                <a:tab pos="24130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Recommendations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200" spc="-10" b="1">
                <a:latin typeface="Calibri"/>
                <a:cs typeface="Calibri"/>
              </a:rPr>
              <a:t>Strategies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Implement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real-</a:t>
            </a:r>
            <a:r>
              <a:rPr dirty="0" sz="1200" b="1">
                <a:latin typeface="Calibri"/>
                <a:cs typeface="Calibri"/>
              </a:rPr>
              <a:t>time</a:t>
            </a:r>
            <a:r>
              <a:rPr dirty="0" sz="1200" spc="-10" b="1">
                <a:latin typeface="Calibri"/>
                <a:cs typeface="Calibri"/>
              </a:rPr>
              <a:t> monitoring</a:t>
            </a:r>
            <a:r>
              <a:rPr dirty="0" sz="1200" spc="-20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engagement,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attendance,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recent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activity.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Introduce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feedback-</a:t>
            </a:r>
            <a:r>
              <a:rPr dirty="0" sz="1200" b="1">
                <a:latin typeface="Calibri"/>
                <a:cs typeface="Calibri"/>
              </a:rPr>
              <a:t>based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alerts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trigger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early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academic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support.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Provide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targeted</a:t>
            </a:r>
            <a:r>
              <a:rPr dirty="0" sz="1200" spc="-25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support</a:t>
            </a:r>
            <a:r>
              <a:rPr dirty="0" sz="1200" spc="-45" b="1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(financial,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academic,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social)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vulnerable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groups.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z="1200" spc="-10" b="1">
                <a:latin typeface="Calibri"/>
                <a:cs typeface="Calibri"/>
              </a:rPr>
              <a:t>Interventions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Weekly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churn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risk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scoring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based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predictions.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spc="-10">
                <a:latin typeface="Calibri"/>
                <a:cs typeface="Calibri"/>
              </a:rPr>
              <a:t>Personalized</a:t>
            </a:r>
            <a:r>
              <a:rPr dirty="0" sz="1200" spc="1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communication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to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encourage</a:t>
            </a:r>
            <a:r>
              <a:rPr dirty="0" sz="1200" spc="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re-engagement.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Integration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of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this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into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success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dashboards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4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academic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advisors.</a:t>
            </a:r>
            <a:endParaRPr sz="1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FF0000"/>
              </a:buClr>
              <a:buFont typeface="Calibri"/>
              <a:buAutoNum type="arabicPeriod" startAt="7"/>
              <a:tabLst>
                <a:tab pos="241300" algn="l"/>
              </a:tabLst>
            </a:pPr>
            <a:r>
              <a:rPr dirty="0" sz="1800" spc="-10" b="1">
                <a:solidFill>
                  <a:srgbClr val="FF0000"/>
                </a:solidFill>
                <a:latin typeface="Calibri"/>
                <a:cs typeface="Calibri"/>
              </a:rPr>
              <a:t>Conclusion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200" b="1">
                <a:latin typeface="Calibri"/>
                <a:cs typeface="Calibri"/>
              </a:rPr>
              <a:t>Summary</a:t>
            </a:r>
            <a:r>
              <a:rPr dirty="0" sz="1200" spc="-10" b="1">
                <a:latin typeface="Calibri"/>
                <a:cs typeface="Calibri"/>
              </a:rPr>
              <a:t> </a:t>
            </a:r>
            <a:r>
              <a:rPr dirty="0" sz="1200" b="1">
                <a:latin typeface="Calibri"/>
                <a:cs typeface="Calibri"/>
              </a:rPr>
              <a:t>of</a:t>
            </a:r>
            <a:r>
              <a:rPr dirty="0" sz="1200" spc="-15" b="1">
                <a:latin typeface="Calibri"/>
                <a:cs typeface="Calibri"/>
              </a:rPr>
              <a:t> </a:t>
            </a:r>
            <a:r>
              <a:rPr dirty="0" sz="1200" spc="-10" b="1">
                <a:latin typeface="Calibri"/>
                <a:cs typeface="Calibri"/>
              </a:rPr>
              <a:t>Findings</a:t>
            </a:r>
            <a:endParaRPr sz="1200">
              <a:latin typeface="Calibri"/>
              <a:cs typeface="Calibri"/>
            </a:endParaRPr>
          </a:p>
          <a:p>
            <a:pPr lvl="1" marL="279400" marR="26034" indent="-266700">
              <a:lnSpc>
                <a:spcPct val="101699"/>
              </a:lnSpc>
              <a:buFont typeface="Wingdings"/>
              <a:buChar char=""/>
              <a:tabLst>
                <a:tab pos="279400" algn="l"/>
              </a:tabLst>
            </a:pPr>
            <a:r>
              <a:rPr dirty="0" sz="1200">
                <a:latin typeface="Calibri"/>
                <a:cs typeface="Calibri"/>
              </a:rPr>
              <a:t>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single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Gradient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Boosting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was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trained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performed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72%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accuracy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strong </a:t>
            </a:r>
            <a:r>
              <a:rPr dirty="0" sz="1200">
                <a:latin typeface="Calibri"/>
                <a:cs typeface="Calibri"/>
              </a:rPr>
              <a:t>class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separation.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Engagement,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attendance,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and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socioeconomic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status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were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strongest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churn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predictors.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 spc="-10">
                <a:latin typeface="Calibri"/>
                <a:cs typeface="Calibri"/>
              </a:rPr>
              <a:t>Data-</a:t>
            </a:r>
            <a:r>
              <a:rPr dirty="0" sz="1200">
                <a:latin typeface="Calibri"/>
                <a:cs typeface="Calibri"/>
              </a:rPr>
              <a:t>driven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interventions</a:t>
            </a:r>
            <a:r>
              <a:rPr dirty="0" sz="1200" spc="-3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can</a:t>
            </a:r>
            <a:r>
              <a:rPr dirty="0" sz="1200" spc="-1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significantly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improve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student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retention.</a:t>
            </a:r>
            <a:endParaRPr sz="12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0"/>
              </a:spcBef>
              <a:buFont typeface="Wingdings"/>
              <a:buChar char=""/>
            </a:pPr>
            <a:endParaRPr sz="1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200" b="1">
                <a:latin typeface="Calibri"/>
                <a:cs typeface="Calibri"/>
              </a:rPr>
              <a:t>Future</a:t>
            </a:r>
            <a:r>
              <a:rPr dirty="0" sz="1200" spc="-35" b="1">
                <a:latin typeface="Calibri"/>
                <a:cs typeface="Calibri"/>
              </a:rPr>
              <a:t> </a:t>
            </a:r>
            <a:r>
              <a:rPr dirty="0" sz="1200" spc="-20" b="1">
                <a:latin typeface="Calibri"/>
                <a:cs typeface="Calibri"/>
              </a:rPr>
              <a:t>Work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0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Incorporate</a:t>
            </a:r>
            <a:r>
              <a:rPr dirty="0" sz="1200" spc="-5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additional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psychological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or</a:t>
            </a:r>
            <a:r>
              <a:rPr dirty="0" sz="1200" spc="-4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motivational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factors.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Conduct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A/B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testing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retention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strategies.</a:t>
            </a:r>
            <a:endParaRPr sz="1200">
              <a:latin typeface="Calibri"/>
              <a:cs typeface="Calibri"/>
            </a:endParaRPr>
          </a:p>
          <a:p>
            <a:pPr lvl="1" marL="278765" indent="-266065">
              <a:lnSpc>
                <a:spcPct val="100000"/>
              </a:lnSpc>
              <a:spcBef>
                <a:spcPts val="25"/>
              </a:spcBef>
              <a:buFont typeface="Wingdings"/>
              <a:buChar char=""/>
              <a:tabLst>
                <a:tab pos="278765" algn="l"/>
              </a:tabLst>
            </a:pPr>
            <a:r>
              <a:rPr dirty="0" sz="1200">
                <a:latin typeface="Calibri"/>
                <a:cs typeface="Calibri"/>
              </a:rPr>
              <a:t>Update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the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model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with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new</a:t>
            </a:r>
            <a:r>
              <a:rPr dirty="0" sz="1200" spc="-2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data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quarterly</a:t>
            </a:r>
            <a:r>
              <a:rPr dirty="0" sz="1200" spc="-1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for</a:t>
            </a:r>
            <a:r>
              <a:rPr dirty="0" sz="1200" spc="-25">
                <a:latin typeface="Calibri"/>
                <a:cs typeface="Calibri"/>
              </a:rPr>
              <a:t> </a:t>
            </a:r>
            <a:r>
              <a:rPr dirty="0" sz="1200">
                <a:latin typeface="Calibri"/>
                <a:cs typeface="Calibri"/>
              </a:rPr>
              <a:t>continual</a:t>
            </a:r>
            <a:r>
              <a:rPr dirty="0" sz="1200" spc="-30">
                <a:latin typeface="Calibri"/>
                <a:cs typeface="Calibri"/>
              </a:rPr>
              <a:t> </a:t>
            </a:r>
            <a:r>
              <a:rPr dirty="0" sz="1200" spc="-10">
                <a:latin typeface="Calibri"/>
                <a:cs typeface="Calibri"/>
              </a:rPr>
              <a:t>improvement.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Company/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Katlego Masela</dc:creator>
  <dc:description/>
  <dcterms:created xsi:type="dcterms:W3CDTF">2025-07-10T07:46:16Z</dcterms:created>
  <dcterms:modified xsi:type="dcterms:W3CDTF">2025-07-10T07:46:16Z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2025-06-02T00:00:00Z</vt:filetime>
  </property>
  <property fmtid="{D5CDD505-2E9C-101B-9397-08002B2CF9AE}" pid="3" name="Creator">
    <vt:lpwstr>WPS Writer</vt:lpwstr>
  </property>
  <property fmtid="{D5CDD505-2E9C-101B-9397-08002B2CF9AE}" pid="4" name="LastSaved">
    <vt:filetime>2025-07-10T00:00:00Z</vt:filetime>
  </property>
  <property fmtid="{D5CDD505-2E9C-101B-9397-08002B2CF9AE}" pid="5" name="SourceModified">
    <vt:lpwstr>D:20250602203238+02'00'</vt:lpwstr>
  </property>
</Properties>
</file>