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427" y="182994"/>
            <a:ext cx="463105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1655" algn="l"/>
              </a:tabLst>
            </a:pPr>
            <a:r>
              <a:rPr dirty="0"/>
              <a:t>Introduction</a:t>
            </a:r>
            <a:r>
              <a:rPr dirty="0" spc="60"/>
              <a:t> </a:t>
            </a:r>
            <a:r>
              <a:rPr dirty="0"/>
              <a:t>of</a:t>
            </a:r>
            <a:r>
              <a:rPr dirty="0" spc="60"/>
              <a:t> 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internship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4279" y="902335"/>
            <a:ext cx="6612255" cy="9525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internship,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working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Analysts,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focusing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engagement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to </a:t>
            </a:r>
            <a:r>
              <a:rPr dirty="0" sz="1200">
                <a:latin typeface="Calibri"/>
                <a:cs typeface="Calibri"/>
              </a:rPr>
              <a:t>explore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how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science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opportunities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attract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most </a:t>
            </a:r>
            <a:r>
              <a:rPr dirty="0" sz="1200">
                <a:latin typeface="Calibri"/>
                <a:cs typeface="Calibri"/>
              </a:rPr>
              <a:t>signups,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successfully,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drop-</a:t>
            </a:r>
            <a:r>
              <a:rPr dirty="0" sz="1200">
                <a:latin typeface="Calibri"/>
                <a:cs typeface="Calibri"/>
              </a:rPr>
              <a:t>offs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occur.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Throughout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internship,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we’re </a:t>
            </a:r>
            <a:r>
              <a:rPr dirty="0" sz="1200">
                <a:latin typeface="Calibri"/>
                <a:cs typeface="Calibri"/>
              </a:rPr>
              <a:t>developing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key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skills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cleaning,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visualization,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predictive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modeling,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deriving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insights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support </a:t>
            </a:r>
            <a:r>
              <a:rPr dirty="0" sz="1200">
                <a:latin typeface="Calibri"/>
                <a:cs typeface="Calibri"/>
              </a:rPr>
              <a:t>better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decision-</a:t>
            </a:r>
            <a:r>
              <a:rPr dirty="0" sz="1200">
                <a:latin typeface="Calibri"/>
                <a:cs typeface="Calibri"/>
              </a:rPr>
              <a:t>making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around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engagement.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4279" y="2383663"/>
            <a:ext cx="6710680" cy="7485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50" marR="765810" indent="-1689100">
              <a:lnSpc>
                <a:spcPct val="1083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Week</a:t>
            </a:r>
            <a:r>
              <a:rPr dirty="0" sz="2400" spc="3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1:</a:t>
            </a:r>
            <a:r>
              <a:rPr dirty="0" sz="2400" spc="5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Data</a:t>
            </a:r>
            <a:r>
              <a:rPr dirty="0" sz="2400" spc="25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Cleaning</a:t>
            </a:r>
            <a:r>
              <a:rPr dirty="0" sz="2400" spc="40">
                <a:latin typeface="SimSun"/>
                <a:cs typeface="SimSun"/>
              </a:rPr>
              <a:t> </a:t>
            </a:r>
            <a:r>
              <a:rPr dirty="0" sz="2400">
                <a:latin typeface="SimSun"/>
                <a:cs typeface="SimSun"/>
              </a:rPr>
              <a:t>and</a:t>
            </a:r>
            <a:r>
              <a:rPr dirty="0" sz="2400" spc="40">
                <a:latin typeface="SimSun"/>
                <a:cs typeface="SimSun"/>
              </a:rPr>
              <a:t> </a:t>
            </a:r>
            <a:r>
              <a:rPr dirty="0" sz="2400" spc="-10">
                <a:latin typeface="SimSun"/>
                <a:cs typeface="SimSun"/>
              </a:rPr>
              <a:t>Feature Engineering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Dataset</a:t>
            </a:r>
            <a:r>
              <a:rPr dirty="0" sz="12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Overview</a:t>
            </a:r>
            <a:r>
              <a:rPr dirty="0" sz="12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2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Excelerate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Engagement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captures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information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about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learners'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participation, </a:t>
            </a:r>
            <a:r>
              <a:rPr dirty="0" sz="1200">
                <a:latin typeface="Calibri"/>
                <a:cs typeface="Calibri"/>
              </a:rPr>
              <a:t>including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signup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timestamps, </a:t>
            </a:r>
            <a:r>
              <a:rPr dirty="0" sz="1200">
                <a:latin typeface="Calibri"/>
                <a:cs typeface="Calibri"/>
              </a:rPr>
              <a:t>opportunity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demographic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gender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birth.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It </a:t>
            </a:r>
            <a:r>
              <a:rPr dirty="0" sz="1200">
                <a:latin typeface="Calibri"/>
                <a:cs typeface="Calibri"/>
              </a:rPr>
              <a:t>also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categorical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status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indicators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type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progress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opportunity.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This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comprehensive </a:t>
            </a:r>
            <a:r>
              <a:rPr dirty="0" sz="1200">
                <a:latin typeface="Calibri"/>
                <a:cs typeface="Calibri"/>
              </a:rPr>
              <a:t>foundation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analyzing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engagement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behaviors.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2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dataset</a:t>
            </a:r>
            <a:r>
              <a:rPr dirty="0" sz="12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includes</a:t>
            </a:r>
            <a:r>
              <a:rPr dirty="0" sz="12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2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dirty="0" sz="12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key</a:t>
            </a:r>
            <a:r>
              <a:rPr dirty="0" sz="12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r>
              <a:rPr dirty="0" sz="12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2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b="1">
                <a:latin typeface="Calibri"/>
                <a:cs typeface="Calibri"/>
              </a:rPr>
              <a:t>Learner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SignUp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DateTime: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Timestamp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up.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spc="-10" b="1">
                <a:latin typeface="Calibri"/>
                <a:cs typeface="Calibri"/>
              </a:rPr>
              <a:t>Opportunity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Id: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Unique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identifier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opportunity.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spc="-10" b="1">
                <a:latin typeface="Calibri"/>
                <a:cs typeface="Calibri"/>
              </a:rPr>
              <a:t>Opportunity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Name: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 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opportunity.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spc="-10" b="1">
                <a:latin typeface="Calibri"/>
                <a:cs typeface="Calibri"/>
              </a:rPr>
              <a:t>Opportunity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Category: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Category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(e.g., Course,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Event).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35"/>
              </a:spcBef>
              <a:buChar char="-"/>
              <a:tabLst>
                <a:tab pos="93345" algn="l"/>
              </a:tabLst>
            </a:pPr>
            <a:r>
              <a:rPr dirty="0" sz="1200" spc="-10" b="1">
                <a:latin typeface="Calibri"/>
                <a:cs typeface="Calibri"/>
              </a:rPr>
              <a:t>Opportunity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End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Date: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ends.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b="1">
                <a:latin typeface="Calibri"/>
                <a:cs typeface="Calibri"/>
              </a:rPr>
              <a:t>First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Name: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User's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first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name.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0"/>
              </a:spcBef>
              <a:buChar char="-"/>
              <a:tabLst>
                <a:tab pos="93345" algn="l"/>
              </a:tabLst>
            </a:pPr>
            <a:r>
              <a:rPr dirty="0" sz="1200" b="1">
                <a:latin typeface="Calibri"/>
                <a:cs typeface="Calibri"/>
              </a:rPr>
              <a:t>Date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Birth: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User's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birth.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b="1">
                <a:latin typeface="Calibri"/>
                <a:cs typeface="Calibri"/>
              </a:rPr>
              <a:t>Gender: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User's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gender.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b="1">
                <a:latin typeface="Calibri"/>
                <a:cs typeface="Calibri"/>
              </a:rPr>
              <a:t>Country: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User's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country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residence.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spc="-10" b="1">
                <a:latin typeface="Calibri"/>
                <a:cs typeface="Calibri"/>
              </a:rPr>
              <a:t>Institution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Name: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institution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associated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with.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spc="-10" b="1">
                <a:latin typeface="Calibri"/>
                <a:cs typeface="Calibri"/>
              </a:rPr>
              <a:t>Current/Intended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Major: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User's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current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intended</a:t>
            </a:r>
            <a:r>
              <a:rPr dirty="0" sz="1200" spc="-10">
                <a:latin typeface="Calibri"/>
                <a:cs typeface="Calibri"/>
              </a:rPr>
              <a:t> major.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0"/>
              </a:spcBef>
              <a:buChar char="-"/>
              <a:tabLst>
                <a:tab pos="93345" algn="l"/>
              </a:tabLst>
            </a:pPr>
            <a:r>
              <a:rPr dirty="0" sz="1200" b="1">
                <a:latin typeface="Calibri"/>
                <a:cs typeface="Calibri"/>
              </a:rPr>
              <a:t>Entry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created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at: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Timestamp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entry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created.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b="1">
                <a:latin typeface="Calibri"/>
                <a:cs typeface="Calibri"/>
              </a:rPr>
              <a:t>Status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Description: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Current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status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user.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b="1">
                <a:latin typeface="Calibri"/>
                <a:cs typeface="Calibri"/>
              </a:rPr>
              <a:t>Status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Code: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Code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representing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status.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b="1">
                <a:latin typeface="Calibri"/>
                <a:cs typeface="Calibri"/>
              </a:rPr>
              <a:t>Apply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Date: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applied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opportunity.</a:t>
            </a:r>
            <a:endParaRPr sz="1200">
              <a:latin typeface="Calibri"/>
              <a:cs typeface="Calibri"/>
            </a:endParaRPr>
          </a:p>
          <a:p>
            <a:pPr marL="93345" indent="-80645">
              <a:lnSpc>
                <a:spcPct val="100000"/>
              </a:lnSpc>
              <a:spcBef>
                <a:spcPts val="25"/>
              </a:spcBef>
              <a:buChar char="-"/>
              <a:tabLst>
                <a:tab pos="93345" algn="l"/>
              </a:tabLst>
            </a:pPr>
            <a:r>
              <a:rPr dirty="0" sz="1200" spc="-10" b="1">
                <a:latin typeface="Calibri"/>
                <a:cs typeface="Calibri"/>
              </a:rPr>
              <a:t>Opportunity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Start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Date: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starts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Part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1: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Cleaning</a:t>
            </a:r>
            <a:endParaRPr sz="1800">
              <a:latin typeface="Calibri"/>
              <a:cs typeface="Calibri"/>
            </a:endParaRPr>
          </a:p>
          <a:p>
            <a:pPr marL="12700" marR="113664">
              <a:lnSpc>
                <a:spcPct val="102099"/>
              </a:lnSpc>
              <a:spcBef>
                <a:spcPts val="3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first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foundational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step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Week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assignment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involved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provided.</a:t>
            </a:r>
            <a:r>
              <a:rPr dirty="0" sz="1200" spc="-20">
                <a:latin typeface="Calibri"/>
                <a:cs typeface="Calibri"/>
              </a:rPr>
              <a:t> This </a:t>
            </a:r>
            <a:r>
              <a:rPr dirty="0" sz="1200">
                <a:latin typeface="Calibri"/>
                <a:cs typeface="Calibri"/>
              </a:rPr>
              <a:t>process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crucial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subsequent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training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consistent, </a:t>
            </a:r>
            <a:r>
              <a:rPr dirty="0" sz="1200">
                <a:latin typeface="Calibri"/>
                <a:cs typeface="Calibri"/>
              </a:rPr>
              <a:t>reliable,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meaningful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Here's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breakdown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major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procedures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performed: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dirty="0" sz="13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Standardizing</a:t>
            </a:r>
            <a:r>
              <a:rPr dirty="0" sz="13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Column</a:t>
            </a:r>
            <a:r>
              <a:rPr dirty="0" sz="13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Names</a:t>
            </a:r>
            <a:r>
              <a:rPr dirty="0" sz="13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 marR="55880">
              <a:lnSpc>
                <a:spcPct val="101699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maintain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consistency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improve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code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readability,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column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reformatted.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removed whitespace,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converted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lowercase,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replaced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spaces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underscores.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uniform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naming </a:t>
            </a:r>
            <a:r>
              <a:rPr dirty="0" sz="1200">
                <a:latin typeface="Calibri"/>
                <a:cs typeface="Calibri"/>
              </a:rPr>
              <a:t>convention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made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easier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during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processing.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916" y="9956226"/>
            <a:ext cx="6268303" cy="426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4279" y="561086"/>
            <a:ext cx="6590665" cy="782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dirty="0" sz="13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Handling</a:t>
            </a:r>
            <a:r>
              <a:rPr dirty="0" sz="13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Date</a:t>
            </a:r>
            <a:r>
              <a:rPr dirty="0" sz="13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Formats</a:t>
            </a:r>
            <a:r>
              <a:rPr dirty="0" sz="13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portion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involved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time-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sign-</a:t>
            </a:r>
            <a:r>
              <a:rPr dirty="0" sz="1200">
                <a:latin typeface="Calibri"/>
                <a:cs typeface="Calibri"/>
              </a:rPr>
              <a:t>up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birthdates,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course </a:t>
            </a:r>
            <a:r>
              <a:rPr dirty="0" sz="1200">
                <a:latin typeface="Calibri"/>
                <a:cs typeface="Calibri"/>
              </a:rPr>
              <a:t>start/end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dates.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originally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stored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strings.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converted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relevant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columns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proper </a:t>
            </a:r>
            <a:r>
              <a:rPr dirty="0" sz="1200">
                <a:latin typeface="Calibri"/>
                <a:cs typeface="Calibri"/>
              </a:rPr>
              <a:t>datetime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formats.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allowed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accurate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computations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calculation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duration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401" y="1527048"/>
            <a:ext cx="5858246" cy="914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4279" y="2607818"/>
            <a:ext cx="6641465" cy="1355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Calibri"/>
              <a:buAutoNum type="arabicPeriod" startAt="3"/>
              <a:tabLst>
                <a:tab pos="177165" algn="l"/>
              </a:tabLst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Cleaning</a:t>
            </a:r>
            <a:r>
              <a:rPr dirty="0" sz="13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Gender</a:t>
            </a:r>
            <a:r>
              <a:rPr dirty="0" sz="13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 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gender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column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inconsistent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entries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"F",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"fem",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"Male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normalized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either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>
                <a:latin typeface="Calibri"/>
                <a:cs typeface="Calibri"/>
              </a:rPr>
              <a:t>male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female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consistency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demographic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77165" indent="-164465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4"/>
              <a:tabLst>
                <a:tab pos="177165" algn="l"/>
              </a:tabLst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Removing</a:t>
            </a:r>
            <a:r>
              <a:rPr dirty="0" sz="13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Duplicates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 marR="52705">
              <a:lnSpc>
                <a:spcPct val="101699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checked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eliminated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duplicate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records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prevent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redundant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entries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skewing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analysis.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step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maintain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integrity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dataset.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051" y="3960876"/>
            <a:ext cx="6423200" cy="151790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04279" y="5852414"/>
            <a:ext cx="6722745" cy="1340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Calibri"/>
              <a:buAutoNum type="arabicPeriod" startAt="5"/>
              <a:tabLst>
                <a:tab pos="177165" algn="l"/>
              </a:tabLst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Deriving</a:t>
            </a:r>
            <a:r>
              <a:rPr dirty="0" sz="13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dirty="0" sz="13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Fields</a:t>
            </a:r>
            <a:r>
              <a:rPr dirty="0" sz="13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Several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columns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extract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insight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existing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data: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Age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computed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birth.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spc="-10" b="1">
                <a:latin typeface="Calibri"/>
                <a:cs typeface="Calibri"/>
              </a:rPr>
              <a:t>Sign-</a:t>
            </a:r>
            <a:r>
              <a:rPr dirty="0" sz="1200" b="1">
                <a:latin typeface="Calibri"/>
                <a:cs typeface="Calibri"/>
              </a:rPr>
              <a:t>up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date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month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extracted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timestamp.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---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transformations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enrich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suitable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exploratory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 spc="-10">
                <a:latin typeface="Calibri"/>
                <a:cs typeface="Calibri"/>
              </a:rPr>
              <a:t>modeling.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43" y="7376160"/>
            <a:ext cx="6656432" cy="54254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04279" y="8280146"/>
            <a:ext cx="6642734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6.</a:t>
            </a:r>
            <a:r>
              <a:rPr dirty="0" sz="13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dirty="0" sz="13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Reset</a:t>
            </a:r>
            <a:r>
              <a:rPr dirty="0" sz="13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13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Export</a:t>
            </a:r>
            <a:r>
              <a:rPr dirty="0" sz="13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After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cleaning,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dataframe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index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tidy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structure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exported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version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CSV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(</a:t>
            </a:r>
            <a:r>
              <a:rPr dirty="0" sz="1000" spc="-10">
                <a:latin typeface="Calibri"/>
                <a:cs typeface="Calibri"/>
              </a:rPr>
              <a:t>cleaned_slu_data.csv</a:t>
            </a:r>
            <a:r>
              <a:rPr dirty="0" sz="1200" spc="-10">
                <a:latin typeface="Calibri"/>
                <a:cs typeface="Calibri"/>
              </a:rPr>
              <a:t>)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use.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683" y="9060180"/>
            <a:ext cx="6752084" cy="7208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4279" y="173863"/>
            <a:ext cx="1437640" cy="5803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 b="1">
                <a:latin typeface="Calibri"/>
                <a:cs typeface="Calibri"/>
              </a:rPr>
              <a:t>Final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Cleaned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Dataset: </a:t>
            </a:r>
            <a:r>
              <a:rPr dirty="0" sz="1200" b="1">
                <a:latin typeface="Calibri"/>
                <a:cs typeface="Calibri"/>
              </a:rPr>
              <a:t>Rows: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8,558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b="1">
                <a:latin typeface="Calibri"/>
                <a:cs typeface="Calibri"/>
              </a:rPr>
              <a:t>Columns: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1" y="906780"/>
            <a:ext cx="6169152" cy="465277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4279" y="6480175"/>
            <a:ext cx="6621145" cy="2181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Part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2: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Engineering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45"/>
              </a:spcBef>
            </a:pPr>
            <a:r>
              <a:rPr dirty="0" sz="1200">
                <a:latin typeface="Calibri"/>
                <a:cs typeface="Calibri"/>
              </a:rPr>
              <a:t>Once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cleaned,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next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phase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involved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engineering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additional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would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provide </a:t>
            </a:r>
            <a:r>
              <a:rPr dirty="0" sz="1200">
                <a:latin typeface="Calibri"/>
                <a:cs typeface="Calibri"/>
              </a:rPr>
              <a:t>deeper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insights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assist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performance.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crucial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step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enhance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predictive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power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data.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77165" indent="-164465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  <a:tabLst>
                <a:tab pos="177165" algn="l"/>
              </a:tabLst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Temporal</a:t>
            </a:r>
            <a:r>
              <a:rPr dirty="0" sz="13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r>
              <a:rPr dirty="0" sz="13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signup</a:t>
            </a:r>
            <a:r>
              <a:rPr dirty="0" sz="1200" spc="-10">
                <a:latin typeface="Calibri"/>
                <a:cs typeface="Calibri"/>
              </a:rPr>
              <a:t> timestamp,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 </a:t>
            </a:r>
            <a:r>
              <a:rPr dirty="0" sz="1200" spc="-10">
                <a:latin typeface="Calibri"/>
                <a:cs typeface="Calibri"/>
              </a:rPr>
              <a:t>derived: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Signup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hour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–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analyze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registered.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Signup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weekday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–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weekly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patterns.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Signup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quarter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–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capture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seasonal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trends.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identifying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behavioral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around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engagement.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391" y="8659368"/>
            <a:ext cx="6324600" cy="61876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04279" y="9863569"/>
            <a:ext cx="658685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dirty="0" sz="13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Age</a:t>
            </a:r>
            <a:r>
              <a:rPr dirty="0" sz="13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Bucketing</a:t>
            </a:r>
            <a:r>
              <a:rPr dirty="0" sz="13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categorized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brackets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'18-</a:t>
            </a:r>
            <a:r>
              <a:rPr dirty="0" sz="1200">
                <a:latin typeface="Calibri"/>
                <a:cs typeface="Calibri"/>
              </a:rPr>
              <a:t>24',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'25-</a:t>
            </a:r>
            <a:r>
              <a:rPr dirty="0" sz="1200">
                <a:latin typeface="Calibri"/>
                <a:cs typeface="Calibri"/>
              </a:rPr>
              <a:t>34',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bins.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grouping </a:t>
            </a:r>
            <a:r>
              <a:rPr dirty="0" sz="1200">
                <a:latin typeface="Calibri"/>
                <a:cs typeface="Calibri"/>
              </a:rPr>
              <a:t>helps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demographic </a:t>
            </a:r>
            <a:r>
              <a:rPr dirty="0" sz="1200" spc="-10">
                <a:latin typeface="Calibri"/>
                <a:cs typeface="Calibri"/>
              </a:rPr>
              <a:t>segmentation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11" y="195072"/>
            <a:ext cx="4992400" cy="67055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04279" y="1045718"/>
            <a:ext cx="6730365" cy="969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Calibri"/>
              <a:buAutoNum type="arabicPeriod" startAt="3"/>
              <a:tabLst>
                <a:tab pos="177165" algn="l"/>
              </a:tabLst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Opportunity</a:t>
            </a:r>
            <a:r>
              <a:rPr dirty="0" sz="13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Metrics</a:t>
            </a:r>
            <a:r>
              <a:rPr dirty="0" sz="13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4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Completion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time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(in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days)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Calculated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difference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between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signup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date.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spc="-10" b="1">
                <a:latin typeface="Calibri"/>
                <a:cs typeface="Calibri"/>
              </a:rPr>
              <a:t>Opportunity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duration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Measured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start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opportunity.</a:t>
            </a:r>
            <a:endParaRPr sz="1200">
              <a:latin typeface="Calibri"/>
              <a:cs typeface="Calibri"/>
            </a:endParaRPr>
          </a:p>
          <a:p>
            <a:pPr lvl="1" marL="279400" marR="248920" indent="-266700">
              <a:lnSpc>
                <a:spcPct val="101699"/>
              </a:lnSpc>
              <a:buFont typeface="Wingdings"/>
              <a:buChar char=""/>
              <a:tabLst>
                <a:tab pos="279400" algn="l"/>
              </a:tabLst>
            </a:pPr>
            <a:r>
              <a:rPr dirty="0" sz="1200" b="1">
                <a:latin typeface="Calibri"/>
                <a:cs typeface="Calibri"/>
              </a:rPr>
              <a:t>Completion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status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boolean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is_completed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checking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whether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user's </a:t>
            </a:r>
            <a:r>
              <a:rPr dirty="0" sz="1200">
                <a:latin typeface="Calibri"/>
                <a:cs typeface="Calibri"/>
              </a:rPr>
              <a:t>status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"completed".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777" y="2197608"/>
            <a:ext cx="6438754" cy="117553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04279" y="3378835"/>
            <a:ext cx="6831965" cy="115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engineered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variables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particularly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useful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evaluating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course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engagement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performance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trends.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dirty="0" sz="13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Handling</a:t>
            </a:r>
            <a:r>
              <a:rPr dirty="0" sz="13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Missing</a:t>
            </a:r>
            <a:r>
              <a:rPr dirty="0" sz="13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dirty="0" sz="13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 marR="321945">
              <a:lnSpc>
                <a:spcPct val="101699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addressed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missing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placeholders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-1,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especially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metrics</a:t>
            </a:r>
            <a:r>
              <a:rPr dirty="0" sz="1200" spc="-20">
                <a:latin typeface="Calibri"/>
                <a:cs typeface="Calibri"/>
              </a:rPr>
              <a:t> like </a:t>
            </a:r>
            <a:r>
              <a:rPr dirty="0" sz="1200">
                <a:latin typeface="Calibri"/>
                <a:cs typeface="Calibri"/>
              </a:rPr>
              <a:t>opportunity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duration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might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incomplete.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prevented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loss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valuable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entries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during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training.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86" y="4529328"/>
            <a:ext cx="4892117" cy="51206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04279" y="5209286"/>
            <a:ext cx="6752590" cy="1608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 indent="-1644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Calibri"/>
              <a:buAutoNum type="arabicPeriod" startAt="5"/>
              <a:tabLst>
                <a:tab pos="177165" algn="l"/>
              </a:tabLst>
            </a:pP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Preview</a:t>
            </a:r>
            <a:r>
              <a:rPr dirty="0" sz="13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3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Engineered</a:t>
            </a:r>
            <a:r>
              <a:rPr dirty="0" sz="13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r>
              <a:rPr dirty="0" sz="13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300" spc="-5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subset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columns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examined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verify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correctness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engineering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process.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Key</a:t>
            </a:r>
            <a:r>
              <a:rPr dirty="0" sz="1200" spc="-10">
                <a:latin typeface="Calibri"/>
                <a:cs typeface="Calibri"/>
              </a:rPr>
              <a:t> columns included: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150"/>
              </a:spcBef>
              <a:buSzPct val="120000"/>
              <a:buFont typeface="Wingdings"/>
              <a:buChar char=""/>
              <a:tabLst>
                <a:tab pos="278765" algn="l"/>
              </a:tabLst>
            </a:pPr>
            <a:r>
              <a:rPr dirty="0" sz="1000" spc="-10">
                <a:latin typeface="Calibri"/>
                <a:cs typeface="Calibri"/>
              </a:rPr>
              <a:t>signup_hour</a:t>
            </a:r>
            <a:endParaRPr sz="10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155"/>
              </a:spcBef>
              <a:buSzPct val="120000"/>
              <a:buFont typeface="Wingdings"/>
              <a:buChar char=""/>
              <a:tabLst>
                <a:tab pos="278765" algn="l"/>
              </a:tabLst>
            </a:pPr>
            <a:r>
              <a:rPr dirty="0" sz="1000" spc="-10">
                <a:latin typeface="Calibri"/>
                <a:cs typeface="Calibri"/>
              </a:rPr>
              <a:t>signup_weekday</a:t>
            </a:r>
            <a:endParaRPr sz="10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145"/>
              </a:spcBef>
              <a:buSzPct val="120000"/>
              <a:buFont typeface="Wingdings"/>
              <a:buChar char=""/>
              <a:tabLst>
                <a:tab pos="278765" algn="l"/>
              </a:tabLst>
            </a:pPr>
            <a:r>
              <a:rPr dirty="0" sz="1000" spc="-10">
                <a:latin typeface="Calibri"/>
                <a:cs typeface="Calibri"/>
              </a:rPr>
              <a:t>age_group</a:t>
            </a:r>
            <a:endParaRPr sz="10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145"/>
              </a:spcBef>
              <a:buSzPct val="120000"/>
              <a:buFont typeface="Wingdings"/>
              <a:buChar char=""/>
              <a:tabLst>
                <a:tab pos="278765" algn="l"/>
              </a:tabLst>
            </a:pPr>
            <a:r>
              <a:rPr dirty="0" sz="1000" spc="-10">
                <a:latin typeface="Calibri"/>
                <a:cs typeface="Calibri"/>
              </a:rPr>
              <a:t>completion_time_days</a:t>
            </a:r>
            <a:endParaRPr sz="10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145"/>
              </a:spcBef>
              <a:buSzPct val="120000"/>
              <a:buFont typeface="Wingdings"/>
              <a:buChar char=""/>
              <a:tabLst>
                <a:tab pos="278765" algn="l"/>
              </a:tabLst>
            </a:pPr>
            <a:r>
              <a:rPr dirty="0" sz="1000" spc="-10">
                <a:latin typeface="Calibri"/>
                <a:cs typeface="Calibri"/>
              </a:rPr>
              <a:t>opportunity_duration</a:t>
            </a:r>
            <a:endParaRPr sz="10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000" spc="-10">
                <a:latin typeface="Calibri"/>
                <a:cs typeface="Calibri"/>
              </a:rPr>
              <a:t>is_completed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3185" y="6969252"/>
            <a:ext cx="4619250" cy="197205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04279" y="9221819"/>
            <a:ext cx="6460490" cy="10636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47015" indent="-234315">
              <a:lnSpc>
                <a:spcPct val="100000"/>
              </a:lnSpc>
              <a:spcBef>
                <a:spcPts val="204"/>
              </a:spcBef>
              <a:buAutoNum type="alphaLcParenR"/>
              <a:tabLst>
                <a:tab pos="247015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ummary</a:t>
            </a:r>
            <a:r>
              <a:rPr dirty="0" sz="1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Outcomes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Week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1: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transformed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messy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structured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meaningful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form.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Key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time-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categorical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normalized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enriched.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engineered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capture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behavior,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engagement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timing,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course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dynamics.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4279" y="173863"/>
            <a:ext cx="6702425" cy="16046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79400" marR="5080" indent="-266700">
              <a:lnSpc>
                <a:spcPct val="101699"/>
              </a:lnSpc>
              <a:spcBef>
                <a:spcPts val="75"/>
              </a:spcBef>
              <a:buFont typeface="Wingdings"/>
              <a:buChar char="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refined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fully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prepared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exploratory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(EDA)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predictive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modeling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upcoming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weeks.</a:t>
            </a:r>
            <a:endParaRPr sz="1200">
              <a:latin typeface="Calibri"/>
              <a:cs typeface="Calibri"/>
            </a:endParaRPr>
          </a:p>
          <a:p>
            <a:pPr marL="257810" indent="-245110">
              <a:lnSpc>
                <a:spcPts val="2150"/>
              </a:lnSpc>
              <a:buClr>
                <a:srgbClr val="FF0000"/>
              </a:buClr>
              <a:buFont typeface="Calibri"/>
              <a:buAutoNum type="alphaLcParenR" startAt="2"/>
              <a:tabLst>
                <a:tab pos="25781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Why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z="1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Matters</a:t>
            </a:r>
            <a:endParaRPr sz="1800">
              <a:latin typeface="Calibri"/>
              <a:cs typeface="Calibri"/>
            </a:endParaRPr>
          </a:p>
          <a:p>
            <a:pPr marL="12700" marR="634365">
              <a:lnSpc>
                <a:spcPct val="101699"/>
              </a:lnSpc>
              <a:spcBef>
                <a:spcPts val="60"/>
              </a:spcBef>
            </a:pPr>
            <a:r>
              <a:rPr dirty="0" sz="1200">
                <a:latin typeface="Calibri"/>
                <a:cs typeface="Calibri"/>
              </a:rPr>
              <a:t>Clean,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structured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cornerstone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successful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science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Without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accurate preprocessing: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Insights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misleading.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learning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poorly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exhibit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bias.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Business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decisions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faulty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assumptions.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Katlego Masela</dc:creator>
  <dc:description/>
  <dcterms:created xsi:type="dcterms:W3CDTF">2025-06-08T12:50:47Z</dcterms:created>
  <dcterms:modified xsi:type="dcterms:W3CDTF">2025-06-08T12:50:47Z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2025-06-08T00:00:00Z</vt:filetime>
  </property>
  <property fmtid="{D5CDD505-2E9C-101B-9397-08002B2CF9AE}" pid="3" name="Creator">
    <vt:lpwstr>WPS Writer</vt:lpwstr>
  </property>
  <property fmtid="{D5CDD505-2E9C-101B-9397-08002B2CF9AE}" pid="4" name="LastSaved">
    <vt:filetime>2025-06-08T00:00:00Z</vt:filetime>
  </property>
  <property fmtid="{D5CDD505-2E9C-101B-9397-08002B2CF9AE}" pid="5" name="SourceModified">
    <vt:lpwstr>D:20250608122624+02'00'</vt:lpwstr>
  </property>
</Properties>
</file>