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16x9" cy="5143500" cx="9144000"/>
  <p:notesSz cx="6858000" cy="9144000"/>
  <p:embeddedFontLst>
    <p:embeddedFont>
      <p:font typeface="Aptos Narrow" panose="020B0004020202020204" pitchFamily="34" charset="0"/>
      <p:regular r:id="rId11"/>
      <p:bold r:id="rId12"/>
      <p:italic r:id="rId13"/>
      <p:boldItalic r:id="rId14"/>
    </p:embeddedFont>
    <p:embeddedFont>
      <p:font typeface="Kumbh Sans SemiBold" panose="020B0604020202020204" charset="0"/>
      <p:regular r:id="rId15"/>
      <p:bold r:id="rId16"/>
    </p:embeddedFont>
    <p:embeddedFont>
      <p:font typeface="Kumbh Sans Thin" panose="020B0604020202020204" charset="0"/>
      <p:regular r:id="rId17"/>
      <p:bold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44B44AC4-BFB1-441E-AE17-0DCF2AA609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Relationship Id="rId19" Type="http://schemas.openxmlformats.org/officeDocument/2006/relationships/font" Target="fonts/font9.fntdata"/><Relationship Id="rId20" Type="http://schemas.openxmlformats.org/officeDocument/2006/relationships/font" Target="fonts/font10.fntdata"/><Relationship Id="rId21" Type="http://schemas.openxmlformats.org/officeDocument/2006/relationships/font" Target="fonts/font11.fntdata"/><Relationship Id="rId22" Type="http://schemas.openxmlformats.org/officeDocument/2006/relationships/font" Target="fonts/font12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absacorp-my.sharepoint.com/personal/katlego_tana_absa_africa/Documents/My%20Documents/Katlego%20Tana/Data%20Analytics/CaseStudy3%20Metrics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https://absacorp-my.sharepoint.com/personal/katlego_tana_absa_africa/Documents/My%20Documents/Katlego%20Tana/Data%20Analytics/CaseStudy3%20Metrics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https://absacorp-my.sharepoint.com/personal/katlego_tana_absa_africa/Documents/My%20Documents/Katlego%20Tana/Data%20Analytics/CaseStudy3%20Metrics.csv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https://absacorp-my.sharepoint.com/personal/katlego_tana_absa_africa/Documents/My%20Documents/Katlego%20Tana/Data%20Analytics/CaseStudy3%20Metrics.csv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[CaseStudy3 Metrics.csv]CaseStudy3 Metrics!PivotTable4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'CaseStudy3 Metrics'!$B$11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'CaseStudy3 Metrics'!$A$12:$A$16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'CaseStudy3 Metrics'!$B$12:$B$16</c:f>
              <c:numCache>
                <c:formatCode>0</c:formatCode>
                <c:ptCount val="4"/>
                <c:pt idx="0">
                  <c:v>16095.0</c:v>
                </c:pt>
                <c:pt idx="1">
                  <c:v>2254230.0</c:v>
                </c:pt>
                <c:pt idx="2">
                  <c:v>1715089.0</c:v>
                </c:pt>
                <c:pt idx="3">
                  <c:v>1294458.0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969712"/>
        <c:axId val="505278960"/>
      </c:barChart>
      <c:catAx>
        <c:axId val="88196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78960"/>
        <c:crosses val="autoZero"/>
        <c:auto val="1"/>
        <c:lblAlgn val="ctr"/>
        <c:lblOffset val="100"/>
        <c:noMultiLvlLbl val="0"/>
      </c:catAx>
      <c:valAx>
        <c:axId val="5052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6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[CaseStudy3 Metrics.csv]CaseStudy3 Metrics!PivotTable3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"/>
              <c:y val="0.0694444444444444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77777777777777"/>
              <c:y val="-0.0648148148148147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9444444444444444"/>
              <c:y val="0.0416666666666665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002777777777777778"/>
              <c:y val="-0.152777777777777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002777777777777778"/>
              <c:y val="-0.152777777777777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9444444444444444"/>
              <c:y val="0.0416666666666665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"/>
              <c:y val="0.0694444444444444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77777777777777"/>
              <c:y val="-0.0648148148148147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002777777777777778"/>
              <c:y val="-0.152777777777777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9444444444444444"/>
              <c:y val="0.04166666666666658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"/>
              <c:y val="0.0694444444444444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77777777777777"/>
              <c:y val="-0.0648148148148147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123241469816273"/>
          <c:y val="0.17361111111111113"/>
          <c:w val="0.42777777777777776"/>
          <c:h val="0.7129629629629629"/>
        </c:manualLayout>
      </c:layout>
      <c:doughnutChart>
        <c:varyColors val="1"/>
        <c:ser>
          <c:idx val="0"/>
          <c:order val="0"/>
          <c:tx>
            <c:strRef>
              <c:f>'CaseStudy3 Metrics'!$B$3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2777777777777778"/>
                  <c:y val="-0.15277777777777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9444444444444444"/>
                  <c:y val="0.0416666666666665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"/>
                  <c:y val="0.0694444444444444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0277777777777777"/>
                  <c:y val="-0.064814814814814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'CaseStudy3 Metrics'!$A$4:$A$8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'CaseStudy3 Metrics'!$B$4:$B$8</c:f>
              <c:numCache>
                <c:formatCode>[$R-1C09]#,##0.00</c:formatCode>
                <c:ptCount val="4"/>
                <c:pt idx="0">
                  <c:v>524283.4525</c:v>
                </c:pt>
                <c:pt idx="1">
                  <c:v>75414975.7114300</c:v>
                </c:pt>
                <c:pt idx="2">
                  <c:v>64017593.3875500</c:v>
                </c:pt>
                <c:pt idx="3">
                  <c:v>46952975.7054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[CaseStudy3 Metrics.csv]CaseStudy3 Metrics!PivotTable5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0.06498063007090125"/>
              <c:y val="-0.011539442986293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0.08812016848565107"/>
              <c:y val="-0.099502405949256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0.08812016848565107"/>
              <c:y val="-0.099502405949256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0.06498063007090125"/>
              <c:y val="-0.011539442986293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0.08812016848565107"/>
              <c:y val="-0.099502405949256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0.06498063007090125"/>
              <c:y val="-0.011539442986293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'CaseStudy3 Metrics'!$B$19</c:f>
              <c:strCache>
                <c:ptCount val="1"/>
                <c:pt idx="0">
                  <c:v>Cost Of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8812016848565107"/>
                  <c:y val="-0.0995024059492563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'CaseStudy3 Metrics'!$A$20:$A$24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'CaseStudy3 Metrics'!$B$20:$B$24</c:f>
              <c:numCache>
                <c:formatCode>[$R-1C09]#,##0.00</c:formatCode>
                <c:ptCount val="4"/>
                <c:pt idx="0">
                  <c:v>537065.7415</c:v>
                </c:pt>
                <c:pt idx="1">
                  <c:v>77680849.7007</c:v>
                </c:pt>
                <c:pt idx="2">
                  <c:v>67917203.8342000</c:v>
                </c:pt>
                <c:pt idx="3">
                  <c:v>47890990.1698800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'CaseStudy3 Metrics'!$C$19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06498063007090125"/>
                  <c:y val="-0.0115394429862933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'CaseStudy3 Metrics'!$A$20:$A$24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'CaseStudy3 Metrics'!$C$20:$C$24</c:f>
              <c:numCache>
                <c:formatCode>[$R-1C09]#,##0.00</c:formatCode>
                <c:ptCount val="4"/>
                <c:pt idx="0">
                  <c:v>524283.4525</c:v>
                </c:pt>
                <c:pt idx="1">
                  <c:v>75414975.7114300</c:v>
                </c:pt>
                <c:pt idx="2">
                  <c:v>64017593.3875500</c:v>
                </c:pt>
                <c:pt idx="3">
                  <c:v>46952975.7054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70166560"/>
        <c:axId val="393410128"/>
      </c:lineChart>
      <c:catAx>
        <c:axId val="87016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410128"/>
        <c:crosses val="autoZero"/>
        <c:auto val="1"/>
        <c:lblAlgn val="ctr"/>
        <c:lblOffset val="100"/>
        <c:noMultiLvlLbl val="0"/>
      </c:catAx>
      <c:valAx>
        <c:axId val="393410128"/>
        <c:scaling>
          <c:orientation val="minMax"/>
        </c:scaling>
        <c:delete val="0"/>
        <c:axPos val="l"/>
        <c:numFmt formatCode="[$R-1C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6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8633827539802"/>
          <c:y val="0.7131966316710411"/>
          <c:w val="0.2665707237030342"/>
          <c:h val="0.14768081073199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[CaseStudy3 Metrics.csv]Pivot_Tables!PivotTable7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30994882215807"/>
          <c:y val="0.13954848728211708"/>
          <c:w val="0.6750429521858484"/>
          <c:h val="0.49662073490813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Pivot_Tables!$B$27:$B$31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Pivot_Tables!$A$32:$A$34</c:f>
              <c:strCache>
                <c:ptCount val="2"/>
                <c:pt idx="0">
                  <c:v>Promotion</c:v>
                </c:pt>
                <c:pt idx="1">
                  <c:v>Regular</c:v>
                </c:pt>
              </c:strCache>
            </c:strRef>
          </c:cat>
          <c:val>
            <c:numRef>
              <c:f>Pivot_Tables!$B$32:$B$34</c:f>
              <c:numCache>
                <c:formatCode>0</c:formatCode>
                <c:ptCount val="2"/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Pivot_Tables!$C$27:$C$31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Pivot_Tables!$A$32:$A$34</c:f>
              <c:strCache>
                <c:ptCount val="2"/>
                <c:pt idx="0">
                  <c:v>Promotion</c:v>
                </c:pt>
                <c:pt idx="1">
                  <c:v>Regular</c:v>
                </c:pt>
              </c:strCache>
            </c:strRef>
          </c:cat>
          <c:val>
            <c:numRef>
              <c:f>Pivot_Tables!$C$32:$C$34</c:f>
              <c:numCache>
                <c:formatCode>0</c:formatCode>
                <c:ptCount val="2"/>
                <c:pt idx="0">
                  <c:v>43.0</c:v>
                </c:pt>
                <c:pt idx="1">
                  <c:v>322.0</c:v>
                </c:pt>
              </c:numCache>
            </c:numRef>
          </c:val>
        </c:ser>
        <c:ser>
          <c:idx val="2"/>
          <c:order val="2"/>
          <c:tx>
            <c:strRef>
              <c:f>Pivot_Tables!$D$27:$D$31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Pivot_Tables!$A$32:$A$34</c:f>
              <c:strCache>
                <c:ptCount val="2"/>
                <c:pt idx="0">
                  <c:v>Promotion</c:v>
                </c:pt>
                <c:pt idx="1">
                  <c:v>Regular</c:v>
                </c:pt>
              </c:strCache>
            </c:strRef>
          </c:cat>
          <c:val>
            <c:numRef>
              <c:f>Pivot_Tables!$D$32:$D$34</c:f>
              <c:numCache>
                <c:formatCode>0</c:formatCode>
                <c:ptCount val="2"/>
                <c:pt idx="0">
                  <c:v>12.0</c:v>
                </c:pt>
                <c:pt idx="1">
                  <c:v>353.0</c:v>
                </c:pt>
              </c:numCache>
            </c:numRef>
          </c:val>
        </c:ser>
        <c:ser>
          <c:idx val="3"/>
          <c:order val="3"/>
          <c:tx>
            <c:strRef>
              <c:f>Pivot_Tables!$E$27:$E$31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Pivot_Tables!$A$32:$A$34</c:f>
              <c:strCache>
                <c:ptCount val="2"/>
                <c:pt idx="0">
                  <c:v>Promotion</c:v>
                </c:pt>
                <c:pt idx="1">
                  <c:v>Regular</c:v>
                </c:pt>
              </c:strCache>
            </c:strRef>
          </c:cat>
          <c:val>
            <c:numRef>
              <c:f>Pivot_Tables!$E$32:$E$34</c:f>
              <c:numCache>
                <c:formatCode>0</c:formatCode>
                <c:ptCount val="2"/>
                <c:pt idx="0">
                  <c:v>6.0</c:v>
                </c:pt>
                <c:pt idx="1">
                  <c:v>315.0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2571808"/>
        <c:axId val="879694384"/>
      </c:barChart>
      <c:catAx>
        <c:axId val="88257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94384"/>
        <c:crosses val="autoZero"/>
        <c:auto val="1"/>
        <c:lblAlgn val="ctr"/>
        <c:lblOffset val="100"/>
        <c:noMultiLvlLbl val="0"/>
      </c:catAx>
      <c:valAx>
        <c:axId val="87969438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5718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7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40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385;ge4b7ac326b_0_19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0" name="Google Shape;386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766;ge4b7ac326b_0_28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767;ge4b7ac326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752;ge4b7ac326b_0_27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Google Shape;753;ge4b7ac326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803;ge4b7ac326b_0_44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0" name="Google Shape;804;ge4b7ac326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852;ge4b7ac326b_0_37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5" name="Google Shape;853;ge4b7ac326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869;ge4b7ac326b_0_38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2" name="Google Shape;870;ge4b7ac326b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869;ge4b7ac326b_0_38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870;ge4b7ac326b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098000"/>
            <a:ext cx="5173800" cy="2399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636000"/>
            <a:ext cx="4359000" cy="409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2" name="Google Shape;11;p2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3145728" name="Google Shape;12;p2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29" name="Google Shape;13;p2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0" name="Google Shape;14;p2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31" name="Google Shape;15;p2"/>
          <p:cNvCxnSpPr>
            <a:cxnSpLocks/>
          </p:cNvCxnSpPr>
          <p:nvPr/>
        </p:nvCxnSpPr>
        <p:spPr>
          <a:xfrm rot="10800000">
            <a:off x="685800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78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228;p30"/>
          <p:cNvGrpSpPr/>
          <p:nvPr/>
        </p:nvGrpSpPr>
        <p:grpSpPr>
          <a:xfrm>
            <a:off x="4706450" y="4609378"/>
            <a:ext cx="3723000" cy="168500"/>
            <a:chOff x="-2595000" y="3190278"/>
            <a:chExt cx="3723000" cy="168500"/>
          </a:xfrm>
        </p:grpSpPr>
        <p:cxnSp>
          <p:nvCxnSpPr>
            <p:cNvPr id="3145794" name="Google Shape;229;p30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5" name="Google Shape;230;p30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6" name="Google Shape;231;p30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97" name="Google Shape;232;p30"/>
          <p:cNvCxnSpPr>
            <a:cxnSpLocks/>
          </p:cNvCxnSpPr>
          <p:nvPr/>
        </p:nvCxnSpPr>
        <p:spPr>
          <a:xfrm>
            <a:off x="705350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57;p9"/>
          <p:cNvSpPr txBox="1">
            <a:spLocks noGrp="1"/>
          </p:cNvSpPr>
          <p:nvPr>
            <p:ph type="title"/>
          </p:nvPr>
        </p:nvSpPr>
        <p:spPr>
          <a:xfrm>
            <a:off x="3702300" y="1396400"/>
            <a:ext cx="4755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597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3625075" y="2349700"/>
            <a:ext cx="4833000" cy="1397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/>
        </p:txBody>
      </p:sp>
      <p:grpSp>
        <p:nvGrpSpPr>
          <p:cNvPr id="35" name="Google Shape;59;p9"/>
          <p:cNvGrpSpPr/>
          <p:nvPr/>
        </p:nvGrpSpPr>
        <p:grpSpPr>
          <a:xfrm>
            <a:off x="4715662" y="4609378"/>
            <a:ext cx="3723000" cy="168500"/>
            <a:chOff x="-2595000" y="3190278"/>
            <a:chExt cx="3723000" cy="168500"/>
          </a:xfrm>
        </p:grpSpPr>
        <p:cxnSp>
          <p:nvCxnSpPr>
            <p:cNvPr id="3145748" name="Google Shape;60;p9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9" name="Google Shape;61;p9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0" name="Google Shape;62;p9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51" name="Google Shape;63;p9"/>
          <p:cNvCxnSpPr>
            <a:cxnSpLocks/>
          </p:cNvCxnSpPr>
          <p:nvPr/>
        </p:nvCxnSpPr>
        <p:spPr>
          <a:xfrm>
            <a:off x="6384012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0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2026149" y="1789725"/>
            <a:ext cx="4852200" cy="1234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9600"/>
              <a:buNone/>
              <a:defRPr sz="7600"/>
            </a:lvl1pPr>
            <a:lvl2pPr algn="ctr"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algn="ctr"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algn="ctr"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algn="ctr"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algn="ctr"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algn="ctr"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algn="ctr"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algn="ctr"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623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026149" y="3006375"/>
            <a:ext cx="4852200" cy="347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" name="Google Shape;69;p11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3145768" name="Google Shape;70;p11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9" name="Google Shape;71;p11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0" name="Google Shape;72;p11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71" name="Google Shape;73;p11"/>
          <p:cNvCxnSpPr>
            <a:cxnSpLocks/>
          </p:cNvCxnSpPr>
          <p:nvPr/>
        </p:nvCxnSpPr>
        <p:spPr>
          <a:xfrm rot="10800000">
            <a:off x="6385125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</p:bgPr>
    </p:bg>
    <p:spTree>
      <p:nvGrpSpPr>
        <p:cNvPr id="80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45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47;p20"/>
          <p:cNvSpPr txBox="1">
            <a:spLocks noGrp="1"/>
          </p:cNvSpPr>
          <p:nvPr>
            <p:ph type="title" hasCustomPrompt="1"/>
          </p:nvPr>
        </p:nvSpPr>
        <p:spPr>
          <a:xfrm>
            <a:off x="685800" y="906500"/>
            <a:ext cx="4283400" cy="466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8612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685800" y="1536323"/>
            <a:ext cx="4283400" cy="26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3" name="Google Shape;149;p20"/>
          <p:cNvSpPr txBox="1">
            <a:spLocks noGrp="1"/>
          </p:cNvSpPr>
          <p:nvPr>
            <p:ph type="title" idx="2" hasCustomPrompt="1"/>
          </p:nvPr>
        </p:nvSpPr>
        <p:spPr>
          <a:xfrm>
            <a:off x="685800" y="2210233"/>
            <a:ext cx="4283400" cy="466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8614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685800" y="2840062"/>
            <a:ext cx="4283400" cy="26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5" name="Google Shape;151;p20"/>
          <p:cNvSpPr txBox="1">
            <a:spLocks noGrp="1"/>
          </p:cNvSpPr>
          <p:nvPr>
            <p:ph type="title" idx="4" hasCustomPrompt="1"/>
          </p:nvPr>
        </p:nvSpPr>
        <p:spPr>
          <a:xfrm>
            <a:off x="685800" y="3513979"/>
            <a:ext cx="4283400" cy="466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8616" name="Google Shape;152;p20"/>
          <p:cNvSpPr txBox="1">
            <a:spLocks noGrp="1"/>
          </p:cNvSpPr>
          <p:nvPr>
            <p:ph type="subTitle" idx="5"/>
          </p:nvPr>
        </p:nvSpPr>
        <p:spPr>
          <a:xfrm>
            <a:off x="685800" y="4143802"/>
            <a:ext cx="4283400" cy="26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46" name="Google Shape;153;p20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3145764" name="Google Shape;154;p20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5" name="Google Shape;155;p20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6" name="Google Shape;156;p20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67" name="Google Shape;157;p20"/>
          <p:cNvCxnSpPr>
            <a:cxnSpLocks/>
          </p:cNvCxnSpPr>
          <p:nvPr/>
        </p:nvCxnSpPr>
        <p:spPr>
          <a:xfrm>
            <a:off x="705350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64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1029862" y="2452552"/>
            <a:ext cx="2554500" cy="102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✦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8662" name="Google Shape;182;p24"/>
          <p:cNvSpPr txBox="1">
            <a:spLocks noGrp="1"/>
          </p:cNvSpPr>
          <p:nvPr>
            <p:ph type="title"/>
          </p:nvPr>
        </p:nvSpPr>
        <p:spPr>
          <a:xfrm>
            <a:off x="1029862" y="1495675"/>
            <a:ext cx="2668200" cy="799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grpSp>
        <p:nvGrpSpPr>
          <p:cNvPr id="65" name="Google Shape;183;p24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3145784" name="Google Shape;184;p24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5" name="Google Shape;185;p24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6" name="Google Shape;186;p24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87" name="Google Shape;187;p24"/>
          <p:cNvCxnSpPr>
            <a:cxnSpLocks/>
          </p:cNvCxnSpPr>
          <p:nvPr/>
        </p:nvCxnSpPr>
        <p:spPr>
          <a:xfrm rot="10800000">
            <a:off x="6355250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">
    <p:spTree>
      <p:nvGrpSpPr>
        <p:cNvPr id="69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5136775" y="2453926"/>
            <a:ext cx="2554500" cy="1182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✦"/>
            </a:lvl1pPr>
            <a:lvl2pPr algn="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algn="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algn="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algn="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algn="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algn="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algn="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algn="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8667" name="Google Shape;190;p25"/>
          <p:cNvSpPr txBox="1">
            <a:spLocks noGrp="1"/>
          </p:cNvSpPr>
          <p:nvPr>
            <p:ph type="title"/>
          </p:nvPr>
        </p:nvSpPr>
        <p:spPr>
          <a:xfrm>
            <a:off x="5616950" y="1495675"/>
            <a:ext cx="2074200" cy="799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grpSp>
        <p:nvGrpSpPr>
          <p:cNvPr id="70" name="Google Shape;191;p25"/>
          <p:cNvGrpSpPr/>
          <p:nvPr/>
        </p:nvGrpSpPr>
        <p:grpSpPr>
          <a:xfrm>
            <a:off x="4706450" y="4609378"/>
            <a:ext cx="3723000" cy="168500"/>
            <a:chOff x="-2595000" y="3190278"/>
            <a:chExt cx="3723000" cy="168500"/>
          </a:xfrm>
        </p:grpSpPr>
        <p:cxnSp>
          <p:nvCxnSpPr>
            <p:cNvPr id="3145788" name="Google Shape;192;p25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9" name="Google Shape;193;p25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0" name="Google Shape;194;p25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91" name="Google Shape;195;p25"/>
          <p:cNvCxnSpPr>
            <a:cxnSpLocks/>
          </p:cNvCxnSpPr>
          <p:nvPr/>
        </p:nvCxnSpPr>
        <p:spPr>
          <a:xfrm>
            <a:off x="705350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55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202;p27"/>
          <p:cNvSpPr txBox="1">
            <a:spLocks noGrp="1"/>
          </p:cNvSpPr>
          <p:nvPr>
            <p:ph type="title" hasCustomPrompt="1"/>
          </p:nvPr>
        </p:nvSpPr>
        <p:spPr>
          <a:xfrm>
            <a:off x="1119574" y="1975613"/>
            <a:ext cx="1506300" cy="4662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9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8630" name="Google Shape;203;p27"/>
          <p:cNvSpPr txBox="1">
            <a:spLocks noGrp="1"/>
          </p:cNvSpPr>
          <p:nvPr>
            <p:ph type="title" idx="2" hasCustomPrompt="1"/>
          </p:nvPr>
        </p:nvSpPr>
        <p:spPr>
          <a:xfrm>
            <a:off x="3766599" y="1747013"/>
            <a:ext cx="1508700" cy="4662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9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8631" name="Google Shape;204;p27"/>
          <p:cNvSpPr txBox="1">
            <a:spLocks noGrp="1"/>
          </p:cNvSpPr>
          <p:nvPr>
            <p:ph type="title" idx="3" hasCustomPrompt="1"/>
          </p:nvPr>
        </p:nvSpPr>
        <p:spPr>
          <a:xfrm>
            <a:off x="6414824" y="1518413"/>
            <a:ext cx="1508700" cy="4662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9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8632" name="Google Shape;205;p2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sp>
        <p:nvSpPr>
          <p:cNvPr id="1048633" name="Google Shape;206;p27"/>
          <p:cNvSpPr txBox="1">
            <a:spLocks noGrp="1"/>
          </p:cNvSpPr>
          <p:nvPr>
            <p:ph type="title" idx="5"/>
          </p:nvPr>
        </p:nvSpPr>
        <p:spPr>
          <a:xfrm>
            <a:off x="836374" y="3710823"/>
            <a:ext cx="2072700" cy="255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634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836375" y="4007575"/>
            <a:ext cx="20727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208;p27"/>
          <p:cNvSpPr txBox="1">
            <a:spLocks noGrp="1"/>
          </p:cNvSpPr>
          <p:nvPr>
            <p:ph type="title" idx="6"/>
          </p:nvPr>
        </p:nvSpPr>
        <p:spPr>
          <a:xfrm>
            <a:off x="3484599" y="3482223"/>
            <a:ext cx="2072700" cy="255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636" name="Google Shape;209;p27"/>
          <p:cNvSpPr txBox="1">
            <a:spLocks noGrp="1"/>
          </p:cNvSpPr>
          <p:nvPr>
            <p:ph type="subTitle" idx="7"/>
          </p:nvPr>
        </p:nvSpPr>
        <p:spPr>
          <a:xfrm>
            <a:off x="3484599" y="3778975"/>
            <a:ext cx="20727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7" name="Google Shape;210;p27"/>
          <p:cNvSpPr txBox="1">
            <a:spLocks noGrp="1"/>
          </p:cNvSpPr>
          <p:nvPr>
            <p:ph type="title" idx="8"/>
          </p:nvPr>
        </p:nvSpPr>
        <p:spPr>
          <a:xfrm>
            <a:off x="6132824" y="3253623"/>
            <a:ext cx="2072700" cy="255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638" name="Google Shape;211;p27"/>
          <p:cNvSpPr txBox="1">
            <a:spLocks noGrp="1"/>
          </p:cNvSpPr>
          <p:nvPr>
            <p:ph type="subTitle" idx="9"/>
          </p:nvPr>
        </p:nvSpPr>
        <p:spPr>
          <a:xfrm>
            <a:off x="6132824" y="3550375"/>
            <a:ext cx="20727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77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92" name="Google Shape;225;p29"/>
          <p:cNvCxnSpPr>
            <a:cxnSpLocks/>
          </p:cNvCxnSpPr>
          <p:nvPr/>
        </p:nvCxnSpPr>
        <p:spPr>
          <a:xfrm rot="10800000">
            <a:off x="695700" y="4693625"/>
            <a:ext cx="20643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3" name="Google Shape;226;p29"/>
          <p:cNvCxnSpPr>
            <a:cxnSpLocks/>
          </p:cNvCxnSpPr>
          <p:nvPr/>
        </p:nvCxnSpPr>
        <p:spPr>
          <a:xfrm rot="10800000">
            <a:off x="6385125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</p:bgPr>
    </p:bg>
    <p:spTree>
      <p:nvGrpSpPr>
        <p:cNvPr id="10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3;p34"/>
          <p:cNvGrpSpPr/>
          <p:nvPr/>
        </p:nvGrpSpPr>
        <p:grpSpPr>
          <a:xfrm>
            <a:off x="5815184" y="568438"/>
            <a:ext cx="1167402" cy="1238934"/>
            <a:chOff x="5815184" y="568438"/>
            <a:chExt cx="1167402" cy="1238934"/>
          </a:xfrm>
        </p:grpSpPr>
        <p:sp>
          <p:nvSpPr>
            <p:cNvPr id="1048580" name="Google Shape;244;p34"/>
            <p:cNvSpPr/>
            <p:nvPr/>
          </p:nvSpPr>
          <p:spPr>
            <a:xfrm>
              <a:off x="5963186" y="645172"/>
              <a:ext cx="1019400" cy="1162200"/>
            </a:xfrm>
            <a:prstGeom prst="rect"/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1" name="Google Shape;245;p34"/>
            <p:cNvSpPr/>
            <p:nvPr/>
          </p:nvSpPr>
          <p:spPr>
            <a:xfrm>
              <a:off x="5815184" y="568438"/>
              <a:ext cx="1019400" cy="11622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" name="Google Shape;246;p34"/>
            <p:cNvGrpSpPr/>
            <p:nvPr/>
          </p:nvGrpSpPr>
          <p:grpSpPr>
            <a:xfrm>
              <a:off x="6665781" y="634733"/>
              <a:ext cx="81398" cy="81380"/>
              <a:chOff x="8300831" y="1364305"/>
              <a:chExt cx="184200" cy="184200"/>
            </a:xfrm>
          </p:grpSpPr>
          <p:cxnSp>
            <p:nvCxnSpPr>
              <p:cNvPr id="3145732" name="Google Shape;247;p34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3" name="Google Shape;248;p34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34" name="Google Shape;249;p34"/>
            <p:cNvCxnSpPr>
              <a:cxnSpLocks/>
            </p:cNvCxnSpPr>
            <p:nvPr/>
          </p:nvCxnSpPr>
          <p:spPr>
            <a:xfrm>
              <a:off x="5816975" y="773377"/>
              <a:ext cx="10212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5" name="Google Shape;250;p34"/>
            <p:cNvCxnSpPr>
              <a:cxnSpLocks/>
            </p:cNvCxnSpPr>
            <p:nvPr/>
          </p:nvCxnSpPr>
          <p:spPr>
            <a:xfrm>
              <a:off x="6581101" y="569850"/>
              <a:ext cx="0" cy="1998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251;p34"/>
          <p:cNvGrpSpPr/>
          <p:nvPr/>
        </p:nvGrpSpPr>
        <p:grpSpPr>
          <a:xfrm>
            <a:off x="7229200" y="402688"/>
            <a:ext cx="1523500" cy="1877932"/>
            <a:chOff x="7229200" y="402688"/>
            <a:chExt cx="1523500" cy="1877932"/>
          </a:xfrm>
        </p:grpSpPr>
        <p:sp>
          <p:nvSpPr>
            <p:cNvPr id="1048582" name="Google Shape;252;p34"/>
            <p:cNvSpPr/>
            <p:nvPr/>
          </p:nvSpPr>
          <p:spPr>
            <a:xfrm>
              <a:off x="7346600" y="519019"/>
              <a:ext cx="1406100" cy="1761600"/>
            </a:xfrm>
            <a:prstGeom prst="rect"/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253;p34"/>
            <p:cNvSpPr/>
            <p:nvPr/>
          </p:nvSpPr>
          <p:spPr>
            <a:xfrm>
              <a:off x="7229209" y="402688"/>
              <a:ext cx="1406100" cy="17616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" name="Google Shape;254;p34"/>
            <p:cNvGrpSpPr/>
            <p:nvPr/>
          </p:nvGrpSpPr>
          <p:grpSpPr>
            <a:xfrm>
              <a:off x="8433868" y="487933"/>
              <a:ext cx="114517" cy="114517"/>
              <a:chOff x="8300831" y="1364305"/>
              <a:chExt cx="184200" cy="184200"/>
            </a:xfrm>
          </p:grpSpPr>
          <p:cxnSp>
            <p:nvCxnSpPr>
              <p:cNvPr id="3145736" name="Google Shape;255;p34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7" name="Google Shape;256;p34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38" name="Google Shape;257;p34"/>
            <p:cNvCxnSpPr>
              <a:cxnSpLocks/>
            </p:cNvCxnSpPr>
            <p:nvPr/>
          </p:nvCxnSpPr>
          <p:spPr>
            <a:xfrm>
              <a:off x="7229200" y="681414"/>
              <a:ext cx="14037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9" name="Google Shape;258;p34"/>
            <p:cNvCxnSpPr>
              <a:cxnSpLocks/>
            </p:cNvCxnSpPr>
            <p:nvPr/>
          </p:nvCxnSpPr>
          <p:spPr>
            <a:xfrm>
              <a:off x="8341063" y="402700"/>
              <a:ext cx="0" cy="2730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" name="Google Shape;259;p34"/>
          <p:cNvGrpSpPr/>
          <p:nvPr/>
        </p:nvGrpSpPr>
        <p:grpSpPr>
          <a:xfrm>
            <a:off x="7381475" y="3049989"/>
            <a:ext cx="1281037" cy="1690813"/>
            <a:chOff x="7381475" y="3049989"/>
            <a:chExt cx="1281037" cy="1690813"/>
          </a:xfrm>
        </p:grpSpPr>
        <p:sp>
          <p:nvSpPr>
            <p:cNvPr id="1048584" name="Google Shape;260;p34"/>
            <p:cNvSpPr/>
            <p:nvPr/>
          </p:nvSpPr>
          <p:spPr>
            <a:xfrm>
              <a:off x="7521912" y="3154701"/>
              <a:ext cx="1140600" cy="1586100"/>
            </a:xfrm>
            <a:prstGeom prst="rect"/>
            <a:solidFill>
              <a:srgbClr val="E58D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5" name="Google Shape;261;p34"/>
            <p:cNvSpPr/>
            <p:nvPr/>
          </p:nvSpPr>
          <p:spPr>
            <a:xfrm>
              <a:off x="7383509" y="3049989"/>
              <a:ext cx="1140600" cy="15861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" name="Google Shape;262;p34"/>
            <p:cNvGrpSpPr/>
            <p:nvPr/>
          </p:nvGrpSpPr>
          <p:grpSpPr>
            <a:xfrm>
              <a:off x="8341074" y="3115714"/>
              <a:ext cx="114517" cy="114517"/>
              <a:chOff x="8300831" y="1364305"/>
              <a:chExt cx="184200" cy="184200"/>
            </a:xfrm>
          </p:grpSpPr>
          <p:cxnSp>
            <p:nvCxnSpPr>
              <p:cNvPr id="3145740" name="Google Shape;263;p34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41" name="Google Shape;264;p34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42" name="Google Shape;265;p34"/>
            <p:cNvCxnSpPr>
              <a:cxnSpLocks/>
            </p:cNvCxnSpPr>
            <p:nvPr/>
          </p:nvCxnSpPr>
          <p:spPr>
            <a:xfrm>
              <a:off x="7381475" y="3295525"/>
              <a:ext cx="11427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3" name="Google Shape;266;p34"/>
            <p:cNvCxnSpPr>
              <a:cxnSpLocks/>
            </p:cNvCxnSpPr>
            <p:nvPr/>
          </p:nvCxnSpPr>
          <p:spPr>
            <a:xfrm>
              <a:off x="8267025" y="3050500"/>
              <a:ext cx="0" cy="2451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267;p34"/>
          <p:cNvGrpSpPr/>
          <p:nvPr/>
        </p:nvGrpSpPr>
        <p:grpSpPr>
          <a:xfrm>
            <a:off x="5425509" y="2619125"/>
            <a:ext cx="1621858" cy="1092894"/>
            <a:chOff x="5425509" y="2619125"/>
            <a:chExt cx="1621858" cy="1092894"/>
          </a:xfrm>
        </p:grpSpPr>
        <p:sp>
          <p:nvSpPr>
            <p:cNvPr id="1048586" name="Google Shape;268;p34"/>
            <p:cNvSpPr/>
            <p:nvPr/>
          </p:nvSpPr>
          <p:spPr>
            <a:xfrm>
              <a:off x="5534468" y="2687819"/>
              <a:ext cx="1512900" cy="1024200"/>
            </a:xfrm>
            <a:prstGeom prst="rect"/>
            <a:solidFill>
              <a:srgbClr val="FDCB7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7" name="Google Shape;269;p34"/>
            <p:cNvSpPr/>
            <p:nvPr/>
          </p:nvSpPr>
          <p:spPr>
            <a:xfrm>
              <a:off x="5425509" y="2620188"/>
              <a:ext cx="1512900" cy="10242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" name="Google Shape;270;p34"/>
            <p:cNvGrpSpPr/>
            <p:nvPr/>
          </p:nvGrpSpPr>
          <p:grpSpPr>
            <a:xfrm>
              <a:off x="6774126" y="2693820"/>
              <a:ext cx="81398" cy="81380"/>
              <a:chOff x="8300831" y="1364305"/>
              <a:chExt cx="184200" cy="184200"/>
            </a:xfrm>
          </p:grpSpPr>
          <p:cxnSp>
            <p:nvCxnSpPr>
              <p:cNvPr id="3145744" name="Google Shape;271;p34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45" name="Google Shape;272;p34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46" name="Google Shape;273;p34"/>
            <p:cNvCxnSpPr>
              <a:cxnSpLocks/>
            </p:cNvCxnSpPr>
            <p:nvPr/>
          </p:nvCxnSpPr>
          <p:spPr>
            <a:xfrm>
              <a:off x="5429475" y="2831474"/>
              <a:ext cx="1509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7" name="Google Shape;274;p34"/>
            <p:cNvCxnSpPr>
              <a:cxnSpLocks/>
            </p:cNvCxnSpPr>
            <p:nvPr/>
          </p:nvCxnSpPr>
          <p:spPr>
            <a:xfrm>
              <a:off x="6691506" y="2619125"/>
              <a:ext cx="0" cy="2157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588" name="Google Shape;275;p34"/>
          <p:cNvSpPr txBox="1">
            <a:spLocks noGrp="1"/>
          </p:cNvSpPr>
          <p:nvPr>
            <p:ph type="ctrTitle"/>
          </p:nvPr>
        </p:nvSpPr>
        <p:spPr>
          <a:xfrm>
            <a:off x="113306" y="909188"/>
            <a:ext cx="5173800" cy="2399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chemeClr val="bg1"/>
                </a:solidFill>
              </a:rPr>
              <a:t>R</a:t>
            </a:r>
            <a:r>
              <a:rPr dirty="0" lang="en">
                <a:solidFill>
                  <a:schemeClr val="bg1"/>
                </a:solidFill>
              </a:rPr>
              <a:t>etail Sales Case Study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48589" name="Google Shape;276;p34"/>
          <p:cNvSpPr txBox="1">
            <a:spLocks noGrp="1"/>
          </p:cNvSpPr>
          <p:nvPr>
            <p:ph type="subTitle" idx="1"/>
          </p:nvPr>
        </p:nvSpPr>
        <p:spPr>
          <a:xfrm>
            <a:off x="685800" y="3636000"/>
            <a:ext cx="4359000" cy="409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Katlego Tana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200" lang="en"/>
              <a:t>Case Study 3</a:t>
            </a:r>
            <a:endParaRPr dirty="0" sz="1200"/>
          </a:p>
        </p:txBody>
      </p:sp>
      <p:sp>
        <p:nvSpPr>
          <p:cNvPr id="1048590" name="Google Shape;277;p34"/>
          <p:cNvSpPr txBox="1"/>
          <p:nvPr/>
        </p:nvSpPr>
        <p:spPr>
          <a:xfrm>
            <a:off x="5479643" y="2831951"/>
            <a:ext cx="1380600" cy="789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100K</a:t>
            </a:r>
            <a:endParaRPr sz="36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1048591" name="Google Shape;278;p34"/>
          <p:cNvSpPr txBox="1"/>
          <p:nvPr/>
        </p:nvSpPr>
        <p:spPr>
          <a:xfrm>
            <a:off x="7502912" y="3308888"/>
            <a:ext cx="901800" cy="1220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9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A=</a:t>
            </a:r>
            <a:endParaRPr sz="39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L+OE</a:t>
            </a:r>
            <a:endParaRPr sz="17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1048592" name="Google Shape;279;p34"/>
          <p:cNvSpPr txBox="1"/>
          <p:nvPr/>
        </p:nvSpPr>
        <p:spPr>
          <a:xfrm>
            <a:off x="5840536" y="831238"/>
            <a:ext cx="968700" cy="789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2M$</a:t>
            </a:r>
            <a:endParaRPr sz="27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1048593" name="Google Shape;280;p34"/>
          <p:cNvSpPr txBox="1"/>
          <p:nvPr/>
        </p:nvSpPr>
        <p:spPr>
          <a:xfrm>
            <a:off x="7363750" y="825538"/>
            <a:ext cx="1140600" cy="1220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GMROI=</a:t>
            </a:r>
            <a:r>
              <a:rPr sz="17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 GM$/AIC</a:t>
            </a:r>
            <a:endParaRPr sz="17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388;p39"/>
          <p:cNvSpPr txBox="1">
            <a:spLocks noGrp="1"/>
          </p:cNvSpPr>
          <p:nvPr>
            <p:ph type="title"/>
          </p:nvPr>
        </p:nvSpPr>
        <p:spPr>
          <a:xfrm>
            <a:off x="3702300" y="1396400"/>
            <a:ext cx="4755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Introduction.</a:t>
            </a:r>
          </a:p>
        </p:txBody>
      </p:sp>
      <p:sp>
        <p:nvSpPr>
          <p:cNvPr id="1048599" name="Google Shape;389;p39"/>
          <p:cNvSpPr txBox="1">
            <a:spLocks noGrp="1"/>
          </p:cNvSpPr>
          <p:nvPr>
            <p:ph type="subTitle" idx="1"/>
          </p:nvPr>
        </p:nvSpPr>
        <p:spPr>
          <a:xfrm>
            <a:off x="3625075" y="2349700"/>
            <a:ext cx="4269787" cy="1397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lang="en-US"/>
              <a:t>Develop metrics and derive insights from a sales dataset that captures daily aggregated trading information for a large retail store.</a:t>
            </a:r>
            <a:endParaRPr dirty="0"/>
          </a:p>
        </p:txBody>
      </p:sp>
      <p:grpSp>
        <p:nvGrpSpPr>
          <p:cNvPr id="37" name="Google Shape;390;p39"/>
          <p:cNvGrpSpPr/>
          <p:nvPr/>
        </p:nvGrpSpPr>
        <p:grpSpPr>
          <a:xfrm>
            <a:off x="766891" y="658889"/>
            <a:ext cx="1281037" cy="1690813"/>
            <a:chOff x="7381475" y="3049989"/>
            <a:chExt cx="1281037" cy="1690813"/>
          </a:xfrm>
        </p:grpSpPr>
        <p:sp>
          <p:nvSpPr>
            <p:cNvPr id="1048600" name="Google Shape;391;p39"/>
            <p:cNvSpPr/>
            <p:nvPr/>
          </p:nvSpPr>
          <p:spPr>
            <a:xfrm>
              <a:off x="7521912" y="3154701"/>
              <a:ext cx="1140600" cy="1586100"/>
            </a:xfrm>
            <a:prstGeom prst="rect"/>
            <a:solidFill>
              <a:srgbClr val="E58D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1" name="Google Shape;392;p39"/>
            <p:cNvSpPr/>
            <p:nvPr/>
          </p:nvSpPr>
          <p:spPr>
            <a:xfrm>
              <a:off x="7383509" y="3049989"/>
              <a:ext cx="1140600" cy="15861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" name="Google Shape;393;p39"/>
            <p:cNvGrpSpPr/>
            <p:nvPr/>
          </p:nvGrpSpPr>
          <p:grpSpPr>
            <a:xfrm>
              <a:off x="8341074" y="3115714"/>
              <a:ext cx="114517" cy="114517"/>
              <a:chOff x="8300831" y="1364305"/>
              <a:chExt cx="184200" cy="184200"/>
            </a:xfrm>
          </p:grpSpPr>
          <p:cxnSp>
            <p:nvCxnSpPr>
              <p:cNvPr id="3145752" name="Google Shape;394;p39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53" name="Google Shape;395;p39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54" name="Google Shape;396;p39"/>
            <p:cNvCxnSpPr>
              <a:cxnSpLocks/>
            </p:cNvCxnSpPr>
            <p:nvPr/>
          </p:nvCxnSpPr>
          <p:spPr>
            <a:xfrm>
              <a:off x="7381475" y="3295525"/>
              <a:ext cx="11427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5" name="Google Shape;397;p39"/>
            <p:cNvCxnSpPr>
              <a:cxnSpLocks/>
            </p:cNvCxnSpPr>
            <p:nvPr/>
          </p:nvCxnSpPr>
          <p:spPr>
            <a:xfrm>
              <a:off x="8267034" y="3051000"/>
              <a:ext cx="0" cy="2448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8;p39"/>
          <p:cNvGrpSpPr/>
          <p:nvPr/>
        </p:nvGrpSpPr>
        <p:grpSpPr>
          <a:xfrm>
            <a:off x="979200" y="3421475"/>
            <a:ext cx="1621858" cy="1092894"/>
            <a:chOff x="5425509" y="2619125"/>
            <a:chExt cx="1621858" cy="1092894"/>
          </a:xfrm>
        </p:grpSpPr>
        <p:sp>
          <p:nvSpPr>
            <p:cNvPr id="1048602" name="Google Shape;399;p39"/>
            <p:cNvSpPr/>
            <p:nvPr/>
          </p:nvSpPr>
          <p:spPr>
            <a:xfrm>
              <a:off x="5534468" y="2687819"/>
              <a:ext cx="1512900" cy="1024200"/>
            </a:xfrm>
            <a:prstGeom prst="rect"/>
            <a:solidFill>
              <a:srgbClr val="FDCB7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3" name="Google Shape;400;p39"/>
            <p:cNvSpPr/>
            <p:nvPr/>
          </p:nvSpPr>
          <p:spPr>
            <a:xfrm>
              <a:off x="5425509" y="2620188"/>
              <a:ext cx="1512900" cy="10242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0" name="Google Shape;401;p39"/>
            <p:cNvGrpSpPr/>
            <p:nvPr/>
          </p:nvGrpSpPr>
          <p:grpSpPr>
            <a:xfrm>
              <a:off x="6774126" y="2693820"/>
              <a:ext cx="81398" cy="81380"/>
              <a:chOff x="8300831" y="1364305"/>
              <a:chExt cx="184200" cy="184200"/>
            </a:xfrm>
          </p:grpSpPr>
          <p:cxnSp>
            <p:nvCxnSpPr>
              <p:cNvPr id="3145756" name="Google Shape;402;p39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57" name="Google Shape;403;p39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58" name="Google Shape;404;p39"/>
            <p:cNvCxnSpPr>
              <a:cxnSpLocks/>
            </p:cNvCxnSpPr>
            <p:nvPr/>
          </p:nvCxnSpPr>
          <p:spPr>
            <a:xfrm>
              <a:off x="5429475" y="2831474"/>
              <a:ext cx="1509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9" name="Google Shape;405;p39"/>
            <p:cNvCxnSpPr>
              <a:cxnSpLocks/>
            </p:cNvCxnSpPr>
            <p:nvPr/>
          </p:nvCxnSpPr>
          <p:spPr>
            <a:xfrm>
              <a:off x="6691506" y="2619125"/>
              <a:ext cx="0" cy="2157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04" name="Google Shape;406;p39"/>
          <p:cNvSpPr txBox="1"/>
          <p:nvPr/>
        </p:nvSpPr>
        <p:spPr>
          <a:xfrm>
            <a:off x="1033333" y="3634301"/>
            <a:ext cx="1380600" cy="7890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150K</a:t>
            </a:r>
            <a:endParaRPr sz="36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1048605" name="Google Shape;407;p39"/>
          <p:cNvSpPr txBox="1"/>
          <p:nvPr/>
        </p:nvSpPr>
        <p:spPr>
          <a:xfrm>
            <a:off x="888328" y="917788"/>
            <a:ext cx="901800" cy="1220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ATV</a:t>
            </a:r>
            <a:r>
              <a:rPr sz="20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=</a:t>
            </a:r>
            <a:endParaRPr sz="20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TS/NT</a:t>
            </a:r>
            <a:endParaRPr sz="16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grpSp>
        <p:nvGrpSpPr>
          <p:cNvPr id="41" name="Google Shape;408;p39"/>
          <p:cNvGrpSpPr/>
          <p:nvPr/>
        </p:nvGrpSpPr>
        <p:grpSpPr>
          <a:xfrm>
            <a:off x="2278547" y="2043166"/>
            <a:ext cx="996144" cy="1057182"/>
            <a:chOff x="5815184" y="568438"/>
            <a:chExt cx="1167402" cy="1238934"/>
          </a:xfrm>
        </p:grpSpPr>
        <p:sp>
          <p:nvSpPr>
            <p:cNvPr id="1048606" name="Google Shape;409;p39"/>
            <p:cNvSpPr/>
            <p:nvPr/>
          </p:nvSpPr>
          <p:spPr>
            <a:xfrm>
              <a:off x="5963186" y="645172"/>
              <a:ext cx="1019400" cy="1162200"/>
            </a:xfrm>
            <a:prstGeom prst="rect"/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7" name="Google Shape;410;p39"/>
            <p:cNvSpPr/>
            <p:nvPr/>
          </p:nvSpPr>
          <p:spPr>
            <a:xfrm>
              <a:off x="5815184" y="568438"/>
              <a:ext cx="1019400" cy="11622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" name="Google Shape;411;p39"/>
            <p:cNvGrpSpPr/>
            <p:nvPr/>
          </p:nvGrpSpPr>
          <p:grpSpPr>
            <a:xfrm>
              <a:off x="6665781" y="634733"/>
              <a:ext cx="81398" cy="81380"/>
              <a:chOff x="8300831" y="1364305"/>
              <a:chExt cx="184200" cy="184200"/>
            </a:xfrm>
          </p:grpSpPr>
          <p:cxnSp>
            <p:nvCxnSpPr>
              <p:cNvPr id="3145760" name="Google Shape;412;p39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61" name="Google Shape;413;p39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62" name="Google Shape;414;p39"/>
            <p:cNvCxnSpPr>
              <a:cxnSpLocks/>
            </p:cNvCxnSpPr>
            <p:nvPr/>
          </p:nvCxnSpPr>
          <p:spPr>
            <a:xfrm>
              <a:off x="5816975" y="773377"/>
              <a:ext cx="10212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3" name="Google Shape;415;p39"/>
            <p:cNvCxnSpPr>
              <a:cxnSpLocks/>
            </p:cNvCxnSpPr>
            <p:nvPr/>
          </p:nvCxnSpPr>
          <p:spPr>
            <a:xfrm>
              <a:off x="6581101" y="569850"/>
              <a:ext cx="0" cy="1998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08" name="Google Shape;416;p39"/>
          <p:cNvSpPr txBox="1"/>
          <p:nvPr/>
        </p:nvSpPr>
        <p:spPr>
          <a:xfrm>
            <a:off x="2300460" y="2267442"/>
            <a:ext cx="826500" cy="673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1M$</a:t>
            </a:r>
            <a:endParaRPr sz="200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96614" y="11426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17" name="Flowchart: Alternate Process 15"/>
          <p:cNvSpPr/>
          <p:nvPr/>
        </p:nvSpPr>
        <p:spPr>
          <a:xfrm>
            <a:off x="5870121" y="1379764"/>
            <a:ext cx="3077936" cy="3412672"/>
          </a:xfrm>
          <a:prstGeom prst="flowChartAlternateProcess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Arial" panose="020B0604020202020204" pitchFamily="34" charset="0"/>
              <a:buChar char="•"/>
            </a:pPr>
            <a:r>
              <a:rPr dirty="0" lang="en-US"/>
              <a:t>Massive increase from 2013 to 2014</a:t>
            </a:r>
          </a:p>
          <a:p>
            <a:pPr algn="ctr" indent="-285750" marL="285750">
              <a:buFont typeface="Arial" panose="020B0604020202020204" pitchFamily="34" charset="0"/>
              <a:buChar char="•"/>
            </a:pPr>
            <a:r>
              <a:rPr dirty="0" lang="en-US"/>
              <a:t>Gradual decline in 2015 and 2016</a:t>
            </a:r>
          </a:p>
          <a:p>
            <a:pPr algn="ctr" indent="-285750" marL="285750">
              <a:buFont typeface="Arial" panose="020B0604020202020204" pitchFamily="34" charset="0"/>
              <a:buChar char="•"/>
            </a:pPr>
            <a:r>
              <a:rPr dirty="0" lang="en-US"/>
              <a:t>2014 demonstrated best performance overall</a:t>
            </a:r>
          </a:p>
        </p:txBody>
      </p:sp>
      <p:sp>
        <p:nvSpPr>
          <p:cNvPr id="1048618" name="TextBox 16"/>
          <p:cNvSpPr txBox="1"/>
          <p:nvPr/>
        </p:nvSpPr>
        <p:spPr>
          <a:xfrm>
            <a:off x="669471" y="122464"/>
            <a:ext cx="3453493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Total Quantity Sold Per Year</a:t>
            </a:r>
          </a:p>
        </p:txBody>
      </p:sp>
      <p:sp>
        <p:nvSpPr>
          <p:cNvPr id="1048619" name="TextBox 17"/>
          <p:cNvSpPr txBox="1"/>
          <p:nvPr/>
        </p:nvSpPr>
        <p:spPr>
          <a:xfrm>
            <a:off x="6572250" y="1812471"/>
            <a:ext cx="1738993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Key Insights: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5"/>
          <p:cNvGraphicFramePr>
            <a:graphicFrameLocks/>
          </p:cNvGraphicFramePr>
          <p:nvPr/>
        </p:nvGraphicFramePr>
        <p:xfrm>
          <a:off x="2286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24" name="TextBox 6"/>
          <p:cNvSpPr txBox="1"/>
          <p:nvPr/>
        </p:nvSpPr>
        <p:spPr>
          <a:xfrm>
            <a:off x="873578" y="530678"/>
            <a:ext cx="2906485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Revenue Generated Per Year</a:t>
            </a:r>
          </a:p>
        </p:txBody>
      </p:sp>
      <p:sp>
        <p:nvSpPr>
          <p:cNvPr id="1048625" name="Rectangle: Rounded Corners 7"/>
          <p:cNvSpPr/>
          <p:nvPr/>
        </p:nvSpPr>
        <p:spPr>
          <a:xfrm>
            <a:off x="6123214" y="1273629"/>
            <a:ext cx="2792186" cy="3045278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product was launched in 2013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2014 generated the most revenue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We see a significant drop in revenue from 2015 to 2016</a:t>
            </a:r>
          </a:p>
        </p:txBody>
      </p:sp>
      <p:sp>
        <p:nvSpPr>
          <p:cNvPr id="1048626" name="TextBox 8"/>
          <p:cNvSpPr txBox="1"/>
          <p:nvPr/>
        </p:nvSpPr>
        <p:spPr>
          <a:xfrm>
            <a:off x="6645729" y="1632857"/>
            <a:ext cx="1616528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Key Insights: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806;p51"/>
          <p:cNvGrpSpPr/>
          <p:nvPr/>
        </p:nvGrpSpPr>
        <p:grpSpPr>
          <a:xfrm>
            <a:off x="3272130" y="1327946"/>
            <a:ext cx="2407553" cy="3209840"/>
            <a:chOff x="792600" y="1798789"/>
            <a:chExt cx="2407553" cy="3209840"/>
          </a:xfrm>
        </p:grpSpPr>
        <p:sp>
          <p:nvSpPr>
            <p:cNvPr id="1048639" name="Google Shape;807;p51"/>
            <p:cNvSpPr/>
            <p:nvPr/>
          </p:nvSpPr>
          <p:spPr>
            <a:xfrm>
              <a:off x="897953" y="1915629"/>
              <a:ext cx="2302200" cy="3093000"/>
            </a:xfrm>
            <a:prstGeom prst="rect"/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0" name="Google Shape;808;p51"/>
            <p:cNvSpPr/>
            <p:nvPr/>
          </p:nvSpPr>
          <p:spPr>
            <a:xfrm>
              <a:off x="796050" y="1801461"/>
              <a:ext cx="2302200" cy="30930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" name="Google Shape;809;p51"/>
            <p:cNvGrpSpPr/>
            <p:nvPr/>
          </p:nvGrpSpPr>
          <p:grpSpPr>
            <a:xfrm>
              <a:off x="2829608" y="1892476"/>
              <a:ext cx="143289" cy="143289"/>
              <a:chOff x="8300831" y="1364305"/>
              <a:chExt cx="184200" cy="184200"/>
            </a:xfrm>
          </p:grpSpPr>
          <p:cxnSp>
            <p:nvCxnSpPr>
              <p:cNvPr id="3145772" name="Google Shape;810;p51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73" name="Google Shape;811;p51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74" name="Google Shape;812;p51"/>
            <p:cNvCxnSpPr>
              <a:cxnSpLocks/>
            </p:cNvCxnSpPr>
            <p:nvPr/>
          </p:nvCxnSpPr>
          <p:spPr>
            <a:xfrm>
              <a:off x="792600" y="2123200"/>
              <a:ext cx="23091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5" name="Google Shape;813;p51"/>
            <p:cNvCxnSpPr>
              <a:cxnSpLocks/>
            </p:cNvCxnSpPr>
            <p:nvPr/>
          </p:nvCxnSpPr>
          <p:spPr>
            <a:xfrm>
              <a:off x="2683844" y="1798789"/>
              <a:ext cx="0" cy="3306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" name="Google Shape;814;p51"/>
          <p:cNvGrpSpPr/>
          <p:nvPr/>
        </p:nvGrpSpPr>
        <p:grpSpPr>
          <a:xfrm>
            <a:off x="6016449" y="1066030"/>
            <a:ext cx="2407553" cy="3209840"/>
            <a:chOff x="792600" y="1798789"/>
            <a:chExt cx="2407553" cy="3209840"/>
          </a:xfrm>
        </p:grpSpPr>
        <p:sp>
          <p:nvSpPr>
            <p:cNvPr id="1048641" name="Google Shape;815;p51"/>
            <p:cNvSpPr/>
            <p:nvPr/>
          </p:nvSpPr>
          <p:spPr>
            <a:xfrm>
              <a:off x="897953" y="1915629"/>
              <a:ext cx="2302200" cy="3093000"/>
            </a:xfrm>
            <a:prstGeom prst="rect"/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2" name="Google Shape;816;p51"/>
            <p:cNvSpPr/>
            <p:nvPr/>
          </p:nvSpPr>
          <p:spPr>
            <a:xfrm>
              <a:off x="796050" y="1801461"/>
              <a:ext cx="2302200" cy="3093000"/>
            </a:xfrm>
            <a:prstGeom prst="rect"/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" name="Google Shape;817;p51"/>
            <p:cNvGrpSpPr/>
            <p:nvPr/>
          </p:nvGrpSpPr>
          <p:grpSpPr>
            <a:xfrm>
              <a:off x="2829608" y="1892476"/>
              <a:ext cx="143289" cy="143289"/>
              <a:chOff x="8300831" y="1364305"/>
              <a:chExt cx="184200" cy="184200"/>
            </a:xfrm>
          </p:grpSpPr>
          <p:cxnSp>
            <p:nvCxnSpPr>
              <p:cNvPr id="3145776" name="Google Shape;818;p51"/>
              <p:cNvCxnSpPr>
                <a:cxnSpLocks/>
              </p:cNvCxnSpPr>
              <p:nvPr/>
            </p:nvCxnSpPr>
            <p:spPr>
              <a:xfrm>
                <a:off x="8300831" y="1364305"/>
                <a:ext cx="184200" cy="1842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77" name="Google Shape;819;p51"/>
              <p:cNvCxnSpPr>
                <a:cxnSpLocks/>
              </p:cNvCxnSpPr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/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5778" name="Google Shape;820;p51"/>
            <p:cNvCxnSpPr>
              <a:cxnSpLocks/>
            </p:cNvCxnSpPr>
            <p:nvPr/>
          </p:nvCxnSpPr>
          <p:spPr>
            <a:xfrm>
              <a:off x="792600" y="2123200"/>
              <a:ext cx="23091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9" name="Google Shape;821;p51"/>
            <p:cNvCxnSpPr>
              <a:cxnSpLocks/>
            </p:cNvCxnSpPr>
            <p:nvPr/>
          </p:nvCxnSpPr>
          <p:spPr>
            <a:xfrm>
              <a:off x="2683844" y="1798789"/>
              <a:ext cx="0" cy="3306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43" name="Google Shape;830;p51"/>
          <p:cNvSpPr/>
          <p:nvPr/>
        </p:nvSpPr>
        <p:spPr>
          <a:xfrm>
            <a:off x="1430511" y="2634127"/>
            <a:ext cx="884400" cy="884400"/>
          </a:xfrm>
          <a:prstGeom prst="ellipse"/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4" name="Google Shape;832;p51"/>
          <p:cNvSpPr txBox="1">
            <a:spLocks noGrp="1"/>
          </p:cNvSpPr>
          <p:nvPr>
            <p:ph type="title"/>
          </p:nvPr>
        </p:nvSpPr>
        <p:spPr>
          <a:xfrm>
            <a:off x="1164108" y="2011225"/>
            <a:ext cx="1506300" cy="466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41%</a:t>
            </a:r>
            <a:endParaRPr dirty="0"/>
          </a:p>
        </p:txBody>
      </p:sp>
      <p:sp>
        <p:nvSpPr>
          <p:cNvPr id="1048645" name="Google Shape;833;p51"/>
          <p:cNvSpPr txBox="1">
            <a:spLocks noGrp="1"/>
          </p:cNvSpPr>
          <p:nvPr>
            <p:ph type="title" idx="2"/>
          </p:nvPr>
        </p:nvSpPr>
        <p:spPr>
          <a:xfrm>
            <a:off x="3766599" y="1747013"/>
            <a:ext cx="1508700" cy="466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34%</a:t>
            </a:r>
            <a:endParaRPr dirty="0"/>
          </a:p>
        </p:txBody>
      </p:sp>
      <p:sp>
        <p:nvSpPr>
          <p:cNvPr id="1048646" name="Google Shape;834;p51"/>
          <p:cNvSpPr txBox="1">
            <a:spLocks noGrp="1"/>
          </p:cNvSpPr>
          <p:nvPr>
            <p:ph type="title" idx="3"/>
          </p:nvPr>
        </p:nvSpPr>
        <p:spPr>
          <a:xfrm>
            <a:off x="6414824" y="1518413"/>
            <a:ext cx="1508700" cy="466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25%</a:t>
            </a:r>
            <a:endParaRPr dirty="0"/>
          </a:p>
        </p:txBody>
      </p:sp>
      <p:sp>
        <p:nvSpPr>
          <p:cNvPr id="1048647" name="Google Shape;835;p51"/>
          <p:cNvSpPr txBox="1">
            <a:spLocks noGrp="1"/>
          </p:cNvSpPr>
          <p:nvPr>
            <p:ph type="title" idx="5"/>
          </p:nvPr>
        </p:nvSpPr>
        <p:spPr>
          <a:xfrm>
            <a:off x="767036" y="3710012"/>
            <a:ext cx="2072700" cy="255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2014</a:t>
            </a:r>
            <a:endParaRPr dirty="0"/>
          </a:p>
        </p:txBody>
      </p:sp>
      <p:sp>
        <p:nvSpPr>
          <p:cNvPr id="1048648" name="Google Shape;836;p51"/>
          <p:cNvSpPr txBox="1">
            <a:spLocks noGrp="1"/>
          </p:cNvSpPr>
          <p:nvPr>
            <p:ph type="title" idx="6"/>
          </p:nvPr>
        </p:nvSpPr>
        <p:spPr>
          <a:xfrm>
            <a:off x="3484599" y="3482223"/>
            <a:ext cx="2072700" cy="255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2015</a:t>
            </a:r>
            <a:endParaRPr dirty="0"/>
          </a:p>
        </p:txBody>
      </p:sp>
      <p:sp>
        <p:nvSpPr>
          <p:cNvPr id="1048649" name="Google Shape;837;p51"/>
          <p:cNvSpPr txBox="1">
            <a:spLocks noGrp="1"/>
          </p:cNvSpPr>
          <p:nvPr>
            <p:ph type="subTitle" idx="7"/>
          </p:nvPr>
        </p:nvSpPr>
        <p:spPr>
          <a:xfrm>
            <a:off x="3484599" y="3778975"/>
            <a:ext cx="20727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The second-best performing year.</a:t>
            </a:r>
            <a:endParaRPr dirty="0"/>
          </a:p>
        </p:txBody>
      </p:sp>
      <p:sp>
        <p:nvSpPr>
          <p:cNvPr id="1048650" name="Google Shape;838;p51"/>
          <p:cNvSpPr txBox="1">
            <a:spLocks noGrp="1"/>
          </p:cNvSpPr>
          <p:nvPr>
            <p:ph type="title" idx="8"/>
          </p:nvPr>
        </p:nvSpPr>
        <p:spPr>
          <a:xfrm>
            <a:off x="6132824" y="3253623"/>
            <a:ext cx="2072700" cy="255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2016</a:t>
            </a:r>
            <a:endParaRPr dirty="0"/>
          </a:p>
        </p:txBody>
      </p:sp>
      <p:sp>
        <p:nvSpPr>
          <p:cNvPr id="1048651" name="Google Shape;839;p51"/>
          <p:cNvSpPr txBox="1">
            <a:spLocks noGrp="1"/>
          </p:cNvSpPr>
          <p:nvPr>
            <p:ph type="subTitle" idx="1"/>
          </p:nvPr>
        </p:nvSpPr>
        <p:spPr>
          <a:xfrm>
            <a:off x="836375" y="4007575"/>
            <a:ext cx="20727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Top performing year in generating revenue </a:t>
            </a:r>
            <a:endParaRPr dirty="0"/>
          </a:p>
        </p:txBody>
      </p:sp>
      <p:sp>
        <p:nvSpPr>
          <p:cNvPr id="1048652" name="Google Shape;840;p51"/>
          <p:cNvSpPr txBox="1">
            <a:spLocks noGrp="1"/>
          </p:cNvSpPr>
          <p:nvPr>
            <p:ph type="subTitle" idx="9"/>
          </p:nvPr>
        </p:nvSpPr>
        <p:spPr>
          <a:xfrm>
            <a:off x="6132824" y="3623691"/>
            <a:ext cx="2189275" cy="461214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Performance declined compared to the previous year</a:t>
            </a:r>
            <a:endParaRPr dirty="0"/>
          </a:p>
        </p:txBody>
      </p:sp>
      <p:sp>
        <p:nvSpPr>
          <p:cNvPr id="1048653" name="Google Shape;841;p51"/>
          <p:cNvSpPr/>
          <p:nvPr/>
        </p:nvSpPr>
        <p:spPr>
          <a:xfrm>
            <a:off x="1423398" y="2634127"/>
            <a:ext cx="884400" cy="884400"/>
          </a:xfrm>
          <a:prstGeom prst="pie">
            <a:avLst>
              <a:gd name="adj1" fmla="val 16178836"/>
              <a:gd name="adj2" fmla="val 392769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842;p51"/>
          <p:cNvGrpSpPr/>
          <p:nvPr/>
        </p:nvGrpSpPr>
        <p:grpSpPr>
          <a:xfrm>
            <a:off x="4715662" y="4609378"/>
            <a:ext cx="3723000" cy="168500"/>
            <a:chOff x="-2595000" y="3190278"/>
            <a:chExt cx="3723000" cy="168500"/>
          </a:xfrm>
        </p:grpSpPr>
        <p:cxnSp>
          <p:nvCxnSpPr>
            <p:cNvPr id="3145780" name="Google Shape;843;p51"/>
            <p:cNvCxnSpPr>
              <a:cxnSpLocks/>
            </p:cNvCxnSpPr>
            <p:nvPr/>
          </p:nvCxnSpPr>
          <p:spPr>
            <a:xfrm rot="10800000">
              <a:off x="-2595000" y="3274528"/>
              <a:ext cx="3723000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1" name="Google Shape;844;p51"/>
            <p:cNvCxnSpPr>
              <a:cxnSpLocks/>
            </p:cNvCxnSpPr>
            <p:nvPr/>
          </p:nvCxnSpPr>
          <p:spPr>
            <a:xfrm flipH="1">
              <a:off x="1042794" y="3276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2" name="Google Shape;845;p51"/>
            <p:cNvCxnSpPr>
              <a:cxnSpLocks/>
            </p:cNvCxnSpPr>
            <p:nvPr/>
          </p:nvCxnSpPr>
          <p:spPr>
            <a:xfrm rot="10800000">
              <a:off x="1042794" y="3190278"/>
              <a:ext cx="82200" cy="8250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783" name="Google Shape;846;p51"/>
          <p:cNvCxnSpPr>
            <a:cxnSpLocks/>
          </p:cNvCxnSpPr>
          <p:nvPr/>
        </p:nvCxnSpPr>
        <p:spPr>
          <a:xfrm>
            <a:off x="6384012" y="449875"/>
            <a:ext cx="2074200" cy="0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54" name="Google Shape;847;p51"/>
          <p:cNvSpPr/>
          <p:nvPr/>
        </p:nvSpPr>
        <p:spPr>
          <a:xfrm>
            <a:off x="4078749" y="2338530"/>
            <a:ext cx="884400" cy="884400"/>
          </a:xfrm>
          <a:prstGeom prst="ellipse"/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5" name="Google Shape;848;p51"/>
          <p:cNvSpPr/>
          <p:nvPr/>
        </p:nvSpPr>
        <p:spPr>
          <a:xfrm>
            <a:off x="4071636" y="2343406"/>
            <a:ext cx="884400" cy="884400"/>
          </a:xfrm>
          <a:prstGeom prst="pie">
            <a:avLst>
              <a:gd name="adj1" fmla="val 16178836"/>
              <a:gd name="adj2" fmla="val 159460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6" name="Google Shape;849;p51"/>
          <p:cNvSpPr/>
          <p:nvPr/>
        </p:nvSpPr>
        <p:spPr>
          <a:xfrm>
            <a:off x="6723524" y="2163777"/>
            <a:ext cx="884400" cy="884400"/>
          </a:xfrm>
          <a:prstGeom prst="ellipse"/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7" name="Google Shape;850;p51"/>
          <p:cNvSpPr/>
          <p:nvPr/>
        </p:nvSpPr>
        <p:spPr>
          <a:xfrm>
            <a:off x="6730637" y="2157635"/>
            <a:ext cx="884400" cy="884400"/>
          </a:xfrm>
          <a:prstGeom prst="pie">
            <a:avLst>
              <a:gd name="adj1" fmla="val 16178836"/>
              <a:gd name="adj2" fmla="val 21586206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8" name="TextBox 3"/>
          <p:cNvSpPr txBox="1"/>
          <p:nvPr/>
        </p:nvSpPr>
        <p:spPr>
          <a:xfrm>
            <a:off x="506186" y="326571"/>
            <a:ext cx="38290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Annual Revenue 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5"/>
          <p:cNvGraphicFramePr>
            <a:graphicFrameLocks/>
          </p:cNvGraphicFramePr>
          <p:nvPr/>
        </p:nvGraphicFramePr>
        <p:xfrm>
          <a:off x="0" y="1200150"/>
          <a:ext cx="63660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3" name="TextBox 6"/>
          <p:cNvSpPr txBox="1"/>
          <p:nvPr/>
        </p:nvSpPr>
        <p:spPr>
          <a:xfrm>
            <a:off x="1175657" y="383721"/>
            <a:ext cx="400050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Revenue and Cost Trends Over Time</a:t>
            </a:r>
          </a:p>
        </p:txBody>
      </p:sp>
      <p:graphicFrame>
        <p:nvGraphicFramePr>
          <p:cNvPr id="4194307" name="Table 8"/>
          <p:cNvGraphicFramePr>
            <a:graphicFrameLocks noGrp="1"/>
          </p:cNvGraphicFramePr>
          <p:nvPr/>
        </p:nvGraphicFramePr>
        <p:xfrm>
          <a:off x="5711069" y="3622223"/>
          <a:ext cx="3365500" cy="1463672"/>
        </p:xfrm>
        <a:graphic>
          <a:graphicData uri="http://schemas.openxmlformats.org/drawingml/2006/table">
            <a:tbl>
              <a:tblPr/>
              <a:tblGrid>
                <a:gridCol w="876300"/>
                <a:gridCol w="1460500"/>
                <a:gridCol w="1028700"/>
              </a:tblGrid>
              <a:tr h="263977">
                <a:tc>
                  <a:txBody>
                    <a:bodyPr/>
                    <a:p>
                      <a:pPr algn="l" fontAlgn="b"/>
                      <a:r>
                        <a:rPr b="1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b="1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Cost Of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b="1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</a:tr>
              <a:tr h="239939">
                <a:tc>
                  <a:txBody>
                    <a:bodyPr/>
                    <a:p>
                      <a:pPr algn="l" fontAlgn="b"/>
                      <a:r>
                        <a:rPr b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R537,065.74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R524,283.45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939">
                <a:tc>
                  <a:txBody>
                    <a:bodyPr/>
                    <a:p>
                      <a:pPr algn="l" fontAlgn="b"/>
                      <a:r>
                        <a:rPr b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R77,680,849.70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R75,414,975.71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9939">
                <a:tc>
                  <a:txBody>
                    <a:bodyPr/>
                    <a:p>
                      <a:pPr algn="l" fontAlgn="b"/>
                      <a:r>
                        <a:rPr b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R67,917,203.83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R64,017,593.39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9939">
                <a:tc>
                  <a:txBody>
                    <a:bodyPr/>
                    <a:p>
                      <a:pPr algn="l" fontAlgn="b"/>
                      <a:r>
                        <a:rPr b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R47,890,990.17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r" fontAlgn="b"/>
                      <a:r>
                        <a:rPr b="0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R46,952,975.71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939">
                <a:tc>
                  <a:txBody>
                    <a:bodyPr/>
                    <a:p>
                      <a:pPr algn="l" fontAlgn="b"/>
                      <a:r>
                        <a:rPr b="1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p>
                      <a:pPr algn="r" fontAlgn="b"/>
                      <a:r>
                        <a:rPr b="1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R194,026,109.45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p>
                      <a:pPr algn="r" fontAlgn="b"/>
                      <a:r>
                        <a:rPr b="1" dirty="0" sz="1100" i="0" lang="en-US" strike="noStrike" u="non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R186,909,828.26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Chart 5"/>
          <p:cNvGraphicFramePr>
            <a:graphicFrameLocks/>
          </p:cNvGraphicFramePr>
          <p:nvPr/>
        </p:nvGraphicFramePr>
        <p:xfrm>
          <a:off x="0" y="1281794"/>
          <a:ext cx="6376307" cy="309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8" name="TextBox 7"/>
          <p:cNvSpPr txBox="1"/>
          <p:nvPr/>
        </p:nvSpPr>
        <p:spPr>
          <a:xfrm>
            <a:off x="383720" y="914400"/>
            <a:ext cx="447403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Yearly Sales Comparison: Promotion vs. Regular</a:t>
            </a:r>
          </a:p>
        </p:txBody>
      </p:sp>
      <p:sp>
        <p:nvSpPr>
          <p:cNvPr id="1048669" name="Rectangle: Rounded Corners 8"/>
          <p:cNvSpPr/>
          <p:nvPr/>
        </p:nvSpPr>
        <p:spPr>
          <a:xfrm>
            <a:off x="6760029" y="914400"/>
            <a:ext cx="2261507" cy="3298371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Vast Majority of sales were made at regular price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2014 recorded the highest number of promotional sales.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There were no promotional sales in 2013</a:t>
            </a:r>
          </a:p>
        </p:txBody>
      </p:sp>
      <p:sp>
        <p:nvSpPr>
          <p:cNvPr id="1048670" name="TextBox 9"/>
          <p:cNvSpPr txBox="1"/>
          <p:nvPr/>
        </p:nvSpPr>
        <p:spPr>
          <a:xfrm>
            <a:off x="7086600" y="1222177"/>
            <a:ext cx="1551214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Key Insights: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Box 1"/>
          <p:cNvSpPr txBox="1"/>
          <p:nvPr/>
        </p:nvSpPr>
        <p:spPr>
          <a:xfrm>
            <a:off x="3347357" y="2008415"/>
            <a:ext cx="3959679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">
                <a:solidFill>
                  <a:schemeClr val="accent1">
                    <a:lumMod val="75000"/>
                  </a:schemeClr>
                </a:solidFill>
              </a:rPr>
              <a:t>Thanks!</a:t>
            </a:r>
            <a:endParaRPr dirty="0" sz="4000"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Math for Sales Forecasting by Slidesgo">
  <a:themeElements>
    <a:clrScheme name="Simple Light-935269987">
      <a:dk1>
        <a:srgbClr val="1B221A"/>
      </a:dk1>
      <a:lt1>
        <a:srgbClr val="FFFFFF"/>
      </a:lt1>
      <a:dk2>
        <a:srgbClr val="0294E7"/>
      </a:dk2>
      <a:lt2>
        <a:srgbClr val="E58DE9"/>
      </a:lt2>
      <a:accent1>
        <a:srgbClr val="FDCB72"/>
      </a:accent1>
      <a:accent2>
        <a:srgbClr val="02A681"/>
      </a:accent2>
      <a:accent3>
        <a:srgbClr val="202A1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-935269987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Office135616331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JLN-LX1</dc:creator>
  <cp:lastModifiedBy>Katlego Tana (ZA)</cp:lastModifiedBy>
  <dcterms:created xsi:type="dcterms:W3CDTF">2025-05-19T15:31:17Z</dcterms:created>
  <dcterms:modified xsi:type="dcterms:W3CDTF">2025-05-19T15:31:17Z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b93d1f-0ad4-4957-b824-94d94a84c1c8_Enabled">
    <vt:lpwstr>true</vt:lpwstr>
  </property>
  <property fmtid="{D5CDD505-2E9C-101B-9397-08002B2CF9AE}" pid="3" name="MSIP_Label_e5b93d1f-0ad4-4957-b824-94d94a84c1c8_SetDate">
    <vt:lpwstr>2025-05-19T15:21:40Z</vt:lpwstr>
  </property>
  <property fmtid="{D5CDD505-2E9C-101B-9397-08002B2CF9AE}" pid="4" name="MSIP_Label_e5b93d1f-0ad4-4957-b824-94d94a84c1c8_Method">
    <vt:lpwstr>Standard</vt:lpwstr>
  </property>
  <property fmtid="{D5CDD505-2E9C-101B-9397-08002B2CF9AE}" pid="5" name="MSIP_Label_e5b93d1f-0ad4-4957-b824-94d94a84c1c8_Name">
    <vt:lpwstr>Internal Only</vt:lpwstr>
  </property>
  <property fmtid="{D5CDD505-2E9C-101B-9397-08002B2CF9AE}" pid="6" name="MSIP_Label_e5b93d1f-0ad4-4957-b824-94d94a84c1c8_SiteId">
    <vt:lpwstr>5be1f46d-495f-465b-9507-996e8c8cdcb6</vt:lpwstr>
  </property>
  <property fmtid="{D5CDD505-2E9C-101B-9397-08002B2CF9AE}" pid="7" name="MSIP_Label_e5b93d1f-0ad4-4957-b824-94d94a84c1c8_ActionId">
    <vt:lpwstr>610b08a3-0f71-463d-8239-0169b62dad10</vt:lpwstr>
  </property>
  <property fmtid="{D5CDD505-2E9C-101B-9397-08002B2CF9AE}" pid="8" name="MSIP_Label_e5b93d1f-0ad4-4957-b824-94d94a84c1c8_ContentBits">
    <vt:lpwstr>0</vt:lpwstr>
  </property>
  <property fmtid="{D5CDD505-2E9C-101B-9397-08002B2CF9AE}" pid="9" name="MSIP_Label_e5b93d1f-0ad4-4957-b824-94d94a84c1c8_Tag">
    <vt:lpwstr>10, 3, 0, 1</vt:lpwstr>
  </property>
</Properties>
</file>