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4"/>
  </p:sldMasterIdLst>
  <p:notesMasterIdLst>
    <p:notesMasterId r:id="rId18"/>
  </p:notesMasterIdLst>
  <p:sldIdLst>
    <p:sldId id="256" r:id="rId5"/>
    <p:sldId id="257" r:id="rId6"/>
    <p:sldId id="258" r:id="rId7"/>
    <p:sldId id="274" r:id="rId8"/>
    <p:sldId id="275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rk" id="{84CC7F88-5C42-4E12-BCA5-B50733905DDA}">
          <p14:sldIdLst>
            <p14:sldId id="256"/>
            <p14:sldId id="257"/>
            <p14:sldId id="258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8F1F8E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 varScale="1">
        <p:scale>
          <a:sx n="70" d="100"/>
          <a:sy n="70" d="100"/>
        </p:scale>
        <p:origin x="61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E0AC7-270E-6D4E-8A5E-B666A5D6F8CC}" type="datetimeFigureOut">
              <a:rPr lang="sv-SE" smtClean="0"/>
              <a:t>2021-10-29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46740-9B1C-2E4D-A59E-C8D392A801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081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15D292-7AD8-4911-8CB4-1DAFDD36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4701"/>
            <a:ext cx="10972800" cy="952500"/>
          </a:xfrm>
        </p:spPr>
        <p:txBody>
          <a:bodyPr>
            <a:noAutofit/>
          </a:bodyPr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887604C-35CB-4525-A76B-87BB244A6F9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" y="4495801"/>
            <a:ext cx="10972800" cy="167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54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Use data effectively.</a:t>
            </a:r>
          </a:p>
        </p:txBody>
      </p:sp>
    </p:spTree>
    <p:extLst>
      <p:ext uri="{BB962C8B-B14F-4D97-AF65-F5344CB8AC3E}">
        <p14:creationId xmlns:p14="http://schemas.microsoft.com/office/powerpoint/2010/main" val="56047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2E944C-9757-784C-A706-C8E57025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66900"/>
            <a:ext cx="74676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0A616D3-AC6E-8444-8B5C-43F21F43B96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4495801"/>
            <a:ext cx="7467600" cy="1676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Edit format for </a:t>
            </a:r>
            <a:r>
              <a:rPr lang="sv-SE" dirty="0" err="1"/>
              <a:t>background</a:t>
            </a:r>
            <a:r>
              <a:rPr lang="sv-SE" dirty="0"/>
              <a:t> text
</a:t>
            </a:r>
          </a:p>
        </p:txBody>
      </p:sp>
    </p:spTree>
    <p:extLst>
      <p:ext uri="{BB962C8B-B14F-4D97-AF65-F5344CB8AC3E}">
        <p14:creationId xmlns:p14="http://schemas.microsoft.com/office/powerpoint/2010/main" val="180065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rubrik 1">
            <a:extLst>
              <a:ext uri="{FF2B5EF4-FFF2-40B4-BE49-F238E27FC236}">
                <a16:creationId xmlns:a16="http://schemas.microsoft.com/office/drawing/2014/main" id="{43A527BF-9794-4967-99A4-B944ED62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8FE42D-77BA-41A4-9BDF-A1AF169AA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66899"/>
            <a:ext cx="10972800" cy="4310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945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rubrik 1">
            <a:extLst>
              <a:ext uri="{FF2B5EF4-FFF2-40B4-BE49-F238E27FC236}">
                <a16:creationId xmlns:a16="http://schemas.microsoft.com/office/drawing/2014/main" id="{19C3CB18-75D5-4DED-8C4F-F297ADA2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F45881-896B-4908-9270-8CD3452C2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66900"/>
            <a:ext cx="5372100" cy="4305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89508A0-3F03-42BF-AF9B-4C920681F33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10300" y="1866900"/>
            <a:ext cx="5372100" cy="4305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033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rubrik 1">
            <a:extLst>
              <a:ext uri="{FF2B5EF4-FFF2-40B4-BE49-F238E27FC236}">
                <a16:creationId xmlns:a16="http://schemas.microsoft.com/office/drawing/2014/main" id="{19C3CB18-75D5-4DED-8C4F-F297ADA2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D667EE-B181-48C1-B558-D8D04F322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66900"/>
            <a:ext cx="3505200" cy="4292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8632B51-DF17-4684-8B4F-62F3A83BA345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077200" y="1866900"/>
            <a:ext cx="3505200" cy="4305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213F05D-7D3F-4711-84F2-3B51F70100D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343400" y="1866900"/>
            <a:ext cx="3505200" cy="4292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11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Ac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D667EE-B181-48C1-B558-D8D04F322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685800"/>
            <a:ext cx="10972800" cy="1673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39531C-A475-4D4F-992C-A23781E7EFD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9600" y="4498848"/>
            <a:ext cx="10972800" cy="1673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D85A97-A250-4843-BB97-AC4C7DEB21A0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09600" y="2592324"/>
            <a:ext cx="10972800" cy="1673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3738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95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en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53394E-75AB-45DA-A956-B7B6CF4C49D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tx2"/>
              </a:gs>
              <a:gs pos="75000">
                <a:schemeClr val="accent3"/>
              </a:gs>
              <a:gs pos="38000">
                <a:schemeClr val="accent5"/>
              </a:gs>
              <a:gs pos="62000">
                <a:schemeClr val="accent5"/>
              </a:gs>
              <a:gs pos="25000">
                <a:schemeClr val="accent3"/>
              </a:gs>
              <a:gs pos="12000">
                <a:schemeClr val="accent1"/>
              </a:gs>
              <a:gs pos="0">
                <a:schemeClr val="bg1"/>
              </a:gs>
              <a:gs pos="88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383B07-FF1A-44C2-B945-3271488814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948781"/>
            <a:ext cx="10972800" cy="960438"/>
          </a:xfrm>
        </p:spPr>
        <p:txBody>
          <a:bodyPr>
            <a:normAutofit/>
          </a:bodyPr>
          <a:lstStyle>
            <a:lvl1pPr algn="ctr"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241825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17">
            <a:extLst>
              <a:ext uri="{FF2B5EF4-FFF2-40B4-BE49-F238E27FC236}">
                <a16:creationId xmlns:a16="http://schemas.microsoft.com/office/drawing/2014/main" id="{3235377F-0DCA-4830-BE86-B93218A4A046}"/>
              </a:ext>
            </a:extLst>
          </p:cNvPr>
          <p:cNvSpPr txBox="1">
            <a:spLocks/>
          </p:cNvSpPr>
          <p:nvPr userDrawn="1"/>
        </p:nvSpPr>
        <p:spPr>
          <a:xfrm>
            <a:off x="609600" y="1903493"/>
            <a:ext cx="3146120" cy="77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Contact</a:t>
            </a:r>
          </a:p>
        </p:txBody>
      </p:sp>
      <p:sp>
        <p:nvSpPr>
          <p:cNvPr id="24" name="Text Placeholder 74">
            <a:extLst>
              <a:ext uri="{FF2B5EF4-FFF2-40B4-BE49-F238E27FC236}">
                <a16:creationId xmlns:a16="http://schemas.microsoft.com/office/drawing/2014/main" id="{DA4F656A-DBF9-4A23-82D2-45A3B5F66521}"/>
              </a:ext>
            </a:extLst>
          </p:cNvPr>
          <p:cNvSpPr txBox="1">
            <a:spLocks/>
          </p:cNvSpPr>
          <p:nvPr userDrawn="1"/>
        </p:nvSpPr>
        <p:spPr>
          <a:xfrm>
            <a:off x="631520" y="2578762"/>
            <a:ext cx="3124200" cy="34448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36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For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6264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0340E738-8E5B-E743-A622-EB2B0CB5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here</a:t>
            </a:r>
            <a:r>
              <a:rPr lang="sv-SE" dirty="0"/>
              <a:t> to </a:t>
            </a:r>
            <a:r>
              <a:rPr lang="sv-SE" dirty="0" err="1"/>
              <a:t>change</a:t>
            </a:r>
            <a:r>
              <a:rPr lang="sv-SE" dirty="0"/>
              <a:t> the template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B6D6A0D-F080-41A6-BD8F-F26C0BFB7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66900"/>
            <a:ext cx="10972800" cy="4310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102D02-1540-41EC-A84E-D4002B8A14D7}"/>
              </a:ext>
            </a:extLst>
          </p:cNvPr>
          <p:cNvGrpSpPr/>
          <p:nvPr userDrawn="1"/>
        </p:nvGrpSpPr>
        <p:grpSpPr>
          <a:xfrm>
            <a:off x="0" y="7165"/>
            <a:ext cx="12192000" cy="678636"/>
            <a:chOff x="609600" y="695325"/>
            <a:chExt cx="10982325" cy="546735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E7D7609-C718-42EE-AE1E-ECDAA2C23856}"/>
                </a:ext>
              </a:extLst>
            </p:cNvPr>
            <p:cNvGrpSpPr/>
            <p:nvPr userDrawn="1"/>
          </p:nvGrpSpPr>
          <p:grpSpPr>
            <a:xfrm>
              <a:off x="609600" y="695325"/>
              <a:ext cx="10972800" cy="5467350"/>
              <a:chOff x="609600" y="695325"/>
              <a:chExt cx="10972800" cy="5467350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63755A1-8AF8-44C1-801B-FA9FC9BA1E49}"/>
                  </a:ext>
                </a:extLst>
              </p:cNvPr>
              <p:cNvSpPr/>
              <p:nvPr userDrawn="1"/>
            </p:nvSpPr>
            <p:spPr>
              <a:xfrm>
                <a:off x="609600" y="695325"/>
                <a:ext cx="5486400" cy="2733675"/>
              </a:xfrm>
              <a:custGeom>
                <a:avLst/>
                <a:gdLst>
                  <a:gd name="connsiteX0" fmla="*/ 0 w 5486400"/>
                  <a:gd name="connsiteY0" fmla="*/ 2733675 h 2733675"/>
                  <a:gd name="connsiteX1" fmla="*/ 2743200 w 5486400"/>
                  <a:gd name="connsiteY1" fmla="*/ 0 h 2733675"/>
                  <a:gd name="connsiteX2" fmla="*/ 5486400 w 5486400"/>
                  <a:gd name="connsiteY2" fmla="*/ 2733675 h 273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86400" h="2733675">
                    <a:moveTo>
                      <a:pt x="0" y="2733675"/>
                    </a:moveTo>
                    <a:cubicBezTo>
                      <a:pt x="914400" y="1366837"/>
                      <a:pt x="1828800" y="0"/>
                      <a:pt x="2743200" y="0"/>
                    </a:cubicBezTo>
                    <a:cubicBezTo>
                      <a:pt x="3657600" y="0"/>
                      <a:pt x="4572000" y="1366837"/>
                      <a:pt x="5486400" y="2733675"/>
                    </a:cubicBezTo>
                  </a:path>
                </a:pathLst>
              </a:custGeom>
              <a:noFill/>
              <a:ln>
                <a:solidFill>
                  <a:schemeClr val="accent6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B3593F4-79B4-40D8-A1E6-801C5CE87305}"/>
                  </a:ext>
                </a:extLst>
              </p:cNvPr>
              <p:cNvSpPr/>
              <p:nvPr userDrawn="1"/>
            </p:nvSpPr>
            <p:spPr>
              <a:xfrm rot="10800000">
                <a:off x="6096000" y="3429000"/>
                <a:ext cx="5486400" cy="2733675"/>
              </a:xfrm>
              <a:custGeom>
                <a:avLst/>
                <a:gdLst>
                  <a:gd name="connsiteX0" fmla="*/ 0 w 5486400"/>
                  <a:gd name="connsiteY0" fmla="*/ 2733675 h 2733675"/>
                  <a:gd name="connsiteX1" fmla="*/ 2743200 w 5486400"/>
                  <a:gd name="connsiteY1" fmla="*/ 0 h 2733675"/>
                  <a:gd name="connsiteX2" fmla="*/ 5486400 w 5486400"/>
                  <a:gd name="connsiteY2" fmla="*/ 2733675 h 273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86400" h="2733675">
                    <a:moveTo>
                      <a:pt x="0" y="2733675"/>
                    </a:moveTo>
                    <a:cubicBezTo>
                      <a:pt x="914400" y="1366837"/>
                      <a:pt x="1828800" y="0"/>
                      <a:pt x="2743200" y="0"/>
                    </a:cubicBezTo>
                    <a:cubicBezTo>
                      <a:pt x="3657600" y="0"/>
                      <a:pt x="4572000" y="1366837"/>
                      <a:pt x="5486400" y="2733675"/>
                    </a:cubicBezTo>
                  </a:path>
                </a:pathLst>
              </a:custGeom>
              <a:noFill/>
              <a:ln>
                <a:solidFill>
                  <a:schemeClr val="accent6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6F398BD-6AEC-41C7-829A-C7028396F799}"/>
                </a:ext>
              </a:extLst>
            </p:cNvPr>
            <p:cNvGrpSpPr/>
            <p:nvPr userDrawn="1"/>
          </p:nvGrpSpPr>
          <p:grpSpPr>
            <a:xfrm flipH="1">
              <a:off x="609600" y="695325"/>
              <a:ext cx="10972800" cy="5467350"/>
              <a:chOff x="609600" y="695325"/>
              <a:chExt cx="10972800" cy="546735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0913B63-6AB9-43BC-84A3-B44DB0F12482}"/>
                  </a:ext>
                </a:extLst>
              </p:cNvPr>
              <p:cNvSpPr/>
              <p:nvPr userDrawn="1"/>
            </p:nvSpPr>
            <p:spPr>
              <a:xfrm>
                <a:off x="609600" y="695325"/>
                <a:ext cx="5486400" cy="2733675"/>
              </a:xfrm>
              <a:custGeom>
                <a:avLst/>
                <a:gdLst>
                  <a:gd name="connsiteX0" fmla="*/ 0 w 5486400"/>
                  <a:gd name="connsiteY0" fmla="*/ 2733675 h 2733675"/>
                  <a:gd name="connsiteX1" fmla="*/ 2743200 w 5486400"/>
                  <a:gd name="connsiteY1" fmla="*/ 0 h 2733675"/>
                  <a:gd name="connsiteX2" fmla="*/ 5486400 w 5486400"/>
                  <a:gd name="connsiteY2" fmla="*/ 2733675 h 273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86400" h="2733675">
                    <a:moveTo>
                      <a:pt x="0" y="2733675"/>
                    </a:moveTo>
                    <a:cubicBezTo>
                      <a:pt x="914400" y="1366837"/>
                      <a:pt x="1828800" y="0"/>
                      <a:pt x="2743200" y="0"/>
                    </a:cubicBezTo>
                    <a:cubicBezTo>
                      <a:pt x="3657600" y="0"/>
                      <a:pt x="4572000" y="1366837"/>
                      <a:pt x="5486400" y="2733675"/>
                    </a:cubicBezTo>
                  </a:path>
                </a:pathLst>
              </a:custGeom>
              <a:noFill/>
              <a:ln>
                <a:solidFill>
                  <a:schemeClr val="accent6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27CD2AF-1165-4361-84BC-C577757FF9F6}"/>
                  </a:ext>
                </a:extLst>
              </p:cNvPr>
              <p:cNvSpPr/>
              <p:nvPr userDrawn="1"/>
            </p:nvSpPr>
            <p:spPr>
              <a:xfrm rot="10800000">
                <a:off x="6096000" y="3429000"/>
                <a:ext cx="5486400" cy="2733675"/>
              </a:xfrm>
              <a:custGeom>
                <a:avLst/>
                <a:gdLst>
                  <a:gd name="connsiteX0" fmla="*/ 0 w 5486400"/>
                  <a:gd name="connsiteY0" fmla="*/ 2733675 h 2733675"/>
                  <a:gd name="connsiteX1" fmla="*/ 2743200 w 5486400"/>
                  <a:gd name="connsiteY1" fmla="*/ 0 h 2733675"/>
                  <a:gd name="connsiteX2" fmla="*/ 5486400 w 5486400"/>
                  <a:gd name="connsiteY2" fmla="*/ 2733675 h 273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86400" h="2733675">
                    <a:moveTo>
                      <a:pt x="0" y="2733675"/>
                    </a:moveTo>
                    <a:cubicBezTo>
                      <a:pt x="914400" y="1366837"/>
                      <a:pt x="1828800" y="0"/>
                      <a:pt x="2743200" y="0"/>
                    </a:cubicBezTo>
                    <a:cubicBezTo>
                      <a:pt x="3657600" y="0"/>
                      <a:pt x="4572000" y="1366837"/>
                      <a:pt x="5486400" y="2733675"/>
                    </a:cubicBezTo>
                  </a:path>
                </a:pathLst>
              </a:custGeom>
              <a:noFill/>
              <a:ln>
                <a:solidFill>
                  <a:schemeClr val="accent6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749A8F6-8641-4451-B4E9-F38778BEE59F}"/>
                </a:ext>
              </a:extLst>
            </p:cNvPr>
            <p:cNvGrpSpPr/>
            <p:nvPr userDrawn="1"/>
          </p:nvGrpSpPr>
          <p:grpSpPr>
            <a:xfrm>
              <a:off x="628650" y="695325"/>
              <a:ext cx="10963275" cy="5467350"/>
              <a:chOff x="628650" y="695325"/>
              <a:chExt cx="10963275" cy="5467350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129EA5A-7D60-46E3-92AE-FEC4E3F901DA}"/>
                  </a:ext>
                </a:extLst>
              </p:cNvPr>
              <p:cNvSpPr/>
              <p:nvPr userDrawn="1"/>
            </p:nvSpPr>
            <p:spPr>
              <a:xfrm flipH="1">
                <a:off x="8848725" y="695325"/>
                <a:ext cx="2743200" cy="2733675"/>
              </a:xfrm>
              <a:custGeom>
                <a:avLst/>
                <a:gdLst>
                  <a:gd name="connsiteX0" fmla="*/ 0 w 5486400"/>
                  <a:gd name="connsiteY0" fmla="*/ 2733675 h 2733675"/>
                  <a:gd name="connsiteX1" fmla="*/ 2743200 w 5486400"/>
                  <a:gd name="connsiteY1" fmla="*/ 0 h 2733675"/>
                  <a:gd name="connsiteX2" fmla="*/ 5486400 w 5486400"/>
                  <a:gd name="connsiteY2" fmla="*/ 2733675 h 2733675"/>
                  <a:gd name="connsiteX0" fmla="*/ 0 w 2743200"/>
                  <a:gd name="connsiteY0" fmla="*/ 0 h 2733675"/>
                  <a:gd name="connsiteX1" fmla="*/ 2743200 w 2743200"/>
                  <a:gd name="connsiteY1" fmla="*/ 2733675 h 273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43200" h="2733675">
                    <a:moveTo>
                      <a:pt x="0" y="0"/>
                    </a:moveTo>
                    <a:cubicBezTo>
                      <a:pt x="914400" y="0"/>
                      <a:pt x="1828800" y="1366837"/>
                      <a:pt x="2743200" y="2733675"/>
                    </a:cubicBezTo>
                  </a:path>
                </a:pathLst>
              </a:custGeom>
              <a:noFill/>
              <a:ln>
                <a:solidFill>
                  <a:schemeClr val="accent6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FD22D1E-E10E-477B-B44F-5B9453148672}"/>
                  </a:ext>
                </a:extLst>
              </p:cNvPr>
              <p:cNvSpPr/>
              <p:nvPr userDrawn="1"/>
            </p:nvSpPr>
            <p:spPr>
              <a:xfrm rot="10800000" flipH="1">
                <a:off x="3362325" y="3429000"/>
                <a:ext cx="5486400" cy="2733675"/>
              </a:xfrm>
              <a:custGeom>
                <a:avLst/>
                <a:gdLst>
                  <a:gd name="connsiteX0" fmla="*/ 0 w 5486400"/>
                  <a:gd name="connsiteY0" fmla="*/ 2733675 h 2733675"/>
                  <a:gd name="connsiteX1" fmla="*/ 2743200 w 5486400"/>
                  <a:gd name="connsiteY1" fmla="*/ 0 h 2733675"/>
                  <a:gd name="connsiteX2" fmla="*/ 5486400 w 5486400"/>
                  <a:gd name="connsiteY2" fmla="*/ 2733675 h 273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86400" h="2733675">
                    <a:moveTo>
                      <a:pt x="0" y="2733675"/>
                    </a:moveTo>
                    <a:cubicBezTo>
                      <a:pt x="914400" y="1366837"/>
                      <a:pt x="1828800" y="0"/>
                      <a:pt x="2743200" y="0"/>
                    </a:cubicBezTo>
                    <a:cubicBezTo>
                      <a:pt x="3657600" y="0"/>
                      <a:pt x="4572000" y="1366837"/>
                      <a:pt x="5486400" y="2733675"/>
                    </a:cubicBezTo>
                  </a:path>
                </a:pathLst>
              </a:custGeom>
              <a:noFill/>
              <a:ln>
                <a:solidFill>
                  <a:schemeClr val="accent6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6EB6AB-9E17-4CD3-B117-A5E8561BD2F8}"/>
                  </a:ext>
                </a:extLst>
              </p:cNvPr>
              <p:cNvSpPr/>
              <p:nvPr userDrawn="1"/>
            </p:nvSpPr>
            <p:spPr>
              <a:xfrm flipH="1">
                <a:off x="628650" y="695325"/>
                <a:ext cx="2743200" cy="2733675"/>
              </a:xfrm>
              <a:custGeom>
                <a:avLst/>
                <a:gdLst>
                  <a:gd name="connsiteX0" fmla="*/ 0 w 5486400"/>
                  <a:gd name="connsiteY0" fmla="*/ 2733675 h 2733675"/>
                  <a:gd name="connsiteX1" fmla="*/ 2743200 w 5486400"/>
                  <a:gd name="connsiteY1" fmla="*/ 0 h 2733675"/>
                  <a:gd name="connsiteX2" fmla="*/ 5486400 w 5486400"/>
                  <a:gd name="connsiteY2" fmla="*/ 2733675 h 2733675"/>
                  <a:gd name="connsiteX0" fmla="*/ 0 w 2743200"/>
                  <a:gd name="connsiteY0" fmla="*/ 2733675 h 2733675"/>
                  <a:gd name="connsiteX1" fmla="*/ 2743200 w 2743200"/>
                  <a:gd name="connsiteY1" fmla="*/ 0 h 273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43200" h="2733675">
                    <a:moveTo>
                      <a:pt x="0" y="2733675"/>
                    </a:moveTo>
                    <a:cubicBezTo>
                      <a:pt x="914400" y="1366837"/>
                      <a:pt x="1828800" y="0"/>
                      <a:pt x="2743200" y="0"/>
                    </a:cubicBezTo>
                  </a:path>
                </a:pathLst>
              </a:custGeom>
              <a:noFill/>
              <a:ln>
                <a:solidFill>
                  <a:schemeClr val="accent6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17015C5-4B35-4787-8505-6466044B3299}"/>
                </a:ext>
              </a:extLst>
            </p:cNvPr>
            <p:cNvGrpSpPr/>
            <p:nvPr userDrawn="1"/>
          </p:nvGrpSpPr>
          <p:grpSpPr>
            <a:xfrm flipV="1">
              <a:off x="628650" y="695325"/>
              <a:ext cx="10963275" cy="5467350"/>
              <a:chOff x="628650" y="695325"/>
              <a:chExt cx="10963275" cy="5467350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9605EF-8B54-455E-9D99-4B1AF328BE7D}"/>
                  </a:ext>
                </a:extLst>
              </p:cNvPr>
              <p:cNvSpPr/>
              <p:nvPr userDrawn="1"/>
            </p:nvSpPr>
            <p:spPr>
              <a:xfrm flipH="1">
                <a:off x="8848725" y="695325"/>
                <a:ext cx="2743200" cy="2733675"/>
              </a:xfrm>
              <a:custGeom>
                <a:avLst/>
                <a:gdLst>
                  <a:gd name="connsiteX0" fmla="*/ 0 w 5486400"/>
                  <a:gd name="connsiteY0" fmla="*/ 2733675 h 2733675"/>
                  <a:gd name="connsiteX1" fmla="*/ 2743200 w 5486400"/>
                  <a:gd name="connsiteY1" fmla="*/ 0 h 2733675"/>
                  <a:gd name="connsiteX2" fmla="*/ 5486400 w 5486400"/>
                  <a:gd name="connsiteY2" fmla="*/ 2733675 h 2733675"/>
                  <a:gd name="connsiteX0" fmla="*/ 0 w 2743200"/>
                  <a:gd name="connsiteY0" fmla="*/ 0 h 2733675"/>
                  <a:gd name="connsiteX1" fmla="*/ 2743200 w 2743200"/>
                  <a:gd name="connsiteY1" fmla="*/ 2733675 h 273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43200" h="2733675">
                    <a:moveTo>
                      <a:pt x="0" y="0"/>
                    </a:moveTo>
                    <a:cubicBezTo>
                      <a:pt x="914400" y="0"/>
                      <a:pt x="1828800" y="1366837"/>
                      <a:pt x="2743200" y="2733675"/>
                    </a:cubicBezTo>
                  </a:path>
                </a:pathLst>
              </a:custGeom>
              <a:noFill/>
              <a:ln>
                <a:solidFill>
                  <a:schemeClr val="accent6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CE611BC-E658-48A5-997F-FD6F2E07F2BC}"/>
                  </a:ext>
                </a:extLst>
              </p:cNvPr>
              <p:cNvSpPr/>
              <p:nvPr userDrawn="1"/>
            </p:nvSpPr>
            <p:spPr>
              <a:xfrm rot="10800000" flipH="1">
                <a:off x="3362325" y="3429000"/>
                <a:ext cx="5486400" cy="2733675"/>
              </a:xfrm>
              <a:custGeom>
                <a:avLst/>
                <a:gdLst>
                  <a:gd name="connsiteX0" fmla="*/ 0 w 5486400"/>
                  <a:gd name="connsiteY0" fmla="*/ 2733675 h 2733675"/>
                  <a:gd name="connsiteX1" fmla="*/ 2743200 w 5486400"/>
                  <a:gd name="connsiteY1" fmla="*/ 0 h 2733675"/>
                  <a:gd name="connsiteX2" fmla="*/ 5486400 w 5486400"/>
                  <a:gd name="connsiteY2" fmla="*/ 2733675 h 273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86400" h="2733675">
                    <a:moveTo>
                      <a:pt x="0" y="2733675"/>
                    </a:moveTo>
                    <a:cubicBezTo>
                      <a:pt x="914400" y="1366837"/>
                      <a:pt x="1828800" y="0"/>
                      <a:pt x="2743200" y="0"/>
                    </a:cubicBezTo>
                    <a:cubicBezTo>
                      <a:pt x="3657600" y="0"/>
                      <a:pt x="4572000" y="1366837"/>
                      <a:pt x="5486400" y="2733675"/>
                    </a:cubicBezTo>
                  </a:path>
                </a:pathLst>
              </a:custGeom>
              <a:noFill/>
              <a:ln>
                <a:solidFill>
                  <a:schemeClr val="accent6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9BCC558-82D6-4657-A6FA-49245A13FFF1}"/>
                  </a:ext>
                </a:extLst>
              </p:cNvPr>
              <p:cNvSpPr/>
              <p:nvPr userDrawn="1"/>
            </p:nvSpPr>
            <p:spPr>
              <a:xfrm flipH="1">
                <a:off x="628650" y="695325"/>
                <a:ext cx="2743200" cy="2733675"/>
              </a:xfrm>
              <a:custGeom>
                <a:avLst/>
                <a:gdLst>
                  <a:gd name="connsiteX0" fmla="*/ 0 w 5486400"/>
                  <a:gd name="connsiteY0" fmla="*/ 2733675 h 2733675"/>
                  <a:gd name="connsiteX1" fmla="*/ 2743200 w 5486400"/>
                  <a:gd name="connsiteY1" fmla="*/ 0 h 2733675"/>
                  <a:gd name="connsiteX2" fmla="*/ 5486400 w 5486400"/>
                  <a:gd name="connsiteY2" fmla="*/ 2733675 h 2733675"/>
                  <a:gd name="connsiteX0" fmla="*/ 0 w 2743200"/>
                  <a:gd name="connsiteY0" fmla="*/ 2733675 h 2733675"/>
                  <a:gd name="connsiteX1" fmla="*/ 2743200 w 2743200"/>
                  <a:gd name="connsiteY1" fmla="*/ 0 h 273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43200" h="2733675">
                    <a:moveTo>
                      <a:pt x="0" y="2733675"/>
                    </a:moveTo>
                    <a:cubicBezTo>
                      <a:pt x="914400" y="1366837"/>
                      <a:pt x="1828800" y="0"/>
                      <a:pt x="2743200" y="0"/>
                    </a:cubicBezTo>
                  </a:path>
                </a:pathLst>
              </a:custGeom>
              <a:noFill/>
              <a:ln>
                <a:solidFill>
                  <a:schemeClr val="accent6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4578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93" r:id="rId6"/>
    <p:sldLayoutId id="2147483683" r:id="rId7"/>
    <p:sldLayoutId id="2147483675" r:id="rId8"/>
    <p:sldLayoutId id="2147483703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Symbol" panose="05050102010706020507" pitchFamily="18" charset="2"/>
        <a:buChar char=""/>
        <a:tabLst/>
        <a:defRPr sz="2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1pPr>
      <a:lvl2pPr marL="4572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Symbol" panose="05050102010706020507" pitchFamily="18" charset="2"/>
        <a:buChar char="ñ"/>
        <a:tabLst/>
        <a:defRPr sz="24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2pPr>
      <a:lvl3pPr marL="6858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Symbol" panose="05050102010706020507" pitchFamily="18" charset="2"/>
        <a:buChar char="ñ"/>
        <a:tabLst/>
        <a:defRPr sz="20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3pPr>
      <a:lvl4pPr marL="914400" marR="0" indent="-17145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Symbol" panose="05050102010706020507" pitchFamily="18" charset="2"/>
        <a:buChar char="ñ"/>
        <a:tabLst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4pPr>
      <a:lvl5pPr marL="1092200" marR="0" indent="-17145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Symbol" panose="05050102010706020507" pitchFamily="18" charset="2"/>
        <a:buChar char="ñ"/>
        <a:tabLst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">
          <p15:clr>
            <a:srgbClr val="F26B43"/>
          </p15:clr>
        </p15:guide>
        <p15:guide id="2" pos="7296">
          <p15:clr>
            <a:srgbClr val="F26B43"/>
          </p15:clr>
        </p15:guide>
        <p15:guide id="3" orient="horz" pos="3888">
          <p15:clr>
            <a:srgbClr val="F26B43"/>
          </p15:clr>
        </p15:guide>
        <p15:guide id="4" pos="384">
          <p15:clr>
            <a:srgbClr val="F26B43"/>
          </p15:clr>
        </p15:guide>
        <p15:guide id="9" orient="horz" pos="1032" userDrawn="1">
          <p15:clr>
            <a:srgbClr val="F26B43"/>
          </p15:clr>
        </p15:guide>
        <p15:guide id="10" orient="horz" pos="1176" userDrawn="1">
          <p15:clr>
            <a:srgbClr val="F26B43"/>
          </p15:clr>
        </p15:guide>
        <p15:guide id="16" pos="5088" userDrawn="1">
          <p15:clr>
            <a:srgbClr val="F26B43"/>
          </p15:clr>
        </p15:guide>
        <p15:guide id="19" pos="2592" userDrawn="1">
          <p15:clr>
            <a:srgbClr val="F26B43"/>
          </p15:clr>
        </p15:guide>
        <p15:guide id="23" pos="2736" userDrawn="1">
          <p15:clr>
            <a:srgbClr val="F26B43"/>
          </p15:clr>
        </p15:guide>
        <p15:guide id="24" pos="4944" userDrawn="1">
          <p15:clr>
            <a:srgbClr val="F26B43"/>
          </p15:clr>
        </p15:guide>
        <p15:guide id="25" orient="horz" pos="1488" userDrawn="1">
          <p15:clr>
            <a:srgbClr val="F26B43"/>
          </p15:clr>
        </p15:guide>
        <p15:guide id="26" orient="horz" pos="1632" userDrawn="1">
          <p15:clr>
            <a:srgbClr val="F26B43"/>
          </p15:clr>
        </p15:guide>
        <p15:guide id="27" orient="horz" pos="2688" userDrawn="1">
          <p15:clr>
            <a:srgbClr val="F26B43"/>
          </p15:clr>
        </p15:guide>
        <p15:guide id="28" orient="horz" pos="2832" userDrawn="1">
          <p15:clr>
            <a:srgbClr val="F26B43"/>
          </p15:clr>
        </p15:guide>
        <p15:guide id="29" pos="3768" userDrawn="1">
          <p15:clr>
            <a:srgbClr val="F26B43"/>
          </p15:clr>
        </p15:guide>
        <p15:guide id="30" pos="3912" userDrawn="1">
          <p15:clr>
            <a:srgbClr val="F26B43"/>
          </p15:clr>
        </p15:guide>
        <p15:guide id="31" orient="horz" pos="2088" userDrawn="1">
          <p15:clr>
            <a:srgbClr val="F26B43"/>
          </p15:clr>
        </p15:guide>
        <p15:guide id="32" orient="horz" pos="22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223A-5AD3-42FE-8508-9B16C0BA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6F77-39CD-4DDD-8DF6-BDD39DB945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 data effectively.</a:t>
            </a:r>
          </a:p>
        </p:txBody>
      </p:sp>
    </p:spTree>
    <p:extLst>
      <p:ext uri="{BB962C8B-B14F-4D97-AF65-F5344CB8AC3E}">
        <p14:creationId xmlns:p14="http://schemas.microsoft.com/office/powerpoint/2010/main" val="84372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5D1A-D156-49DB-8278-F9DB86A0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— Group Differences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D904B28-AD5A-4475-A084-E564C6D92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2076" y="1866900"/>
            <a:ext cx="5727847" cy="4310063"/>
          </a:xfrm>
        </p:spPr>
      </p:pic>
    </p:spTree>
    <p:extLst>
      <p:ext uri="{BB962C8B-B14F-4D97-AF65-F5344CB8AC3E}">
        <p14:creationId xmlns:p14="http://schemas.microsoft.com/office/powerpoint/2010/main" val="313264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5D1A-D156-49DB-8278-F9DB86A0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— Quasibinomial Regression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69646E-0E3A-42BD-A19C-8203139C2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003" y="1866900"/>
            <a:ext cx="5761994" cy="4310063"/>
          </a:xfrm>
        </p:spPr>
      </p:pic>
    </p:spTree>
    <p:extLst>
      <p:ext uri="{BB962C8B-B14F-4D97-AF65-F5344CB8AC3E}">
        <p14:creationId xmlns:p14="http://schemas.microsoft.com/office/powerpoint/2010/main" val="284429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5D1A-D156-49DB-8278-F9DB86A0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9974-C229-45DF-921A-EFBDF8DE5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Significant correlation between final age and hours spent exercising</a:t>
            </a:r>
          </a:p>
          <a:p>
            <a:pPr lvl="1"/>
            <a:r>
              <a:rPr lang="en-US" dirty="0"/>
              <a:t>Spearman’s rho; </a:t>
            </a:r>
            <a:r>
              <a:rPr lang="el-GR" dirty="0"/>
              <a:t>ρ</a:t>
            </a:r>
            <a:r>
              <a:rPr lang="en-US" dirty="0"/>
              <a:t> = 0.17, p = 0.009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Significant difference in hours spent exercising between groups</a:t>
            </a:r>
          </a:p>
          <a:p>
            <a:pPr lvl="1"/>
            <a:r>
              <a:rPr lang="en-US" dirty="0"/>
              <a:t>Wilcoxon Rank-Sum; test, W = 0.003, p &lt; 0.001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 spent exercising and final age each independently predict group classification, and no interaction observed</a:t>
            </a:r>
          </a:p>
          <a:p>
            <a:pPr lvl="1"/>
            <a:r>
              <a:rPr lang="en-US" dirty="0"/>
              <a:t>Quasibinomial regression model; t = 5.35, p &lt; 0.001 and t = 2.526, p = 0.012 for time spent exercising and age, respectively</a:t>
            </a:r>
          </a:p>
        </p:txBody>
      </p:sp>
    </p:spTree>
    <p:extLst>
      <p:ext uri="{BB962C8B-B14F-4D97-AF65-F5344CB8AC3E}">
        <p14:creationId xmlns:p14="http://schemas.microsoft.com/office/powerpoint/2010/main" val="80212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5D1A-D156-49DB-8278-F9DB86A0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9974-C229-45DF-921A-EFBDF8DE5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“All models are wrong but some are useful” – George Box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Quasibinomial regression model performs poorly for girls under 17 years old who exercise for fewer than 5 hours per week</a:t>
            </a:r>
          </a:p>
          <a:p>
            <a:r>
              <a:rPr lang="en-US" dirty="0"/>
              <a:t>Model may be improved by incorporating:</a:t>
            </a:r>
          </a:p>
          <a:p>
            <a:pPr lvl="1"/>
            <a:r>
              <a:rPr lang="en-US" dirty="0"/>
              <a:t>Family history of eating disorders</a:t>
            </a:r>
          </a:p>
          <a:p>
            <a:pPr lvl="1"/>
            <a:r>
              <a:rPr lang="en-US" dirty="0"/>
              <a:t>Other comorbidities</a:t>
            </a:r>
          </a:p>
          <a:p>
            <a:pPr lvl="1"/>
            <a:r>
              <a:rPr lang="en-US" dirty="0"/>
              <a:t>Time spent ingesting social media</a:t>
            </a:r>
          </a:p>
        </p:txBody>
      </p:sp>
    </p:spTree>
    <p:extLst>
      <p:ext uri="{BB962C8B-B14F-4D97-AF65-F5344CB8AC3E}">
        <p14:creationId xmlns:p14="http://schemas.microsoft.com/office/powerpoint/2010/main" val="229131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5CBD-ACFB-438B-8459-649FBCBC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67296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5D1A-D156-49DB-8278-F9DB86A0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— Aims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9974-C229-45DF-921A-EFBDF8DE5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Trend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Differences between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Open-ended analysis of one’s own choosing</a:t>
            </a:r>
          </a:p>
        </p:txBody>
      </p:sp>
    </p:spTree>
    <p:extLst>
      <p:ext uri="{BB962C8B-B14F-4D97-AF65-F5344CB8AC3E}">
        <p14:creationId xmlns:p14="http://schemas.microsoft.com/office/powerpoint/2010/main" val="400791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5D1A-D156-49DB-8278-F9DB86A0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— Data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9974-C229-45DF-921A-EFBDF8DE5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Blackmore</a:t>
            </a:r>
            <a:r>
              <a:rPr lang="en-US" dirty="0"/>
              <a:t> dataset from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car</a:t>
            </a:r>
            <a:r>
              <a:rPr lang="en-US" dirty="0"/>
              <a:t> package in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R</a:t>
            </a:r>
            <a:endParaRPr lang="en-US" dirty="0"/>
          </a:p>
          <a:p>
            <a:r>
              <a:rPr lang="en-US" dirty="0"/>
              <a:t>Data from York University on exercise histories of 138 teenaged girls hospitalized for eating disorders and 93 control subjects</a:t>
            </a:r>
          </a:p>
          <a:p>
            <a:r>
              <a:rPr lang="en-US" dirty="0"/>
              <a:t>Four variables in the dataset: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subject</a:t>
            </a:r>
            <a:r>
              <a:rPr lang="en-US" dirty="0"/>
              <a:t> : subject identifier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age</a:t>
            </a:r>
            <a:r>
              <a:rPr lang="en-US" dirty="0"/>
              <a:t> : age in years at time of measurement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exercise</a:t>
            </a:r>
            <a:r>
              <a:rPr lang="en-US" dirty="0"/>
              <a:t> : estimated hours of weekly exercise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group</a:t>
            </a:r>
            <a:r>
              <a:rPr lang="en-US" dirty="0"/>
              <a:t> : either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patient</a:t>
            </a:r>
            <a:r>
              <a:rPr lang="en-US" dirty="0"/>
              <a:t> or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control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6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5D1A-D156-49DB-8278-F9DB86A0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—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9974-C229-45DF-921A-EFBDF8DE5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contained repeated measurements from subjects every two years until final measurement</a:t>
            </a:r>
          </a:p>
          <a:p>
            <a:r>
              <a:rPr lang="en-US" dirty="0"/>
              <a:t>Data were filtered to only examine the final data contributed from each subject</a:t>
            </a:r>
          </a:p>
        </p:txBody>
      </p:sp>
    </p:spTree>
    <p:extLst>
      <p:ext uri="{BB962C8B-B14F-4D97-AF65-F5344CB8AC3E}">
        <p14:creationId xmlns:p14="http://schemas.microsoft.com/office/powerpoint/2010/main" val="7136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5D1A-D156-49DB-8278-F9DB86A0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— Models to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9974-C229-45DF-921A-EFBDF8DE5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Trend analysis : examined correlation between age and hours of exercise per week (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exercise ~ age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Differences between groups : examined if patients or control subjects were likely to exercise more (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exercise ~ group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Open-ended analysis of one’s own choosing : built quasibinomial regression model to predict if an individual were a patient or control subject based on age and hours of weekly exercise (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group ~ age + exercise + age * exercise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4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5D1A-D156-49DB-8278-F9DB86A0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— Descriptive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3ED57-A9B6-42D5-89A4-FF31736EC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873" y="1866900"/>
            <a:ext cx="10286254" cy="4310063"/>
          </a:xfrm>
          <a:ln w="1905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6906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5D1A-D156-49DB-8278-F9DB86A0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— Normality Testing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070A09E-0A91-4626-A498-D5D21E4A9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635822"/>
            <a:ext cx="10972800" cy="2772219"/>
          </a:xfrm>
          <a:ln w="1905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48351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5D1A-D156-49DB-8278-F9DB86A0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— Trend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8A4AC6-DB51-446D-80C3-0971A943C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2025" y="1866900"/>
            <a:ext cx="5767950" cy="4310063"/>
          </a:xfrm>
        </p:spPr>
      </p:pic>
    </p:spTree>
    <p:extLst>
      <p:ext uri="{BB962C8B-B14F-4D97-AF65-F5344CB8AC3E}">
        <p14:creationId xmlns:p14="http://schemas.microsoft.com/office/powerpoint/2010/main" val="344629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GL Dark">
  <a:themeElements>
    <a:clrScheme name="DGL">
      <a:dk1>
        <a:srgbClr val="000000"/>
      </a:dk1>
      <a:lt1>
        <a:srgbClr val="FFFFFF"/>
      </a:lt1>
      <a:dk2>
        <a:srgbClr val="150E37"/>
      </a:dk2>
      <a:lt2>
        <a:srgbClr val="FCFDBF"/>
      </a:lt2>
      <a:accent1>
        <a:srgbClr val="3B0F70"/>
      </a:accent1>
      <a:accent2>
        <a:srgbClr val="641A80"/>
      </a:accent2>
      <a:accent3>
        <a:srgbClr val="8C2381"/>
      </a:accent3>
      <a:accent4>
        <a:srgbClr val="B63679"/>
      </a:accent4>
      <a:accent5>
        <a:srgbClr val="DE4968"/>
      </a:accent5>
      <a:accent6>
        <a:srgbClr val="F76F5C"/>
      </a:accent6>
      <a:hlink>
        <a:srgbClr val="FE9F6D"/>
      </a:hlink>
      <a:folHlink>
        <a:srgbClr val="FECE91"/>
      </a:folHlink>
    </a:clrScheme>
    <a:fontScheme name="DGL">
      <a:majorFont>
        <a:latin typeface="Georgia"/>
        <a:ea typeface=""/>
        <a:cs typeface=""/>
      </a:majorFont>
      <a:minorFont>
        <a:latin typeface="Bahn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t"/>
      <a:lstStyle>
        <a:defPPr algn="l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TC" id="{8F790479-024C-4869-A938-C55B5FDD2D9E}" vid="{DBA77A87-FD68-4860-82BC-A863FC27C83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C459BF5B8FB34A967869AC10AED179" ma:contentTypeVersion="2" ma:contentTypeDescription="Create a new document." ma:contentTypeScope="" ma:versionID="233cf7d021ba8e34980fd0ef2966618a">
  <xsd:schema xmlns:xsd="http://www.w3.org/2001/XMLSchema" xmlns:xs="http://www.w3.org/2001/XMLSchema" xmlns:p="http://schemas.microsoft.com/office/2006/metadata/properties" xmlns:ns2="9e6321e7-42a7-4c81-9b25-28a46867a22a" targetNamespace="http://schemas.microsoft.com/office/2006/metadata/properties" ma:root="true" ma:fieldsID="d37e4c81f2e5f6d6c3838445eca9eb6e" ns2:_="">
    <xsd:import namespace="9e6321e7-42a7-4c81-9b25-28a46867a2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6321e7-42a7-4c81-9b25-28a46867a2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6ECF06-7597-48FB-BD1F-CA12627FE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6321e7-42a7-4c81-9b25-28a46867a2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E7F6E7-5E8F-47BB-925F-C53808B48E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743A70-89FF-43F7-A3C7-48DFEE308E9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457</TotalTime>
  <Words>361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Bahnschrift</vt:lpstr>
      <vt:lpstr>Calibri</vt:lpstr>
      <vt:lpstr>Consolas</vt:lpstr>
      <vt:lpstr>Georgia</vt:lpstr>
      <vt:lpstr>Symbol</vt:lpstr>
      <vt:lpstr>DGL Dark</vt:lpstr>
      <vt:lpstr>PowerPoint Presentation</vt:lpstr>
      <vt:lpstr>Final Project</vt:lpstr>
      <vt:lpstr>Introduction — Aims of the Project</vt:lpstr>
      <vt:lpstr>Methods — Data Selection</vt:lpstr>
      <vt:lpstr>Methods — Data Cleaning</vt:lpstr>
      <vt:lpstr>Methods — Models to Build</vt:lpstr>
      <vt:lpstr>Results — Descriptive Statistics</vt:lpstr>
      <vt:lpstr>Results — Normality Testing</vt:lpstr>
      <vt:lpstr>Results — Trend Analysis</vt:lpstr>
      <vt:lpstr>Results — Group Differences</vt:lpstr>
      <vt:lpstr>Results — Quasibinomial Regression Model</vt:lpstr>
      <vt:lpstr>Discussion</vt:lpstr>
      <vt:lpstr>Final 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TRIAL CONSULTANTS AB</dc:title>
  <dc:creator>Sofia Nyberg</dc:creator>
  <cp:lastModifiedBy>D</cp:lastModifiedBy>
  <cp:revision>157</cp:revision>
  <dcterms:created xsi:type="dcterms:W3CDTF">2019-06-19T09:09:37Z</dcterms:created>
  <dcterms:modified xsi:type="dcterms:W3CDTF">2021-10-29T06:49:24Z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0x010100C2C459BF5B8FB34A967869AC10AED179</vt:lpwstr>
  </property>
</Properties>
</file>