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00" r:id="rId5"/>
    <p:sldId id="403" r:id="rId6"/>
    <p:sldId id="261" r:id="rId7"/>
    <p:sldId id="260" r:id="rId8"/>
    <p:sldId id="404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leho Maphoto" userId="7f89bcec7be9ad69" providerId="LiveId" clId="{8A13556C-015E-4DC6-B2C0-6FC787708986}"/>
    <pc:docChg chg="undo custSel addSld delSld modSld">
      <pc:chgData name="Katleho Maphoto" userId="7f89bcec7be9ad69" providerId="LiveId" clId="{8A13556C-015E-4DC6-B2C0-6FC787708986}" dt="2025-07-06T11:16:21.506" v="2662" actId="20577"/>
      <pc:docMkLst>
        <pc:docMk/>
      </pc:docMkLst>
      <pc:sldChg chg="addSp delSp modSp mod">
        <pc:chgData name="Katleho Maphoto" userId="7f89bcec7be9ad69" providerId="LiveId" clId="{8A13556C-015E-4DC6-B2C0-6FC787708986}" dt="2025-07-05T18:50:50.656" v="1301" actId="20577"/>
        <pc:sldMkLst>
          <pc:docMk/>
          <pc:sldMk cId="4212917468" sldId="260"/>
        </pc:sldMkLst>
        <pc:spChg chg="mod">
          <ac:chgData name="Katleho Maphoto" userId="7f89bcec7be9ad69" providerId="LiveId" clId="{8A13556C-015E-4DC6-B2C0-6FC787708986}" dt="2025-07-05T18:15:27.560" v="882" actId="1076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Katleho Maphoto" userId="7f89bcec7be9ad69" providerId="LiveId" clId="{8A13556C-015E-4DC6-B2C0-6FC787708986}" dt="2025-07-05T18:26:32.817" v="891"/>
          <ac:spMkLst>
            <pc:docMk/>
            <pc:sldMk cId="4212917468" sldId="260"/>
            <ac:spMk id="3" creationId="{46AFEC8D-9E3B-E864-B0E5-91037FA362CA}"/>
          </ac:spMkLst>
        </pc:spChg>
        <pc:spChg chg="add mod">
          <ac:chgData name="Katleho Maphoto" userId="7f89bcec7be9ad69" providerId="LiveId" clId="{8A13556C-015E-4DC6-B2C0-6FC787708986}" dt="2025-07-05T18:41:00.439" v="1060" actId="20577"/>
          <ac:spMkLst>
            <pc:docMk/>
            <pc:sldMk cId="4212917468" sldId="260"/>
            <ac:spMk id="4" creationId="{A52D1EFC-7DD7-48CA-F2AA-E3C244354929}"/>
          </ac:spMkLst>
        </pc:spChg>
        <pc:spChg chg="add mod">
          <ac:chgData name="Katleho Maphoto" userId="7f89bcec7be9ad69" providerId="LiveId" clId="{8A13556C-015E-4DC6-B2C0-6FC787708986}" dt="2025-07-05T18:50:50.656" v="1301" actId="20577"/>
          <ac:spMkLst>
            <pc:docMk/>
            <pc:sldMk cId="4212917468" sldId="260"/>
            <ac:spMk id="5" creationId="{3A6F9AF4-B39A-187D-3B7A-6089E8354999}"/>
          </ac:spMkLst>
        </pc:spChg>
        <pc:spChg chg="mod">
          <ac:chgData name="Katleho Maphoto" userId="7f89bcec7be9ad69" providerId="LiveId" clId="{8A13556C-015E-4DC6-B2C0-6FC787708986}" dt="2025-07-05T18:15:34.791" v="883" actId="1076"/>
          <ac:spMkLst>
            <pc:docMk/>
            <pc:sldMk cId="4212917468" sldId="260"/>
            <ac:spMk id="9" creationId="{5DB3AEBD-30DC-05EC-356E-7D8506E449D8}"/>
          </ac:spMkLst>
        </pc:spChg>
        <pc:picChg chg="mod">
          <ac:chgData name="Katleho Maphoto" userId="7f89bcec7be9ad69" providerId="LiveId" clId="{8A13556C-015E-4DC6-B2C0-6FC787708986}" dt="2025-07-05T18:15:39.337" v="884" actId="1076"/>
          <ac:picMkLst>
            <pc:docMk/>
            <pc:sldMk cId="4212917468" sldId="260"/>
            <ac:picMk id="6" creationId="{96DD418C-2BAE-4717-8B87-354B22238C7D}"/>
          </ac:picMkLst>
        </pc:picChg>
        <pc:picChg chg="mod">
          <ac:chgData name="Katleho Maphoto" userId="7f89bcec7be9ad69" providerId="LiveId" clId="{8A13556C-015E-4DC6-B2C0-6FC787708986}" dt="2025-07-05T18:26:31.291" v="889" actId="14100"/>
          <ac:picMkLst>
            <pc:docMk/>
            <pc:sldMk cId="4212917468" sldId="260"/>
            <ac:picMk id="7" creationId="{AB88F4CB-B887-14C4-405E-11FCE44372B8}"/>
          </ac:picMkLst>
        </pc:picChg>
      </pc:sldChg>
      <pc:sldChg chg="addSp delSp modSp mod">
        <pc:chgData name="Katleho Maphoto" userId="7f89bcec7be9ad69" providerId="LiveId" clId="{8A13556C-015E-4DC6-B2C0-6FC787708986}" dt="2025-07-05T19:13:27.748" v="1863" actId="20577"/>
        <pc:sldMkLst>
          <pc:docMk/>
          <pc:sldMk cId="1527386939" sldId="261"/>
        </pc:sldMkLst>
        <pc:spChg chg="mod">
          <ac:chgData name="Katleho Maphoto" userId="7f89bcec7be9ad69" providerId="LiveId" clId="{8A13556C-015E-4DC6-B2C0-6FC787708986}" dt="2025-07-05T18:53:59.334" v="1329" actId="1076"/>
          <ac:spMkLst>
            <pc:docMk/>
            <pc:sldMk cId="1527386939" sldId="261"/>
            <ac:spMk id="2" creationId="{D543047E-FBFD-4F79-BCA5-10E69740F030}"/>
          </ac:spMkLst>
        </pc:spChg>
        <pc:spChg chg="add del mod">
          <ac:chgData name="Katleho Maphoto" userId="7f89bcec7be9ad69" providerId="LiveId" clId="{8A13556C-015E-4DC6-B2C0-6FC787708986}" dt="2025-07-05T18:52:19.827" v="1309" actId="21"/>
          <ac:spMkLst>
            <pc:docMk/>
            <pc:sldMk cId="1527386939" sldId="261"/>
            <ac:spMk id="7" creationId="{04A23B7E-0EB4-C6BF-4689-3AF1112D6B88}"/>
          </ac:spMkLst>
        </pc:spChg>
        <pc:spChg chg="mod">
          <ac:chgData name="Katleho Maphoto" userId="7f89bcec7be9ad69" providerId="LiveId" clId="{8A13556C-015E-4DC6-B2C0-6FC787708986}" dt="2025-07-05T18:54:50.793" v="1346" actId="1076"/>
          <ac:spMkLst>
            <pc:docMk/>
            <pc:sldMk cId="1527386939" sldId="261"/>
            <ac:spMk id="8" creationId="{76A5836C-F8B6-808E-E958-17A4D00944F3}"/>
          </ac:spMkLst>
        </pc:spChg>
        <pc:spChg chg="mod">
          <ac:chgData name="Katleho Maphoto" userId="7f89bcec7be9ad69" providerId="LiveId" clId="{8A13556C-015E-4DC6-B2C0-6FC787708986}" dt="2025-07-05T19:05:43.589" v="1663" actId="20577"/>
          <ac:spMkLst>
            <pc:docMk/>
            <pc:sldMk cId="1527386939" sldId="261"/>
            <ac:spMk id="9" creationId="{1B496895-3A1F-FAD8-B216-EFA5B22D8B26}"/>
          </ac:spMkLst>
        </pc:spChg>
        <pc:spChg chg="mod">
          <ac:chgData name="Katleho Maphoto" userId="7f89bcec7be9ad69" providerId="LiveId" clId="{8A13556C-015E-4DC6-B2C0-6FC787708986}" dt="2025-07-05T19:13:27.748" v="1863" actId="20577"/>
          <ac:spMkLst>
            <pc:docMk/>
            <pc:sldMk cId="1527386939" sldId="261"/>
            <ac:spMk id="14" creationId="{D2D0D023-5D7B-60DC-D082-7DCB94CF1CD3}"/>
          </ac:spMkLst>
        </pc:spChg>
        <pc:graphicFrameChg chg="del mod">
          <ac:chgData name="Katleho Maphoto" userId="7f89bcec7be9ad69" providerId="LiveId" clId="{8A13556C-015E-4DC6-B2C0-6FC787708986}" dt="2025-07-05T18:52:13.240" v="1308" actId="21"/>
          <ac:graphicFrameMkLst>
            <pc:docMk/>
            <pc:sldMk cId="1527386939" sldId="261"/>
            <ac:graphicFrameMk id="6" creationId="{DB23E567-BDB1-4E6F-9EA8-3E4297461AEE}"/>
          </ac:graphicFrameMkLst>
        </pc:graphicFrameChg>
        <pc:picChg chg="mod">
          <ac:chgData name="Katleho Maphoto" userId="7f89bcec7be9ad69" providerId="LiveId" clId="{8A13556C-015E-4DC6-B2C0-6FC787708986}" dt="2025-07-05T18:51:57.659" v="1306" actId="1076"/>
          <ac:picMkLst>
            <pc:docMk/>
            <pc:sldMk cId="1527386939" sldId="261"/>
            <ac:picMk id="4" creationId="{A68A9153-F820-601D-0D59-E099683A31A3}"/>
          </ac:picMkLst>
        </pc:picChg>
        <pc:picChg chg="mod">
          <ac:chgData name="Katleho Maphoto" userId="7f89bcec7be9ad69" providerId="LiveId" clId="{8A13556C-015E-4DC6-B2C0-6FC787708986}" dt="2025-07-05T18:52:02.022" v="1307" actId="1076"/>
          <ac:picMkLst>
            <pc:docMk/>
            <pc:sldMk cId="1527386939" sldId="261"/>
            <ac:picMk id="5" creationId="{86F584C0-E7D2-C232-2A5E-866D2D1E84E2}"/>
          </ac:picMkLst>
        </pc:picChg>
      </pc:sldChg>
      <pc:sldChg chg="del">
        <pc:chgData name="Katleho Maphoto" userId="7f89bcec7be9ad69" providerId="LiveId" clId="{8A13556C-015E-4DC6-B2C0-6FC787708986}" dt="2025-07-05T19:34:18.361" v="2303" actId="2696"/>
        <pc:sldMkLst>
          <pc:docMk/>
          <pc:sldMk cId="4268509636" sldId="286"/>
        </pc:sldMkLst>
      </pc:sldChg>
      <pc:sldChg chg="modSp mod">
        <pc:chgData name="Katleho Maphoto" userId="7f89bcec7be9ad69" providerId="LiveId" clId="{8A13556C-015E-4DC6-B2C0-6FC787708986}" dt="2025-07-04T15:20:54.813" v="24" actId="20577"/>
        <pc:sldMkLst>
          <pc:docMk/>
          <pc:sldMk cId="3196402734" sldId="400"/>
        </pc:sldMkLst>
        <pc:spChg chg="mod">
          <ac:chgData name="Katleho Maphoto" userId="7f89bcec7be9ad69" providerId="LiveId" clId="{8A13556C-015E-4DC6-B2C0-6FC787708986}" dt="2025-07-04T15:20:54.813" v="24" actId="20577"/>
          <ac:spMkLst>
            <pc:docMk/>
            <pc:sldMk cId="3196402734" sldId="400"/>
            <ac:spMk id="19" creationId="{B032DA7C-C3AD-4A99-8801-152FB4EE9B9E}"/>
          </ac:spMkLst>
        </pc:spChg>
      </pc:sldChg>
      <pc:sldChg chg="addSp delSp modSp mod">
        <pc:chgData name="Katleho Maphoto" userId="7f89bcec7be9ad69" providerId="LiveId" clId="{8A13556C-015E-4DC6-B2C0-6FC787708986}" dt="2025-07-05T18:14:51.103" v="880" actId="1076"/>
        <pc:sldMkLst>
          <pc:docMk/>
          <pc:sldMk cId="114672674" sldId="404"/>
        </pc:sldMkLst>
        <pc:spChg chg="add mod">
          <ac:chgData name="Katleho Maphoto" userId="7f89bcec7be9ad69" providerId="LiveId" clId="{8A13556C-015E-4DC6-B2C0-6FC787708986}" dt="2025-07-05T18:14:51.103" v="880" actId="1076"/>
          <ac:spMkLst>
            <pc:docMk/>
            <pc:sldMk cId="114672674" sldId="404"/>
            <ac:spMk id="2" creationId="{12293F7E-6636-56A6-8402-D08E589EC18B}"/>
          </ac:spMkLst>
        </pc:spChg>
        <pc:spChg chg="add del mod">
          <ac:chgData name="Katleho Maphoto" userId="7f89bcec7be9ad69" providerId="LiveId" clId="{8A13556C-015E-4DC6-B2C0-6FC787708986}" dt="2025-07-05T18:14:39.008" v="879" actId="21"/>
          <ac:spMkLst>
            <pc:docMk/>
            <pc:sldMk cId="114672674" sldId="404"/>
            <ac:spMk id="3" creationId="{42BBC87E-BEDD-C7A5-5420-CA3F88720482}"/>
          </ac:spMkLst>
        </pc:spChg>
      </pc:sldChg>
      <pc:sldChg chg="addSp modSp mod">
        <pc:chgData name="Katleho Maphoto" userId="7f89bcec7be9ad69" providerId="LiveId" clId="{8A13556C-015E-4DC6-B2C0-6FC787708986}" dt="2025-07-05T17:58:03.176" v="645" actId="20577"/>
        <pc:sldMkLst>
          <pc:docMk/>
          <pc:sldMk cId="2579829883" sldId="405"/>
        </pc:sldMkLst>
        <pc:spChg chg="add mod">
          <ac:chgData name="Katleho Maphoto" userId="7f89bcec7be9ad69" providerId="LiveId" clId="{8A13556C-015E-4DC6-B2C0-6FC787708986}" dt="2025-07-05T17:42:02.864" v="320" actId="14100"/>
          <ac:spMkLst>
            <pc:docMk/>
            <pc:sldMk cId="2579829883" sldId="405"/>
            <ac:spMk id="2" creationId="{308272C2-BF4F-32A7-8BD3-6DB0B9A991F7}"/>
          </ac:spMkLst>
        </pc:spChg>
        <pc:spChg chg="add mod">
          <ac:chgData name="Katleho Maphoto" userId="7f89bcec7be9ad69" providerId="LiveId" clId="{8A13556C-015E-4DC6-B2C0-6FC787708986}" dt="2025-07-05T17:42:55.662" v="346" actId="122"/>
          <ac:spMkLst>
            <pc:docMk/>
            <pc:sldMk cId="2579829883" sldId="405"/>
            <ac:spMk id="3" creationId="{4712D0CA-1502-9615-C771-1ACD5270D711}"/>
          </ac:spMkLst>
        </pc:spChg>
        <pc:spChg chg="add mod">
          <ac:chgData name="Katleho Maphoto" userId="7f89bcec7be9ad69" providerId="LiveId" clId="{8A13556C-015E-4DC6-B2C0-6FC787708986}" dt="2025-07-05T17:51:09.790" v="537" actId="1076"/>
          <ac:spMkLst>
            <pc:docMk/>
            <pc:sldMk cId="2579829883" sldId="405"/>
            <ac:spMk id="4" creationId="{62FA7409-04DF-32BB-DF70-98DC82DD22A9}"/>
          </ac:spMkLst>
        </pc:spChg>
        <pc:spChg chg="add mod">
          <ac:chgData name="Katleho Maphoto" userId="7f89bcec7be9ad69" providerId="LiveId" clId="{8A13556C-015E-4DC6-B2C0-6FC787708986}" dt="2025-07-05T17:58:03.176" v="645" actId="20577"/>
          <ac:spMkLst>
            <pc:docMk/>
            <pc:sldMk cId="2579829883" sldId="405"/>
            <ac:spMk id="6" creationId="{85AB8DF8-9FB8-F043-40EF-8FB578584BB4}"/>
          </ac:spMkLst>
        </pc:spChg>
        <pc:picChg chg="mod">
          <ac:chgData name="Katleho Maphoto" userId="7f89bcec7be9ad69" providerId="LiveId" clId="{8A13556C-015E-4DC6-B2C0-6FC787708986}" dt="2025-07-05T17:42:06.644" v="321" actId="1076"/>
          <ac:picMkLst>
            <pc:docMk/>
            <pc:sldMk cId="2579829883" sldId="405"/>
            <ac:picMk id="5" creationId="{9C99809F-747A-9ED2-9634-585289484876}"/>
          </ac:picMkLst>
        </pc:picChg>
        <pc:picChg chg="mod">
          <ac:chgData name="Katleho Maphoto" userId="7f89bcec7be9ad69" providerId="LiveId" clId="{8A13556C-015E-4DC6-B2C0-6FC787708986}" dt="2025-07-05T17:42:59.740" v="347" actId="1076"/>
          <ac:picMkLst>
            <pc:docMk/>
            <pc:sldMk cId="2579829883" sldId="405"/>
            <ac:picMk id="7" creationId="{72DF160E-6FD2-287E-8E1D-53EAD485D607}"/>
          </ac:picMkLst>
        </pc:picChg>
      </pc:sldChg>
      <pc:sldChg chg="addSp modSp mod">
        <pc:chgData name="Katleho Maphoto" userId="7f89bcec7be9ad69" providerId="LiveId" clId="{8A13556C-015E-4DC6-B2C0-6FC787708986}" dt="2025-07-05T17:40:45.033" v="293" actId="113"/>
        <pc:sldMkLst>
          <pc:docMk/>
          <pc:sldMk cId="3898947320" sldId="406"/>
        </pc:sldMkLst>
        <pc:spChg chg="add mod">
          <ac:chgData name="Katleho Maphoto" userId="7f89bcec7be9ad69" providerId="LiveId" clId="{8A13556C-015E-4DC6-B2C0-6FC787708986}" dt="2025-07-05T17:33:04.578" v="61" actId="20577"/>
          <ac:spMkLst>
            <pc:docMk/>
            <pc:sldMk cId="3898947320" sldId="406"/>
            <ac:spMk id="2" creationId="{DC24F4C6-257E-E8F2-BC4D-CB2FFC7A936F}"/>
          </ac:spMkLst>
        </pc:spChg>
        <pc:spChg chg="add mod">
          <ac:chgData name="Katleho Maphoto" userId="7f89bcec7be9ad69" providerId="LiveId" clId="{8A13556C-015E-4DC6-B2C0-6FC787708986}" dt="2025-07-05T17:40:45.033" v="293" actId="113"/>
          <ac:spMkLst>
            <pc:docMk/>
            <pc:sldMk cId="3898947320" sldId="406"/>
            <ac:spMk id="3" creationId="{714A48DF-9433-F844-1E9D-E63BE6800FB3}"/>
          </ac:spMkLst>
        </pc:spChg>
        <pc:picChg chg="mod">
          <ac:chgData name="Katleho Maphoto" userId="7f89bcec7be9ad69" providerId="LiveId" clId="{8A13556C-015E-4DC6-B2C0-6FC787708986}" dt="2025-07-05T17:31:56.572" v="32" actId="1076"/>
          <ac:picMkLst>
            <pc:docMk/>
            <pc:sldMk cId="3898947320" sldId="406"/>
            <ac:picMk id="6" creationId="{33D63AF4-366D-F28E-15E3-388D85D0DC20}"/>
          </ac:picMkLst>
        </pc:picChg>
      </pc:sldChg>
      <pc:sldChg chg="addSp delSp modSp new mod">
        <pc:chgData name="Katleho Maphoto" userId="7f89bcec7be9ad69" providerId="LiveId" clId="{8A13556C-015E-4DC6-B2C0-6FC787708986}" dt="2025-07-06T11:16:21.506" v="2662" actId="20577"/>
        <pc:sldMkLst>
          <pc:docMk/>
          <pc:sldMk cId="351249625" sldId="407"/>
        </pc:sldMkLst>
        <pc:spChg chg="del">
          <ac:chgData name="Katleho Maphoto" userId="7f89bcec7be9ad69" providerId="LiveId" clId="{8A13556C-015E-4DC6-B2C0-6FC787708986}" dt="2025-07-05T19:15:25.529" v="1866" actId="21"/>
          <ac:spMkLst>
            <pc:docMk/>
            <pc:sldMk cId="351249625" sldId="407"/>
            <ac:spMk id="2" creationId="{FEAB3657-0E25-FD18-5AD1-E2E1ADCC3097}"/>
          </ac:spMkLst>
        </pc:spChg>
        <pc:spChg chg="del">
          <ac:chgData name="Katleho Maphoto" userId="7f89bcec7be9ad69" providerId="LiveId" clId="{8A13556C-015E-4DC6-B2C0-6FC787708986}" dt="2025-07-05T19:15:12.693" v="1865" actId="21"/>
          <ac:spMkLst>
            <pc:docMk/>
            <pc:sldMk cId="351249625" sldId="407"/>
            <ac:spMk id="3" creationId="{66729774-ED57-DA33-F8B5-2F3747CED6AA}"/>
          </ac:spMkLst>
        </pc:spChg>
        <pc:spChg chg="del">
          <ac:chgData name="Katleho Maphoto" userId="7f89bcec7be9ad69" providerId="LiveId" clId="{8A13556C-015E-4DC6-B2C0-6FC787708986}" dt="2025-07-05T19:15:30.020" v="1867" actId="21"/>
          <ac:spMkLst>
            <pc:docMk/>
            <pc:sldMk cId="351249625" sldId="407"/>
            <ac:spMk id="4" creationId="{4C158BF4-540A-0646-EC8C-9E3745F6BE84}"/>
          </ac:spMkLst>
        </pc:spChg>
        <pc:spChg chg="add mod">
          <ac:chgData name="Katleho Maphoto" userId="7f89bcec7be9ad69" providerId="LiveId" clId="{8A13556C-015E-4DC6-B2C0-6FC787708986}" dt="2025-07-05T19:16:19.279" v="1883" actId="255"/>
          <ac:spMkLst>
            <pc:docMk/>
            <pc:sldMk cId="351249625" sldId="407"/>
            <ac:spMk id="5" creationId="{772A14D3-F830-D2D9-AC4E-E922FF54B7F5}"/>
          </ac:spMkLst>
        </pc:spChg>
        <pc:spChg chg="add mod">
          <ac:chgData name="Katleho Maphoto" userId="7f89bcec7be9ad69" providerId="LiveId" clId="{8A13556C-015E-4DC6-B2C0-6FC787708986}" dt="2025-07-06T11:16:21.506" v="2662" actId="20577"/>
          <ac:spMkLst>
            <pc:docMk/>
            <pc:sldMk cId="351249625" sldId="407"/>
            <ac:spMk id="6" creationId="{F244DCA2-FCD8-4389-23E5-E43C9D74DA5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GB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/>
          <a:lstStyle/>
          <a:p>
            <a:r>
              <a:rPr lang="en-US" dirty="0"/>
              <a:t>COFFEE SHOP SALES ANALYSIS </a:t>
            </a:r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BRIGHT COFFEE SHOP</a:t>
            </a:r>
          </a:p>
          <a:p>
            <a:pPr algn="l"/>
            <a:endParaRPr lang="en-US" dirty="0"/>
          </a:p>
          <a:p>
            <a:r>
              <a:rPr lang="en-US"/>
              <a:t>KATLEHO MAPHOTO 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479F6C-AC26-5DC3-99F6-DE3EDC46BF74}"/>
              </a:ext>
            </a:extLst>
          </p:cNvPr>
          <p:cNvSpPr txBox="1"/>
          <p:nvPr/>
        </p:nvSpPr>
        <p:spPr>
          <a:xfrm>
            <a:off x="11346426" y="6488668"/>
            <a:ext cx="8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Welcome to our coffee shop</a:t>
            </a:r>
          </a:p>
          <a:p>
            <a:r>
              <a:rPr lang="en-GB" dirty="0"/>
              <a:t>analysis , where we explore the</a:t>
            </a:r>
          </a:p>
          <a:p>
            <a:r>
              <a:rPr lang="en-GB" dirty="0"/>
              <a:t>science behind our thriving cafe.</a:t>
            </a:r>
          </a:p>
          <a:p>
            <a:r>
              <a:rPr lang="en-GB" dirty="0"/>
              <a:t>From market trends and</a:t>
            </a:r>
          </a:p>
          <a:p>
            <a:r>
              <a:rPr lang="en-GB" dirty="0"/>
              <a:t>Customer preference to branding</a:t>
            </a:r>
          </a:p>
          <a:p>
            <a:r>
              <a:rPr lang="en-GB" dirty="0"/>
              <a:t>strategies. We delve into what makes</a:t>
            </a:r>
          </a:p>
          <a:p>
            <a:r>
              <a:rPr lang="en-GB" dirty="0"/>
              <a:t>the coffee shop successful.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A8C9A28-A876-4575-8501-8E5F69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C5A8C06-F93A-DA84-27F1-07BBDDE0DE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404" r="2840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B1ECAE-F922-347A-1F37-80A39F9F420E}"/>
              </a:ext>
            </a:extLst>
          </p:cNvPr>
          <p:cNvSpPr txBox="1"/>
          <p:nvPr/>
        </p:nvSpPr>
        <p:spPr>
          <a:xfrm>
            <a:off x="11323290" y="6488668"/>
            <a:ext cx="8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09" y="31149"/>
            <a:ext cx="4828244" cy="83267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effectLst/>
              </a:rPr>
              <a:t>TIME OF THE DAY SALES PER STORE LOCATION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5836C-F8B6-808E-E958-17A4D00944F3}"/>
              </a:ext>
            </a:extLst>
          </p:cNvPr>
          <p:cNvSpPr txBox="1"/>
          <p:nvPr/>
        </p:nvSpPr>
        <p:spPr>
          <a:xfrm>
            <a:off x="6096000" y="93541"/>
            <a:ext cx="55248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>
                <a:latin typeface="+mj-lt"/>
              </a:rPr>
              <a:t>TIME OF THE DAY SALES PER PRODUCT CATEGORY</a:t>
            </a:r>
            <a:endParaRPr lang="en-ZA" sz="20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96895-3A1F-FAD8-B216-EFA5B22D8B26}"/>
              </a:ext>
            </a:extLst>
          </p:cNvPr>
          <p:cNvSpPr txBox="1"/>
          <p:nvPr/>
        </p:nvSpPr>
        <p:spPr>
          <a:xfrm>
            <a:off x="705428" y="4307489"/>
            <a:ext cx="5135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Lower Manhattan and Hell’s Kitchen contributes the sale in the morning with 19,75% and 19,69%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Astoria has highest sales at afternoon and evening with 11,56% and 6,99%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at night the store locations seem to have low sales. </a:t>
            </a:r>
          </a:p>
          <a:p>
            <a:r>
              <a:rPr lang="en-ZA" dirty="0"/>
              <a:t> </a:t>
            </a:r>
          </a:p>
          <a:p>
            <a:endParaRPr lang="en-Z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D0D023-5D7B-60DC-D082-7DCB94CF1CD3}"/>
              </a:ext>
            </a:extLst>
          </p:cNvPr>
          <p:cNvSpPr txBox="1"/>
          <p:nvPr/>
        </p:nvSpPr>
        <p:spPr>
          <a:xfrm>
            <a:off x="6439827" y="4307489"/>
            <a:ext cx="4855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Morning</a:t>
            </a:r>
            <a:r>
              <a:rPr lang="en-ZA" b="1" dirty="0"/>
              <a:t> </a:t>
            </a:r>
            <a:r>
              <a:rPr lang="en-ZA" dirty="0"/>
              <a:t>sales for coffee and tea contribute the highest sales at 20,75% and 16,12%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branded, coffee beans, loose tea and packaged chocolate contribute the lowest sales.</a:t>
            </a:r>
          </a:p>
          <a:p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6B73F-28D5-5729-F76F-47DD000EA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4864"/>
            <a:ext cx="5785605" cy="3359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C72E1B-8573-0BC8-A617-657B2877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95" y="919689"/>
            <a:ext cx="5668487" cy="33143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96B3EB-2625-8C79-06F5-CCCDCBC49208}"/>
              </a:ext>
            </a:extLst>
          </p:cNvPr>
          <p:cNvSpPr txBox="1"/>
          <p:nvPr/>
        </p:nvSpPr>
        <p:spPr>
          <a:xfrm>
            <a:off x="11486573" y="6488668"/>
            <a:ext cx="70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67" y="152400"/>
            <a:ext cx="4257973" cy="98322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  <a:effectLst/>
                <a:latin typeface="+mn-lt"/>
              </a:rPr>
              <a:t>DAY OF THE WEEK SALES PER PRODUCT CATEGORY</a:t>
            </a:r>
            <a:endParaRPr lang="en-US" sz="20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3AEBD-30DC-05EC-356E-7D8506E449D8}"/>
              </a:ext>
            </a:extLst>
          </p:cNvPr>
          <p:cNvSpPr txBox="1"/>
          <p:nvPr/>
        </p:nvSpPr>
        <p:spPr>
          <a:xfrm>
            <a:off x="7059562" y="320847"/>
            <a:ext cx="3893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DAY OF THE WEEK SALES PER STORE LOCATION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2D1EFC-7DD7-48CA-F2AA-E3C244354929}"/>
              </a:ext>
            </a:extLst>
          </p:cNvPr>
          <p:cNvSpPr txBox="1"/>
          <p:nvPr/>
        </p:nvSpPr>
        <p:spPr>
          <a:xfrm>
            <a:off x="6423532" y="4330105"/>
            <a:ext cx="3607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Hell’s kitchen has the highest total number sale with 34,02%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Astoria has 33,93%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Lower Manhattan with the lowest with 32,04%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F9AF4-B39A-187D-3B7A-6089E8354999}"/>
              </a:ext>
            </a:extLst>
          </p:cNvPr>
          <p:cNvSpPr txBox="1"/>
          <p:nvPr/>
        </p:nvSpPr>
        <p:spPr>
          <a:xfrm>
            <a:off x="874467" y="4330105"/>
            <a:ext cx="3697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Coffee sales at hell’s kitchen are at 39,79% while tea at </a:t>
            </a:r>
            <a:r>
              <a:rPr lang="en-ZA" dirty="0" err="1"/>
              <a:t>astoria</a:t>
            </a:r>
            <a:r>
              <a:rPr lang="en-ZA" dirty="0"/>
              <a:t> is at 32,14%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Lower Manhattan has the highest sales of bakery and flavours with 16,51% and 6,13%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75232A-6B6A-5AC4-77FF-4BFC177D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14" y="967178"/>
            <a:ext cx="5604878" cy="33629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01E8B-11F7-D4CC-6D39-1F6F84F6B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345" y="967178"/>
            <a:ext cx="5441873" cy="3362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64C37-45CB-096C-6A49-1BC7452313DA}"/>
              </a:ext>
            </a:extLst>
          </p:cNvPr>
          <p:cNvSpPr txBox="1"/>
          <p:nvPr/>
        </p:nvSpPr>
        <p:spPr>
          <a:xfrm>
            <a:off x="11434916" y="6488668"/>
            <a:ext cx="7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CEAF0A-6B5D-0379-9AA8-D17FA559C609}"/>
              </a:ext>
            </a:extLst>
          </p:cNvPr>
          <p:cNvSpPr txBox="1"/>
          <p:nvPr/>
        </p:nvSpPr>
        <p:spPr>
          <a:xfrm>
            <a:off x="6392383" y="521109"/>
            <a:ext cx="534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MONTHLY SALES PER PRODUCT CATEGORY</a:t>
            </a:r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3F7E-6636-56A6-8402-D08E589EC18B}"/>
              </a:ext>
            </a:extLst>
          </p:cNvPr>
          <p:cNvSpPr txBox="1"/>
          <p:nvPr/>
        </p:nvSpPr>
        <p:spPr>
          <a:xfrm>
            <a:off x="6392383" y="4180344"/>
            <a:ext cx="357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Insights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Coffee contributes 39,17% of number sales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Tea with 30,48%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branded, loose tea and packaged chocolate with the lowest number sale with 0,50%,0,81% and 0,33% each.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F4EBD-16A4-EA55-84CF-9D721B542949}"/>
              </a:ext>
            </a:extLst>
          </p:cNvPr>
          <p:cNvSpPr txBox="1"/>
          <p:nvPr/>
        </p:nvSpPr>
        <p:spPr>
          <a:xfrm>
            <a:off x="11450365" y="6488668"/>
            <a:ext cx="74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8DA6C-AB98-FE92-A7A2-4BCAA2F3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9" y="890441"/>
            <a:ext cx="5369960" cy="3121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A7109-3529-7BB4-EED6-4E331534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83" y="890441"/>
            <a:ext cx="4977840" cy="31211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427B6D-C13A-B0F6-B6A7-9186CE8549EA}"/>
              </a:ext>
            </a:extLst>
          </p:cNvPr>
          <p:cNvSpPr txBox="1"/>
          <p:nvPr/>
        </p:nvSpPr>
        <p:spPr>
          <a:xfrm>
            <a:off x="729411" y="521109"/>
            <a:ext cx="491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MONTHLY SALES PER STORE LOCATION</a:t>
            </a:r>
            <a:endParaRPr lang="en-Z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DBBF1-8512-5419-F737-2D5704A95BAE}"/>
              </a:ext>
            </a:extLst>
          </p:cNvPr>
          <p:cNvSpPr txBox="1"/>
          <p:nvPr/>
        </p:nvSpPr>
        <p:spPr>
          <a:xfrm>
            <a:off x="429659" y="4180344"/>
            <a:ext cx="40213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High revenue during June and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Low sales during  January and 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467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8272C2-BF4F-32A7-8BD3-6DB0B9A991F7}"/>
              </a:ext>
            </a:extLst>
          </p:cNvPr>
          <p:cNvSpPr txBox="1"/>
          <p:nvPr/>
        </p:nvSpPr>
        <p:spPr>
          <a:xfrm>
            <a:off x="1007918" y="394855"/>
            <a:ext cx="494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TOTAL REVENUE PER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2D0CA-1502-9615-C771-1ACD5270D711}"/>
              </a:ext>
            </a:extLst>
          </p:cNvPr>
          <p:cNvSpPr txBox="1"/>
          <p:nvPr/>
        </p:nvSpPr>
        <p:spPr>
          <a:xfrm>
            <a:off x="6899564" y="394855"/>
            <a:ext cx="418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TOTAL REVENUE PER 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7409-04DF-32BB-DF70-98DC82DD22A9}"/>
              </a:ext>
            </a:extLst>
          </p:cNvPr>
          <p:cNvSpPr txBox="1"/>
          <p:nvPr/>
        </p:nvSpPr>
        <p:spPr>
          <a:xfrm>
            <a:off x="719132" y="3956974"/>
            <a:ext cx="51503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June and May contributes the highest revenue</a:t>
            </a:r>
          </a:p>
          <a:p>
            <a:r>
              <a:rPr lang="en-ZA" dirty="0"/>
              <a:t>     with 24% and 22%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Jan and Feb have the lowest revenue with</a:t>
            </a:r>
          </a:p>
          <a:p>
            <a:r>
              <a:rPr lang="en-ZA" dirty="0"/>
              <a:t>      12% and 11%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B8DF8-9FB8-F043-40EF-8FB578584BB4}"/>
              </a:ext>
            </a:extLst>
          </p:cNvPr>
          <p:cNvSpPr txBox="1"/>
          <p:nvPr/>
        </p:nvSpPr>
        <p:spPr>
          <a:xfrm>
            <a:off x="6294272" y="3956973"/>
            <a:ext cx="3247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Sat 14% with the lowest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the other days average 15% revenue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CE0D92-46FC-FB24-4736-3C47ED98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82" y="764187"/>
            <a:ext cx="5321310" cy="3192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9C801-86E0-B937-EFE8-42B2EA1D6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11" y="764187"/>
            <a:ext cx="5321309" cy="3192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EF743A-A4AA-91A5-6EF9-A7C27383B326}"/>
              </a:ext>
            </a:extLst>
          </p:cNvPr>
          <p:cNvSpPr txBox="1"/>
          <p:nvPr/>
        </p:nvSpPr>
        <p:spPr>
          <a:xfrm>
            <a:off x="11375923" y="6488668"/>
            <a:ext cx="816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98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4F4C6-257E-E8F2-BC4D-CB2FFC7A936F}"/>
              </a:ext>
            </a:extLst>
          </p:cNvPr>
          <p:cNvSpPr txBox="1"/>
          <p:nvPr/>
        </p:nvSpPr>
        <p:spPr>
          <a:xfrm>
            <a:off x="893618" y="779318"/>
            <a:ext cx="5101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DAY OF THE WEEK REVENUE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A48DF-9433-F844-1E9D-E63BE6800FB3}"/>
              </a:ext>
            </a:extLst>
          </p:cNvPr>
          <p:cNvSpPr txBox="1"/>
          <p:nvPr/>
        </p:nvSpPr>
        <p:spPr>
          <a:xfrm>
            <a:off x="7523018" y="1525893"/>
            <a:ext cx="3377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Afternoon contributes 30% of the total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While evening is 15%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morning contribute the highest revenue with 55%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And night is lowest with 0%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E64E7-FD2E-027F-E2E1-2FB1CAE37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618" y="1525893"/>
            <a:ext cx="5642859" cy="33902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39928-6E31-A063-F50A-E3D12C820912}"/>
              </a:ext>
            </a:extLst>
          </p:cNvPr>
          <p:cNvSpPr txBox="1"/>
          <p:nvPr/>
        </p:nvSpPr>
        <p:spPr>
          <a:xfrm>
            <a:off x="11336594" y="6488668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894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2A14D3-F830-D2D9-AC4E-E922FF54B7F5}"/>
              </a:ext>
            </a:extLst>
          </p:cNvPr>
          <p:cNvSpPr txBox="1"/>
          <p:nvPr/>
        </p:nvSpPr>
        <p:spPr>
          <a:xfrm>
            <a:off x="3013364" y="758536"/>
            <a:ext cx="574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600" dirty="0"/>
              <a:t>Recommendations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44DCA2-FCD8-4389-23E5-E43C9D74DA56}"/>
              </a:ext>
            </a:extLst>
          </p:cNvPr>
          <p:cNvSpPr txBox="1"/>
          <p:nvPr/>
        </p:nvSpPr>
        <p:spPr>
          <a:xfrm>
            <a:off x="2130136" y="1662545"/>
            <a:ext cx="8239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Optimize store performance by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improving sales in Lower Manhattan during peak hours to match the performance of Hell's Kitchen and Astoria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target strategies for Astoria to maximise afternoon and evening sales, given its strong performance during these times</a:t>
            </a:r>
          </a:p>
          <a:p>
            <a:r>
              <a:rPr lang="en-GB" b="1" dirty="0"/>
              <a:t>Boost sales of underperforming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Evaluate and potentially phase out low-performing products categories (branded items, loose tea, packaged chocolate) or introduce promotions to increase their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Capitalize on high-demand categories like coffee and tea by expanding offerings or improving marketings </a:t>
            </a:r>
            <a:r>
              <a:rPr lang="en-GB" b="1" dirty="0"/>
              <a:t>efforts </a:t>
            </a:r>
          </a:p>
          <a:p>
            <a:r>
              <a:rPr lang="en-GB" b="1" dirty="0"/>
              <a:t>Increase revenue during low performing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Implement strategies such as discounts or special promotions during evenings and on Saturdays to attract more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Explore ways to drive nighttime sales, which contribute the least revenue (0%).</a:t>
            </a:r>
            <a:endParaRPr lang="en-Z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3B29C-4295-3AAF-78EF-10CE683154E5}"/>
              </a:ext>
            </a:extLst>
          </p:cNvPr>
          <p:cNvSpPr txBox="1"/>
          <p:nvPr/>
        </p:nvSpPr>
        <p:spPr>
          <a:xfrm>
            <a:off x="11425084" y="6488668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2496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562</TotalTime>
  <Words>516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Calisto MT</vt:lpstr>
      <vt:lpstr>Wingdings 2</vt:lpstr>
      <vt:lpstr>SlateVTI</vt:lpstr>
      <vt:lpstr>COFFEE SHOP SALES ANALYSIS </vt:lpstr>
      <vt:lpstr>Introduction</vt:lpstr>
      <vt:lpstr>TIME OF THE DAY SALES PER STORE LOCATION</vt:lpstr>
      <vt:lpstr>DAY OF THE WEEK SALES PER PRODUCT CATEGORY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Katleho Maphoto</dc:creator>
  <cp:lastModifiedBy>Katleho Maphoto</cp:lastModifiedBy>
  <cp:revision>6</cp:revision>
  <dcterms:created xsi:type="dcterms:W3CDTF">2025-07-04T13:22:30Z</dcterms:created>
  <dcterms:modified xsi:type="dcterms:W3CDTF">2025-07-15T14:37:57Z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