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1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2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24-4B2E-9C36-9912FEA7BDAD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24-4B2E-9C36-9912FEA7BDA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524-4B2E-9C36-9912FEA7BDAD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24-4B2E-9C36-9912FEA7BDA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t-E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</c:spPr>
          <c:dPt>
            <c:idx val="0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5DE-499D-A157-408B1A521526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5DE-499D-A157-408B1A521526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5DE-499D-A157-408B1A521526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5DE-499D-A157-408B1A52152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t-E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</c:spPr>
          <c:dPt>
            <c:idx val="0"/>
            <c:bubble3D val="0"/>
            <c:spPr>
              <a:solidFill>
                <a:srgbClr val="FF0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D36-414E-902E-BC16F8604036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D36-414E-902E-BC16F8604036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D36-414E-902E-BC16F8604036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D36-414E-902E-BC16F860403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t-E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80"/>
      </c:doughnutChart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t-E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</c:spPr>
          <c:dPt>
            <c:idx val="0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A84-40E5-8E34-CDA9899A5EA5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A84-40E5-8E34-CDA9899A5EA5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A84-40E5-8E34-CDA9899A5EA5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A84-40E5-8E34-CDA9899A5EA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t-EE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0.0956</cdr:x>
      <cdr:y>0.31116</cdr:y>
    </cdr:from>
    <cdr:to>
      <cdr:x>0.9044</cdr:x>
      <cdr:y>0.68884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C83BCFFB-969F-9315-65E0-B2ECB5B81CD9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84465" y="668001"/>
          <a:ext cx="1560711" cy="810838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A117F-D638-427B-9126-9A7F2B006287}" type="datetimeFigureOut">
              <a:rPr lang="et-EE" smtClean="0"/>
              <a:t>25.09.2024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DC65E-4EF1-4808-932C-B739F2EA31C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4663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DC65E-4EF1-4808-932C-B739F2EA31C3}" type="slidenum">
              <a:rPr lang="et-EE" smtClean="0"/>
              <a:t>2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8705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C2F-D811-4515-9F90-AF59DC8B9150}" type="datetimeFigureOut">
              <a:rPr lang="et-EE" smtClean="0"/>
              <a:t>25.09.2024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2E6D-710A-43EB-8376-B0FC36060F54}" type="slidenum">
              <a:rPr lang="et-EE" smtClean="0"/>
              <a:t>‹#›</a:t>
            </a:fld>
            <a:endParaRPr lang="et-E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31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C2F-D811-4515-9F90-AF59DC8B9150}" type="datetimeFigureOut">
              <a:rPr lang="et-EE" smtClean="0"/>
              <a:t>25.09.2024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2E6D-710A-43EB-8376-B0FC36060F5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5498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C2F-D811-4515-9F90-AF59DC8B9150}" type="datetimeFigureOut">
              <a:rPr lang="et-EE" smtClean="0"/>
              <a:t>25.09.2024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2E6D-710A-43EB-8376-B0FC36060F5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4745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C2F-D811-4515-9F90-AF59DC8B9150}" type="datetimeFigureOut">
              <a:rPr lang="et-EE" smtClean="0"/>
              <a:t>25.09.2024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2E6D-710A-43EB-8376-B0FC36060F5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19067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C2F-D811-4515-9F90-AF59DC8B9150}" type="datetimeFigureOut">
              <a:rPr lang="et-EE" smtClean="0"/>
              <a:t>25.09.2024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2E6D-710A-43EB-8376-B0FC36060F54}" type="slidenum">
              <a:rPr lang="et-EE" smtClean="0"/>
              <a:t>‹#›</a:t>
            </a:fld>
            <a:endParaRPr lang="et-E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3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C2F-D811-4515-9F90-AF59DC8B9150}" type="datetimeFigureOut">
              <a:rPr lang="et-EE" smtClean="0"/>
              <a:t>25.09.2024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2E6D-710A-43EB-8376-B0FC36060F5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63292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C2F-D811-4515-9F90-AF59DC8B9150}" type="datetimeFigureOut">
              <a:rPr lang="et-EE" smtClean="0"/>
              <a:t>25.09.2024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2E6D-710A-43EB-8376-B0FC36060F5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86132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C2F-D811-4515-9F90-AF59DC8B9150}" type="datetimeFigureOut">
              <a:rPr lang="et-EE" smtClean="0"/>
              <a:t>25.09.2024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2E6D-710A-43EB-8376-B0FC36060F5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7642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C2F-D811-4515-9F90-AF59DC8B9150}" type="datetimeFigureOut">
              <a:rPr lang="et-EE" smtClean="0"/>
              <a:t>25.09.2024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2E6D-710A-43EB-8376-B0FC36060F5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1410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5BCC2F-D811-4515-9F90-AF59DC8B9150}" type="datetimeFigureOut">
              <a:rPr lang="et-EE" smtClean="0"/>
              <a:t>25.09.2024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B82E6D-710A-43EB-8376-B0FC36060F5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62481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C2F-D811-4515-9F90-AF59DC8B9150}" type="datetimeFigureOut">
              <a:rPr lang="et-EE" smtClean="0"/>
              <a:t>25.09.2024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2E6D-710A-43EB-8376-B0FC36060F5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7753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f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5BCC2F-D811-4515-9F90-AF59DC8B9150}" type="datetimeFigureOut">
              <a:rPr lang="et-EE" smtClean="0"/>
              <a:t>25.09.2024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B82E6D-710A-43EB-8376-B0FC36060F54}" type="slidenum">
              <a:rPr lang="et-EE" smtClean="0"/>
              <a:t>‹#›</a:t>
            </a:fld>
            <a:endParaRPr lang="et-E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logo with a bicycle and mountains in the background&#10;&#10;Description automatically generated">
            <a:extLst>
              <a:ext uri="{FF2B5EF4-FFF2-40B4-BE49-F238E27FC236}">
                <a16:creationId xmlns:a16="http://schemas.microsoft.com/office/drawing/2014/main" id="{223FDDB4-92A1-2E5D-EED2-5BDFB89026D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817352" y="0"/>
            <a:ext cx="1374648" cy="13746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0677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F076-531B-BB68-B9CC-3F85D2960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err="1">
                <a:latin typeface="+mn-lt"/>
              </a:rPr>
              <a:t>AdventureWorks</a:t>
            </a:r>
            <a:endParaRPr lang="et-EE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81AEC-A5F7-5068-0B24-74DD845063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1" i="0" dirty="0">
                <a:effectLst/>
                <a:latin typeface="+mn-lt"/>
              </a:rPr>
              <a:t>Sales Performance Overview of 2003</a:t>
            </a:r>
            <a:r>
              <a:rPr lang="en-US" b="1" dirty="0">
                <a:latin typeface="+mn-lt"/>
              </a:rPr>
              <a:t> </a:t>
            </a:r>
            <a:br>
              <a:rPr lang="en-US" dirty="0"/>
            </a:b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56038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050D-0832-6D53-CE5D-58A3A22D6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1879"/>
            <a:ext cx="10515600" cy="1074498"/>
          </a:xfrm>
        </p:spPr>
        <p:txBody>
          <a:bodyPr>
            <a:normAutofit fontScale="90000"/>
          </a:bodyPr>
          <a:lstStyle/>
          <a:p>
            <a:br>
              <a:rPr lang="et-EE" sz="2000" b="1" dirty="0"/>
            </a:br>
            <a:br>
              <a:rPr lang="et-EE" sz="2000" b="1" dirty="0"/>
            </a:br>
            <a:br>
              <a:rPr lang="et-EE" sz="2000" b="1" dirty="0"/>
            </a:br>
            <a:br>
              <a:rPr lang="et-EE" sz="2000" b="1" dirty="0"/>
            </a:br>
            <a:br>
              <a:rPr lang="et-EE" sz="2000" b="1" dirty="0"/>
            </a:br>
            <a:br>
              <a:rPr lang="et-EE" sz="2000" b="1" dirty="0"/>
            </a:br>
            <a:br>
              <a:rPr lang="et-EE" sz="2000" b="1" dirty="0"/>
            </a:br>
            <a:r>
              <a:rPr lang="en-US" sz="2000" b="1" dirty="0">
                <a:latin typeface="+mn-lt"/>
              </a:rPr>
              <a:t>Key Performance Indicators (2003 vs 2002)</a:t>
            </a:r>
            <a:br>
              <a:rPr lang="et-EE" sz="2000" b="1" dirty="0">
                <a:latin typeface="+mn-lt"/>
              </a:rPr>
            </a:br>
            <a:br>
              <a:rPr lang="et-EE" sz="2000" b="1" dirty="0">
                <a:latin typeface="+mn-lt"/>
              </a:rPr>
            </a:br>
            <a:r>
              <a:rPr lang="en-US" sz="2000" dirty="0">
                <a:latin typeface="+mn-lt"/>
              </a:rPr>
              <a:t>Total Sales Value Up by 36.19%, with Significant Growth in Orders</a:t>
            </a:r>
            <a:br>
              <a:rPr lang="et-EE" sz="2000" dirty="0">
                <a:latin typeface="+mn-lt"/>
              </a:rPr>
            </a:br>
            <a:r>
              <a:rPr lang="en-US" sz="2000" dirty="0">
                <a:latin typeface="+mn-lt"/>
              </a:rPr>
              <a:t>Order Count </a:t>
            </a:r>
            <a:r>
              <a:rPr lang="et-EE" sz="2000" dirty="0" err="1">
                <a:latin typeface="+mn-lt"/>
              </a:rPr>
              <a:t>increases</a:t>
            </a:r>
            <a:r>
              <a:rPr lang="en-US" sz="2000" dirty="0">
                <a:latin typeface="+mn-lt"/>
              </a:rPr>
              <a:t> by 237%, While Average Order Value Drops by 59.59%</a:t>
            </a:r>
            <a:r>
              <a:rPr lang="et-EE" sz="2000" dirty="0">
                <a:latin typeface="+mn-lt"/>
              </a:rPr>
              <a:t> </a:t>
            </a:r>
            <a:br>
              <a:rPr lang="et-EE" sz="2000" dirty="0">
                <a:latin typeface="+mn-lt"/>
              </a:rPr>
            </a:br>
            <a:r>
              <a:rPr lang="et-EE" sz="2000" dirty="0">
                <a:latin typeface="+mn-lt"/>
              </a:rPr>
              <a:t>Gross </a:t>
            </a:r>
            <a:r>
              <a:rPr lang="et-EE" sz="2000" dirty="0" err="1">
                <a:latin typeface="+mn-lt"/>
              </a:rPr>
              <a:t>Profit</a:t>
            </a:r>
            <a:r>
              <a:rPr lang="et-EE" sz="2000" dirty="0">
                <a:latin typeface="+mn-lt"/>
              </a:rPr>
              <a:t> </a:t>
            </a:r>
            <a:r>
              <a:rPr lang="et-EE" sz="2000" dirty="0" err="1">
                <a:latin typeface="+mn-lt"/>
              </a:rPr>
              <a:t>Growth</a:t>
            </a:r>
            <a:r>
              <a:rPr lang="et-EE" sz="2000" dirty="0">
                <a:latin typeface="+mn-lt"/>
              </a:rPr>
              <a:t>, </a:t>
            </a:r>
            <a:r>
              <a:rPr lang="et-EE" sz="2000" dirty="0" err="1">
                <a:latin typeface="+mn-lt"/>
              </a:rPr>
              <a:t>but</a:t>
            </a:r>
            <a:r>
              <a:rPr lang="et-EE" sz="2000" dirty="0">
                <a:latin typeface="+mn-lt"/>
              </a:rPr>
              <a:t> </a:t>
            </a:r>
            <a:r>
              <a:rPr lang="et-EE" sz="2000" dirty="0" err="1">
                <a:latin typeface="+mn-lt"/>
              </a:rPr>
              <a:t>profit</a:t>
            </a:r>
            <a:r>
              <a:rPr lang="et-EE" sz="2000" dirty="0">
                <a:latin typeface="+mn-lt"/>
              </a:rPr>
              <a:t> </a:t>
            </a:r>
            <a:r>
              <a:rPr lang="et-EE" sz="2000" dirty="0" err="1">
                <a:latin typeface="+mn-lt"/>
              </a:rPr>
              <a:t>margin</a:t>
            </a:r>
            <a:r>
              <a:rPr lang="et-EE" sz="2000" dirty="0">
                <a:latin typeface="+mn-lt"/>
              </a:rPr>
              <a:t> </a:t>
            </a:r>
            <a:r>
              <a:rPr lang="et-EE" sz="2000" dirty="0" err="1">
                <a:latin typeface="+mn-lt"/>
              </a:rPr>
              <a:t>is</a:t>
            </a:r>
            <a:r>
              <a:rPr lang="et-EE" sz="2000" dirty="0">
                <a:latin typeface="+mn-lt"/>
              </a:rPr>
              <a:t> </a:t>
            </a:r>
            <a:r>
              <a:rPr lang="et-EE" sz="2000" dirty="0" err="1">
                <a:latin typeface="+mn-lt"/>
              </a:rPr>
              <a:t>lower</a:t>
            </a:r>
            <a:r>
              <a:rPr lang="et-EE" sz="2000" dirty="0">
                <a:latin typeface="+mn-lt"/>
              </a:rPr>
              <a:t> side: 12.6 % </a:t>
            </a:r>
            <a:endParaRPr lang="et-EE" dirty="0">
              <a:latin typeface="+mn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629C5E-9E90-55D9-3DF8-3894A39BF0B9}"/>
              </a:ext>
            </a:extLst>
          </p:cNvPr>
          <p:cNvGrpSpPr/>
          <p:nvPr/>
        </p:nvGrpSpPr>
        <p:grpSpPr>
          <a:xfrm>
            <a:off x="103010" y="2038769"/>
            <a:ext cx="9462708" cy="3295900"/>
            <a:chOff x="869531" y="2556580"/>
            <a:chExt cx="10452939" cy="3172029"/>
          </a:xfrm>
        </p:grpSpPr>
        <p:sp>
          <p:nvSpPr>
            <p:cNvPr id="12" name="Triangle 125">
              <a:extLst>
                <a:ext uri="{FF2B5EF4-FFF2-40B4-BE49-F238E27FC236}">
                  <a16:creationId xmlns:a16="http://schemas.microsoft.com/office/drawing/2014/main" id="{8B3C192A-E5BB-8452-766E-5EC771727381}"/>
                </a:ext>
              </a:extLst>
            </p:cNvPr>
            <p:cNvSpPr/>
            <p:nvPr/>
          </p:nvSpPr>
          <p:spPr>
            <a:xfrm flipH="1">
              <a:off x="3657837" y="4890810"/>
              <a:ext cx="206558" cy="17806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>
                <a:latin typeface="Georgia Pro" panose="02040802050405020203" pitchFamily="18" charset="0"/>
              </a:endParaRPr>
            </a:p>
          </p:txBody>
        </p:sp>
        <p:sp>
          <p:nvSpPr>
            <p:cNvPr id="13" name="Triangle 126">
              <a:extLst>
                <a:ext uri="{FF2B5EF4-FFF2-40B4-BE49-F238E27FC236}">
                  <a16:creationId xmlns:a16="http://schemas.microsoft.com/office/drawing/2014/main" id="{AB2A24C5-8FBF-86D8-CE09-B64BEFE1BF7B}"/>
                </a:ext>
              </a:extLst>
            </p:cNvPr>
            <p:cNvSpPr/>
            <p:nvPr/>
          </p:nvSpPr>
          <p:spPr>
            <a:xfrm flipH="1">
              <a:off x="7395663" y="4890810"/>
              <a:ext cx="206558" cy="17806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latin typeface="Georgia Pro" panose="02040802050405020203" pitchFamily="18" charset="0"/>
              </a:endParaRPr>
            </a:p>
          </p:txBody>
        </p:sp>
        <p:sp>
          <p:nvSpPr>
            <p:cNvPr id="14" name="Triangle 127">
              <a:extLst>
                <a:ext uri="{FF2B5EF4-FFF2-40B4-BE49-F238E27FC236}">
                  <a16:creationId xmlns:a16="http://schemas.microsoft.com/office/drawing/2014/main" id="{FC397A91-AE74-54EA-9DBA-5CDF88E08B49}"/>
                </a:ext>
              </a:extLst>
            </p:cNvPr>
            <p:cNvSpPr/>
            <p:nvPr/>
          </p:nvSpPr>
          <p:spPr>
            <a:xfrm rot="10800000" flipH="1">
              <a:off x="11115912" y="4890810"/>
              <a:ext cx="206558" cy="178067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>
                <a:latin typeface="Georgia Pro" panose="02040802050405020203" pitchFamily="18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50B5802-4885-CB18-A643-8297CDEBA61D}"/>
                </a:ext>
              </a:extLst>
            </p:cNvPr>
            <p:cNvGrpSpPr/>
            <p:nvPr/>
          </p:nvGrpSpPr>
          <p:grpSpPr>
            <a:xfrm>
              <a:off x="8311811" y="5109512"/>
              <a:ext cx="2131572" cy="606867"/>
              <a:chOff x="7745385" y="4522127"/>
              <a:chExt cx="4263143" cy="1213731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4DE1E8-CB17-7F9F-589B-86C6B554AF6B}"/>
                  </a:ext>
                </a:extLst>
              </p:cNvPr>
              <p:cNvSpPr txBox="1"/>
              <p:nvPr/>
            </p:nvSpPr>
            <p:spPr>
              <a:xfrm flipH="1">
                <a:off x="7745385" y="5109625"/>
                <a:ext cx="4263143" cy="626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t-EE" sz="1200" dirty="0" err="1">
                    <a:ea typeface="Lato Light" panose="020F0502020204030203" pitchFamily="34" charset="0"/>
                    <a:cs typeface="Lato Light" panose="020F0502020204030203" pitchFamily="34" charset="0"/>
                  </a:rPr>
                  <a:t>Average</a:t>
                </a:r>
                <a:r>
                  <a:rPr lang="et-EE" sz="1200" dirty="0">
                    <a:ea typeface="Lato Light" panose="020F0502020204030203" pitchFamily="34" charset="0"/>
                    <a:cs typeface="Lato Light" panose="020F0502020204030203" pitchFamily="34" charset="0"/>
                  </a:rPr>
                  <a:t> Order </a:t>
                </a:r>
                <a:r>
                  <a:rPr lang="et-EE" sz="1200" dirty="0" err="1">
                    <a:ea typeface="Lato Light" panose="020F0502020204030203" pitchFamily="34" charset="0"/>
                    <a:cs typeface="Lato Light" panose="020F0502020204030203" pitchFamily="34" charset="0"/>
                  </a:rPr>
                  <a:t>Value</a:t>
                </a:r>
                <a:r>
                  <a:rPr lang="et-EE" sz="1200" dirty="0">
                    <a:ea typeface="Lato Light" panose="020F0502020204030203" pitchFamily="34" charset="0"/>
                    <a:cs typeface="Lato Light" panose="020F0502020204030203" pitchFamily="34" charset="0"/>
                  </a:rPr>
                  <a:t> 2003</a:t>
                </a:r>
                <a:endParaRPr lang="en-US" sz="1200" dirty="0"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C5E7D14-6229-EF28-489C-32A6C4947B1C}"/>
                  </a:ext>
                </a:extLst>
              </p:cNvPr>
              <p:cNvSpPr/>
              <p:nvPr/>
            </p:nvSpPr>
            <p:spPr>
              <a:xfrm flipH="1">
                <a:off x="7768778" y="4522127"/>
                <a:ext cx="1860893" cy="615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t-EE" sz="1400" dirty="0">
                    <a:ea typeface="Roboto Medium" panose="02000000000000000000" pitchFamily="2" charset="0"/>
                    <a:cs typeface="Montserrat" charset="0"/>
                  </a:rPr>
                  <a:t>-59.59</a:t>
                </a:r>
                <a:r>
                  <a:rPr lang="en-US" sz="1400" dirty="0">
                    <a:ea typeface="Roboto Medium" panose="02000000000000000000" pitchFamily="2" charset="0"/>
                    <a:cs typeface="Montserrat" charset="0"/>
                  </a:rPr>
                  <a:t>%</a:t>
                </a:r>
                <a:endParaRPr lang="en-US" sz="4400" dirty="0"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E0074C9-2742-F7F3-7EFA-526E0959918E}"/>
                </a:ext>
              </a:extLst>
            </p:cNvPr>
            <p:cNvGrpSpPr/>
            <p:nvPr/>
          </p:nvGrpSpPr>
          <p:grpSpPr>
            <a:xfrm>
              <a:off x="4608088" y="5109514"/>
              <a:ext cx="1688257" cy="619095"/>
              <a:chOff x="4487109" y="4522127"/>
              <a:chExt cx="3376509" cy="1238186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9DB9BF1-0C76-8C2A-77E8-EACD615A4455}"/>
                  </a:ext>
                </a:extLst>
              </p:cNvPr>
              <p:cNvSpPr txBox="1"/>
              <p:nvPr/>
            </p:nvSpPr>
            <p:spPr>
              <a:xfrm flipH="1">
                <a:off x="4487109" y="5109625"/>
                <a:ext cx="3376509" cy="650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t-EE" sz="1200" dirty="0" err="1">
                    <a:ea typeface="Lato Light" panose="020F0502020204030203" pitchFamily="34" charset="0"/>
                    <a:cs typeface="Lato Light" panose="020F0502020204030203" pitchFamily="34" charset="0"/>
                  </a:rPr>
                  <a:t>Orders</a:t>
                </a:r>
                <a:r>
                  <a:rPr lang="et-EE" sz="1200" dirty="0">
                    <a:ea typeface="Lato Light" panose="020F0502020204030203" pitchFamily="34" charset="0"/>
                    <a:cs typeface="Lato Light" panose="020F0502020204030203" pitchFamily="34" charset="0"/>
                  </a:rPr>
                  <a:t> </a:t>
                </a:r>
                <a:r>
                  <a:rPr lang="et-EE" sz="1200" dirty="0" err="1">
                    <a:ea typeface="Lato Light" panose="020F0502020204030203" pitchFamily="34" charset="0"/>
                    <a:cs typeface="Lato Light" panose="020F0502020204030203" pitchFamily="34" charset="0"/>
                  </a:rPr>
                  <a:t>Count</a:t>
                </a:r>
                <a:r>
                  <a:rPr lang="et-EE" sz="1200" dirty="0">
                    <a:ea typeface="Lato Light" panose="020F0502020204030203" pitchFamily="34" charset="0"/>
                    <a:cs typeface="Lato Light" panose="020F0502020204030203" pitchFamily="34" charset="0"/>
                  </a:rPr>
                  <a:t> 2003</a:t>
                </a:r>
                <a:endParaRPr lang="en-US" sz="1200" dirty="0"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C4AAE0A-CF1D-1187-63F7-ACB4133EA7C9}"/>
                  </a:ext>
                </a:extLst>
              </p:cNvPr>
              <p:cNvSpPr/>
              <p:nvPr/>
            </p:nvSpPr>
            <p:spPr>
              <a:xfrm flipH="1">
                <a:off x="4510492" y="4522127"/>
                <a:ext cx="1964463" cy="615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t-EE" sz="1400" dirty="0">
                    <a:ea typeface="Roboto Medium" panose="02000000000000000000" pitchFamily="2" charset="0"/>
                    <a:cs typeface="Montserrat" charset="0"/>
                  </a:rPr>
                  <a:t>237%</a:t>
                </a:r>
                <a:endParaRPr lang="en-US" sz="4400" dirty="0"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6FF60A8-4EDE-B557-3A4D-469DFDCF4C6D}"/>
                </a:ext>
              </a:extLst>
            </p:cNvPr>
            <p:cNvGrpSpPr/>
            <p:nvPr/>
          </p:nvGrpSpPr>
          <p:grpSpPr>
            <a:xfrm>
              <a:off x="869531" y="5109514"/>
              <a:ext cx="1338448" cy="619094"/>
              <a:chOff x="1228824" y="4522127"/>
              <a:chExt cx="2676896" cy="1238184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1DDED4-6442-F264-F242-5B264583F572}"/>
                  </a:ext>
                </a:extLst>
              </p:cNvPr>
              <p:cNvSpPr txBox="1"/>
              <p:nvPr/>
            </p:nvSpPr>
            <p:spPr>
              <a:xfrm flipH="1">
                <a:off x="1228824" y="5109623"/>
                <a:ext cx="2676896" cy="650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t-EE" sz="1200" dirty="0">
                    <a:ea typeface="Lato Light" panose="020F0502020204030203" pitchFamily="34" charset="0"/>
                    <a:cs typeface="Lato Light" panose="020F0502020204030203" pitchFamily="34" charset="0"/>
                  </a:rPr>
                  <a:t>Total </a:t>
                </a:r>
                <a:r>
                  <a:rPr lang="et-EE" sz="1200" dirty="0" err="1">
                    <a:ea typeface="Lato Light" panose="020F0502020204030203" pitchFamily="34" charset="0"/>
                    <a:cs typeface="Lato Light" panose="020F0502020204030203" pitchFamily="34" charset="0"/>
                  </a:rPr>
                  <a:t>Due</a:t>
                </a:r>
                <a:r>
                  <a:rPr lang="et-EE" sz="1200" dirty="0">
                    <a:ea typeface="Lato Light" panose="020F0502020204030203" pitchFamily="34" charset="0"/>
                    <a:cs typeface="Lato Light" panose="020F0502020204030203" pitchFamily="34" charset="0"/>
                  </a:rPr>
                  <a:t> 2003</a:t>
                </a:r>
                <a:endParaRPr lang="en-US" sz="1200" dirty="0"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EF02851-DE0F-1E74-412C-D6754E1B4205}"/>
                  </a:ext>
                </a:extLst>
              </p:cNvPr>
              <p:cNvSpPr/>
              <p:nvPr/>
            </p:nvSpPr>
            <p:spPr>
              <a:xfrm flipH="1">
                <a:off x="1252211" y="4522127"/>
                <a:ext cx="1860894" cy="615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t-EE" sz="1400" dirty="0">
                    <a:ea typeface="Roboto Medium" panose="02000000000000000000" pitchFamily="2" charset="0"/>
                    <a:cs typeface="Montserrat" charset="0"/>
                  </a:rPr>
                  <a:t>36.19</a:t>
                </a:r>
                <a:r>
                  <a:rPr lang="en-US" sz="1400" dirty="0">
                    <a:ea typeface="Roboto Medium" panose="02000000000000000000" pitchFamily="2" charset="0"/>
                    <a:cs typeface="Montserrat" charset="0"/>
                  </a:rPr>
                  <a:t>%</a:t>
                </a:r>
                <a:endParaRPr lang="en-US" sz="4400" dirty="0"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aphicFrame>
          <p:nvGraphicFramePr>
            <p:cNvPr id="18" name="Chart 17">
              <a:extLst>
                <a:ext uri="{FF2B5EF4-FFF2-40B4-BE49-F238E27FC236}">
                  <a16:creationId xmlns:a16="http://schemas.microsoft.com/office/drawing/2014/main" id="{FB45F2AB-008F-D9F8-455D-56E875798E5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79306780"/>
                </p:ext>
              </p:extLst>
            </p:nvPr>
          </p:nvGraphicFramePr>
          <p:xfrm>
            <a:off x="1330199" y="2556580"/>
            <a:ext cx="2131572" cy="20661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A8019B-B852-ED7A-50A4-348BA05C20C7}"/>
                </a:ext>
              </a:extLst>
            </p:cNvPr>
            <p:cNvSpPr txBox="1"/>
            <p:nvPr/>
          </p:nvSpPr>
          <p:spPr>
            <a:xfrm>
              <a:off x="1568739" y="3343454"/>
              <a:ext cx="1654489" cy="52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t-EE" sz="3000" dirty="0">
                  <a:latin typeface="Georgia Pro" panose="02040802050405020203" pitchFamily="18" charset="0"/>
                  <a:ea typeface="Roboto Medium" panose="02000000000000000000" pitchFamily="2" charset="0"/>
                  <a:cs typeface="Arial" panose="020B0604020202020204" pitchFamily="34" charset="0"/>
                </a:rPr>
                <a:t>54.31M</a:t>
              </a:r>
              <a:endParaRPr lang="en-US" sz="3000" dirty="0">
                <a:latin typeface="Georgia Pro" panose="02040802050405020203" pitchFamily="18" charset="0"/>
                <a:ea typeface="Roboto Medium" panose="02000000000000000000" pitchFamily="2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20" name="Chart 19">
              <a:extLst>
                <a:ext uri="{FF2B5EF4-FFF2-40B4-BE49-F238E27FC236}">
                  <a16:creationId xmlns:a16="http://schemas.microsoft.com/office/drawing/2014/main" id="{AD882435-F181-928D-15ED-A5B5132BBA8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51081383"/>
                </p:ext>
              </p:extLst>
            </p:nvPr>
          </p:nvGraphicFramePr>
          <p:xfrm>
            <a:off x="5059355" y="2556580"/>
            <a:ext cx="2131572" cy="20661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67CD2AF-1B4E-6B7E-886B-228DB432C9A9}"/>
                </a:ext>
              </a:extLst>
            </p:cNvPr>
            <p:cNvSpPr txBox="1"/>
            <p:nvPr/>
          </p:nvSpPr>
          <p:spPr>
            <a:xfrm>
              <a:off x="5297896" y="3343454"/>
              <a:ext cx="16544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t-EE" sz="3000" dirty="0">
                  <a:latin typeface="Georgia Pro" panose="02040802050405020203" pitchFamily="18" charset="0"/>
                  <a:ea typeface="Roboto Medium" panose="02000000000000000000" pitchFamily="2" charset="0"/>
                  <a:cs typeface="Arial" panose="020B0604020202020204" pitchFamily="34" charset="0"/>
                </a:rPr>
                <a:t>12.44K</a:t>
              </a:r>
              <a:endParaRPr lang="en-US" sz="3000" dirty="0">
                <a:latin typeface="Georgia Pro" panose="02040802050405020203" pitchFamily="18" charset="0"/>
                <a:ea typeface="Roboto Medium" panose="02000000000000000000" pitchFamily="2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22" name="Chart 21">
              <a:extLst>
                <a:ext uri="{FF2B5EF4-FFF2-40B4-BE49-F238E27FC236}">
                  <a16:creationId xmlns:a16="http://schemas.microsoft.com/office/drawing/2014/main" id="{091C7E79-AE3F-7B1C-5E72-6EA3EE99E43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4701887"/>
                </p:ext>
              </p:extLst>
            </p:nvPr>
          </p:nvGraphicFramePr>
          <p:xfrm>
            <a:off x="8797744" y="2556580"/>
            <a:ext cx="2131572" cy="20661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1F8EB46-098E-DD53-33F0-2C2AB90E0C7B}"/>
                </a:ext>
              </a:extLst>
            </p:cNvPr>
            <p:cNvSpPr txBox="1"/>
            <p:nvPr/>
          </p:nvSpPr>
          <p:spPr>
            <a:xfrm>
              <a:off x="9036284" y="3343454"/>
              <a:ext cx="1654489" cy="52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t-EE" sz="3000" dirty="0">
                  <a:latin typeface="Georgia Pro" panose="02040802050405020203" pitchFamily="18" charset="0"/>
                  <a:ea typeface="Roboto Medium" panose="02000000000000000000" pitchFamily="2" charset="0"/>
                  <a:cs typeface="Arial" panose="020B0604020202020204" pitchFamily="34" charset="0"/>
                </a:rPr>
                <a:t>4.36K</a:t>
              </a:r>
              <a:endParaRPr lang="en-US" sz="3000" dirty="0">
                <a:latin typeface="Georgia Pro" panose="02040802050405020203" pitchFamily="18" charset="0"/>
                <a:ea typeface="Roboto Medium" panose="02000000000000000000" pitchFamily="2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09F5FCB-1399-011A-D498-CBC3315678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1848588"/>
              </p:ext>
            </p:extLst>
          </p:nvPr>
        </p:nvGraphicFramePr>
        <p:xfrm>
          <a:off x="10113511" y="1955260"/>
          <a:ext cx="1861237" cy="2200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A935FC1-00F9-164F-727A-74D0EEAB1C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570912"/>
              </p:ext>
            </p:extLst>
          </p:nvPr>
        </p:nvGraphicFramePr>
        <p:xfrm>
          <a:off x="10159347" y="2038769"/>
          <a:ext cx="1929643" cy="2146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7" name="Triangle 126">
            <a:extLst>
              <a:ext uri="{FF2B5EF4-FFF2-40B4-BE49-F238E27FC236}">
                <a16:creationId xmlns:a16="http://schemas.microsoft.com/office/drawing/2014/main" id="{4F6AFFE9-1D5E-5E34-7662-27D4018E3427}"/>
              </a:ext>
            </a:extLst>
          </p:cNvPr>
          <p:cNvSpPr/>
          <p:nvPr/>
        </p:nvSpPr>
        <p:spPr>
          <a:xfrm flipH="1">
            <a:off x="11787758" y="4476547"/>
            <a:ext cx="186990" cy="185021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latin typeface="Georgia Pro" panose="02040802050405020203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66207B-5945-ADCB-FA06-2184904F2804}"/>
              </a:ext>
            </a:extLst>
          </p:cNvPr>
          <p:cNvSpPr txBox="1"/>
          <p:nvPr/>
        </p:nvSpPr>
        <p:spPr>
          <a:xfrm flipH="1">
            <a:off x="9953056" y="4996618"/>
            <a:ext cx="1528325" cy="33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et-EE" sz="1200" dirty="0">
                <a:ea typeface="Lato Light" panose="020F0502020204030203" pitchFamily="34" charset="0"/>
                <a:cs typeface="Lato Light" panose="020F0502020204030203" pitchFamily="34" charset="0"/>
              </a:rPr>
              <a:t>Gross </a:t>
            </a:r>
            <a:r>
              <a:rPr lang="et-EE" sz="1200" dirty="0" err="1">
                <a:ea typeface="Lato Light" panose="020F0502020204030203" pitchFamily="34" charset="0"/>
                <a:cs typeface="Lato Light" panose="020F0502020204030203" pitchFamily="34" charset="0"/>
              </a:rPr>
              <a:t>Profit</a:t>
            </a:r>
            <a:r>
              <a:rPr lang="et-EE" sz="1200" dirty="0">
                <a:ea typeface="Lato Light" panose="020F0502020204030203" pitchFamily="34" charset="0"/>
                <a:cs typeface="Lato Light" panose="020F0502020204030203" pitchFamily="34" charset="0"/>
              </a:rPr>
              <a:t> 2003</a:t>
            </a:r>
            <a:endParaRPr lang="en-US" sz="1200" dirty="0"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414C248-6A88-0B27-4FE1-93145F590AC1}"/>
              </a:ext>
            </a:extLst>
          </p:cNvPr>
          <p:cNvSpPr/>
          <p:nvPr/>
        </p:nvSpPr>
        <p:spPr>
          <a:xfrm flipH="1">
            <a:off x="9953056" y="4706523"/>
            <a:ext cx="889184" cy="319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t-EE" sz="1400" dirty="0">
                <a:ea typeface="Roboto Medium" panose="02000000000000000000" pitchFamily="2" charset="0"/>
                <a:cs typeface="Montserrat" charset="0"/>
              </a:rPr>
              <a:t>30.83</a:t>
            </a:r>
            <a:r>
              <a:rPr lang="en-US" sz="1400" dirty="0">
                <a:ea typeface="Roboto Medium" panose="02000000000000000000" pitchFamily="2" charset="0"/>
                <a:cs typeface="Montserrat" charset="0"/>
              </a:rPr>
              <a:t>%</a:t>
            </a:r>
            <a:endParaRPr lang="en-US" sz="4400" dirty="0"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16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8E970-BDA0-E09B-7CFC-AE78A840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032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+mn-lt"/>
              </a:rPr>
              <a:t>Steady Sales Growth with a Peak in Mid-2003</a:t>
            </a:r>
            <a:br>
              <a:rPr lang="et-EE" sz="1800" b="1" dirty="0">
                <a:latin typeface="+mn-lt"/>
              </a:rPr>
            </a:br>
            <a:br>
              <a:rPr lang="et-EE" sz="1800" dirty="0">
                <a:latin typeface="+mn-lt"/>
              </a:rPr>
            </a:br>
            <a:r>
              <a:rPr lang="en-US" sz="1800" dirty="0">
                <a:latin typeface="+mn-lt"/>
              </a:rPr>
              <a:t>2003 Sales Volume Doubled Compared to 2002</a:t>
            </a:r>
            <a:br>
              <a:rPr lang="et-EE" sz="1800" dirty="0">
                <a:latin typeface="+mn-lt"/>
              </a:rPr>
            </a:br>
            <a:r>
              <a:rPr lang="en-US" sz="1800" dirty="0">
                <a:latin typeface="+mn-lt"/>
              </a:rPr>
              <a:t>Each Quarter Outperformed the Same Period in 2002</a:t>
            </a:r>
            <a:endParaRPr lang="et-EE" sz="1800" dirty="0">
              <a:latin typeface="+mn-lt"/>
            </a:endParaRPr>
          </a:p>
        </p:txBody>
      </p:sp>
      <p:pic>
        <p:nvPicPr>
          <p:cNvPr id="6" name="Content Placeholder 5" descr="A graph with a line&#10;&#10;Description automatically generated">
            <a:extLst>
              <a:ext uri="{FF2B5EF4-FFF2-40B4-BE49-F238E27FC236}">
                <a16:creationId xmlns:a16="http://schemas.microsoft.com/office/drawing/2014/main" id="{66D4A3DD-4A77-6F0B-4899-290A7B08F6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90" y="2339906"/>
            <a:ext cx="8512225" cy="2638153"/>
          </a:xfr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DBB2A9-24CD-3E82-E0DE-AD1FAD17FB4A}"/>
              </a:ext>
            </a:extLst>
          </p:cNvPr>
          <p:cNvCxnSpPr/>
          <p:nvPr/>
        </p:nvCxnSpPr>
        <p:spPr>
          <a:xfrm>
            <a:off x="4831307" y="2661313"/>
            <a:ext cx="2065362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00B70D-D60B-5AF2-7637-F8239AD933E1}"/>
              </a:ext>
            </a:extLst>
          </p:cNvPr>
          <p:cNvSpPr txBox="1"/>
          <p:nvPr/>
        </p:nvSpPr>
        <p:spPr>
          <a:xfrm>
            <a:off x="4922293" y="2447499"/>
            <a:ext cx="1887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t-EE" sz="1000" dirty="0" err="1"/>
              <a:t>Period</a:t>
            </a:r>
            <a:r>
              <a:rPr lang="et-EE" sz="1000" dirty="0"/>
              <a:t> of </a:t>
            </a:r>
            <a:r>
              <a:rPr lang="et-EE" sz="1000" dirty="0" err="1"/>
              <a:t>Special</a:t>
            </a:r>
            <a:r>
              <a:rPr lang="et-EE" sz="1000" dirty="0"/>
              <a:t> </a:t>
            </a:r>
            <a:r>
              <a:rPr lang="et-EE" sz="1000" dirty="0" err="1"/>
              <a:t>Offers</a:t>
            </a:r>
            <a:endParaRPr lang="et-EE" sz="1000" dirty="0"/>
          </a:p>
        </p:txBody>
      </p:sp>
      <p:pic>
        <p:nvPicPr>
          <p:cNvPr id="10" name="Content Placeholder 9" descr="A graph of a bar&#10;&#10;Description automatically generated with medium confidence">
            <a:extLst>
              <a:ext uri="{FF2B5EF4-FFF2-40B4-BE49-F238E27FC236}">
                <a16:creationId xmlns:a16="http://schemas.microsoft.com/office/drawing/2014/main" id="{2D4CB3DC-EC7B-A8A4-3BAF-493EEC4E7C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140" y="2339905"/>
            <a:ext cx="1714569" cy="2645335"/>
          </a:xfrm>
        </p:spPr>
      </p:pic>
    </p:spTree>
    <p:extLst>
      <p:ext uri="{BB962C8B-B14F-4D97-AF65-F5344CB8AC3E}">
        <p14:creationId xmlns:p14="http://schemas.microsoft.com/office/powerpoint/2010/main" val="417508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339D-306E-061E-916A-9118F54F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595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+mn-lt"/>
              </a:rPr>
              <a:t>Online Sales Overtake, but Offline Holds 80% of 2003 Total</a:t>
            </a:r>
            <a:br>
              <a:rPr lang="et-EE" sz="1800" b="1" dirty="0">
                <a:latin typeface="+mn-lt"/>
              </a:rPr>
            </a:b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Significant Online Increase Post-August, Yet Offline Sales Lead the Year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Offline Sales Remain the Bulk Despite the Late-Year Online Surge</a:t>
            </a:r>
          </a:p>
        </p:txBody>
      </p:sp>
      <p:pic>
        <p:nvPicPr>
          <p:cNvPr id="8" name="Content Placeholder 7" descr="A graph showing the growth of the months&#10;&#10;Description automatically generated">
            <a:extLst>
              <a:ext uri="{FF2B5EF4-FFF2-40B4-BE49-F238E27FC236}">
                <a16:creationId xmlns:a16="http://schemas.microsoft.com/office/drawing/2014/main" id="{77E0C6DE-F8A7-0B0E-3406-697A38DFB3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9" y="2827947"/>
            <a:ext cx="7335226" cy="2531674"/>
          </a:xfrm>
        </p:spPr>
      </p:pic>
      <p:pic>
        <p:nvPicPr>
          <p:cNvPr id="6" name="Content Placeholder 5" descr="A graph of a pie chart&#10;&#10;Description automatically generated">
            <a:extLst>
              <a:ext uri="{FF2B5EF4-FFF2-40B4-BE49-F238E27FC236}">
                <a16:creationId xmlns:a16="http://schemas.microsoft.com/office/drawing/2014/main" id="{4F3D9350-5BAA-439E-24E7-E15D748379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426" y="1757158"/>
            <a:ext cx="3314940" cy="2249424"/>
          </a:xfr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9F3E68C-BE14-DA36-7618-07A973772FC7}"/>
              </a:ext>
            </a:extLst>
          </p:cNvPr>
          <p:cNvCxnSpPr/>
          <p:nvPr/>
        </p:nvCxnSpPr>
        <p:spPr>
          <a:xfrm>
            <a:off x="4175072" y="3683778"/>
            <a:ext cx="2065362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0430AF6-3D32-EBE6-5062-8473320728CA}"/>
              </a:ext>
            </a:extLst>
          </p:cNvPr>
          <p:cNvSpPr txBox="1"/>
          <p:nvPr/>
        </p:nvSpPr>
        <p:spPr>
          <a:xfrm>
            <a:off x="4266058" y="3469964"/>
            <a:ext cx="1887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t-EE" sz="1000" dirty="0" err="1"/>
              <a:t>Period</a:t>
            </a:r>
            <a:r>
              <a:rPr lang="et-EE" sz="1000" dirty="0"/>
              <a:t> of </a:t>
            </a:r>
            <a:r>
              <a:rPr lang="et-EE" sz="1000" dirty="0" err="1"/>
              <a:t>Special</a:t>
            </a:r>
            <a:r>
              <a:rPr lang="et-EE" sz="1000" dirty="0"/>
              <a:t> </a:t>
            </a:r>
            <a:r>
              <a:rPr lang="et-EE" sz="1000" dirty="0" err="1"/>
              <a:t>Offers</a:t>
            </a:r>
            <a:endParaRPr lang="et-EE" sz="1000" dirty="0"/>
          </a:p>
        </p:txBody>
      </p:sp>
      <p:pic>
        <p:nvPicPr>
          <p:cNvPr id="10" name="Picture 9" descr="A pie chart with text and numbers&#10;&#10;Description automatically generated">
            <a:extLst>
              <a:ext uri="{FF2B5EF4-FFF2-40B4-BE49-F238E27FC236}">
                <a16:creationId xmlns:a16="http://schemas.microsoft.com/office/drawing/2014/main" id="{BFCAFB81-E6E3-EEDF-2402-576041F55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426" y="4045586"/>
            <a:ext cx="3314940" cy="211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9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F657-EF70-985E-F95B-2FD3A1EF2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02" y="179600"/>
            <a:ext cx="10058400" cy="1450757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+mn-lt"/>
              </a:rPr>
              <a:t>USA Leads Sales, But Australia Rises in Online Sales</a:t>
            </a:r>
            <a:br>
              <a:rPr lang="et-EE" sz="1800" b="1" dirty="0">
                <a:latin typeface="+mn-lt"/>
              </a:rPr>
            </a:br>
            <a:br>
              <a:rPr lang="et-EE" sz="1800" dirty="0">
                <a:latin typeface="+mn-lt"/>
              </a:rPr>
            </a:br>
            <a:r>
              <a:rPr lang="en-US" sz="1800" dirty="0">
                <a:latin typeface="+mn-lt"/>
              </a:rPr>
              <a:t>Offline Sales Mirror Overall Trend, with the USA Leading by a Wide Margin</a:t>
            </a:r>
            <a:br>
              <a:rPr lang="et-EE" sz="1800" dirty="0">
                <a:latin typeface="+mn-lt"/>
              </a:rPr>
            </a:br>
            <a:r>
              <a:rPr lang="en-US" sz="1800" dirty="0">
                <a:latin typeface="+mn-lt"/>
              </a:rPr>
              <a:t>In 2003, Australia Emerges as the Online Sales Leader, Tied with the USA</a:t>
            </a:r>
            <a:endParaRPr lang="et-EE" sz="1800" dirty="0">
              <a:latin typeface="+mn-lt"/>
            </a:endParaRPr>
          </a:p>
        </p:txBody>
      </p:sp>
      <p:pic>
        <p:nvPicPr>
          <p:cNvPr id="10" name="Content Placeholder 9" descr="A graph of sales by country&#10;&#10;Description automatically generated">
            <a:extLst>
              <a:ext uri="{FF2B5EF4-FFF2-40B4-BE49-F238E27FC236}">
                <a16:creationId xmlns:a16="http://schemas.microsoft.com/office/drawing/2014/main" id="{5BC88B48-9D4B-F783-6E41-65A47A3AC0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072" y="2401931"/>
            <a:ext cx="3060605" cy="2694438"/>
          </a:xfrm>
        </p:spPr>
      </p:pic>
      <p:pic>
        <p:nvPicPr>
          <p:cNvPr id="12" name="Content Placeholder 11" descr="A screenshot of a graph&#10;&#10;Description automatically generated">
            <a:extLst>
              <a:ext uri="{FF2B5EF4-FFF2-40B4-BE49-F238E27FC236}">
                <a16:creationId xmlns:a16="http://schemas.microsoft.com/office/drawing/2014/main" id="{ADEB3B45-F72D-3487-3E1D-2FBBFE7A69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399" y="2401931"/>
            <a:ext cx="6242703" cy="2694439"/>
          </a:xfrm>
        </p:spPr>
      </p:pic>
    </p:spTree>
    <p:extLst>
      <p:ext uri="{BB962C8B-B14F-4D97-AF65-F5344CB8AC3E}">
        <p14:creationId xmlns:p14="http://schemas.microsoft.com/office/powerpoint/2010/main" val="294143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E14F-EB75-554E-134D-6254BFB9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316" y="646527"/>
            <a:ext cx="10058400" cy="1450757"/>
          </a:xfrm>
        </p:spPr>
        <p:txBody>
          <a:bodyPr>
            <a:normAutofit fontScale="90000"/>
          </a:bodyPr>
          <a:lstStyle/>
          <a:p>
            <a:br>
              <a:rPr lang="et-EE" sz="1800" dirty="0">
                <a:effectLst/>
                <a:latin typeface="+mn-lt"/>
              </a:rPr>
            </a:br>
            <a:br>
              <a:rPr lang="et-EE" sz="1800" dirty="0">
                <a:effectLst/>
                <a:latin typeface="+mn-lt"/>
              </a:rPr>
            </a:br>
            <a:br>
              <a:rPr lang="et-EE" sz="1800" dirty="0">
                <a:effectLst/>
                <a:latin typeface="+mn-lt"/>
              </a:rPr>
            </a:br>
            <a:br>
              <a:rPr lang="et-EE" sz="1800" dirty="0">
                <a:effectLst/>
                <a:latin typeface="+mn-lt"/>
              </a:rPr>
            </a:br>
            <a:br>
              <a:rPr lang="et-EE" sz="1800" dirty="0">
                <a:effectLst/>
                <a:latin typeface="+mn-lt"/>
              </a:rPr>
            </a:br>
            <a:br>
              <a:rPr lang="et-EE" sz="1800" dirty="0">
                <a:effectLst/>
                <a:latin typeface="+mn-lt"/>
              </a:rPr>
            </a:br>
            <a:br>
              <a:rPr lang="et-EE" sz="1800" dirty="0">
                <a:effectLst/>
                <a:latin typeface="+mn-lt"/>
              </a:rPr>
            </a:br>
            <a:br>
              <a:rPr lang="et-EE" sz="2000" dirty="0">
                <a:effectLst/>
                <a:latin typeface="+mn-lt"/>
              </a:rPr>
            </a:br>
            <a:br>
              <a:rPr lang="et-EE" sz="2000" dirty="0">
                <a:effectLst/>
                <a:latin typeface="+mn-lt"/>
              </a:rPr>
            </a:br>
            <a:br>
              <a:rPr lang="et-EE" sz="2000" dirty="0">
                <a:effectLst/>
                <a:latin typeface="+mn-lt"/>
              </a:rPr>
            </a:br>
            <a:r>
              <a:rPr lang="et-EE" sz="2000" b="1" dirty="0">
                <a:effectLst/>
                <a:latin typeface="+mn-lt"/>
              </a:rPr>
              <a:t>C</a:t>
            </a:r>
            <a:r>
              <a:rPr lang="en-US" sz="2000" b="1" dirty="0" err="1">
                <a:latin typeface="+mn-lt"/>
              </a:rPr>
              <a:t>onsumer</a:t>
            </a:r>
            <a:r>
              <a:rPr lang="en-US" sz="2000" b="1" dirty="0">
                <a:latin typeface="+mn-lt"/>
              </a:rPr>
              <a:t> Shift: Price Sensitivity and Promotions in 2003</a:t>
            </a:r>
            <a:br>
              <a:rPr lang="et-EE" sz="2000" b="1" dirty="0">
                <a:latin typeface="+mn-lt"/>
              </a:rPr>
            </a:b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2002 Shoppers Valued Quality and Brand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2003 Shoppers Became More Price-Driven, Responding to Promotions</a:t>
            </a:r>
            <a:br>
              <a:rPr lang="en-US" sz="2000" dirty="0">
                <a:latin typeface="+mn-lt"/>
              </a:rPr>
            </a:br>
            <a:br>
              <a:rPr lang="et-EE" sz="20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t-EE" sz="2000" dirty="0">
              <a:latin typeface="+mn-lt"/>
            </a:endParaRPr>
          </a:p>
        </p:txBody>
      </p:sp>
      <p:pic>
        <p:nvPicPr>
          <p:cNvPr id="5" name="Content Placeholder 4" descr="A graph of a bar&#10;&#10;Description automatically generated with medium confidence">
            <a:extLst>
              <a:ext uri="{FF2B5EF4-FFF2-40B4-BE49-F238E27FC236}">
                <a16:creationId xmlns:a16="http://schemas.microsoft.com/office/drawing/2014/main" id="{56C8785D-518E-7D47-56AA-0D7645B12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421256"/>
            <a:ext cx="10058400" cy="2872739"/>
          </a:xfrm>
        </p:spPr>
      </p:pic>
    </p:spTree>
    <p:extLst>
      <p:ext uri="{BB962C8B-B14F-4D97-AF65-F5344CB8AC3E}">
        <p14:creationId xmlns:p14="http://schemas.microsoft.com/office/powerpoint/2010/main" val="60806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77DE-0EE0-CB5C-0FE6-AE178E482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949" y="617344"/>
            <a:ext cx="10058400" cy="1450757"/>
          </a:xfrm>
        </p:spPr>
        <p:txBody>
          <a:bodyPr>
            <a:noAutofit/>
          </a:bodyPr>
          <a:lstStyle/>
          <a:p>
            <a:br>
              <a:rPr lang="et-EE" sz="1800" b="1" dirty="0">
                <a:effectLst/>
                <a:latin typeface="+mn-lt"/>
              </a:rPr>
            </a:br>
            <a:br>
              <a:rPr lang="et-EE" sz="1800" b="1" dirty="0">
                <a:effectLst/>
                <a:latin typeface="+mn-lt"/>
              </a:rPr>
            </a:br>
            <a:br>
              <a:rPr lang="et-EE" sz="1800" b="1" dirty="0">
                <a:effectLst/>
                <a:latin typeface="+mn-lt"/>
              </a:rPr>
            </a:br>
            <a:r>
              <a:rPr lang="en-US" sz="1800" b="1" dirty="0">
                <a:latin typeface="+mn-lt"/>
              </a:rPr>
              <a:t>Special Offers: Key Driver of Sales Surge in 2003</a:t>
            </a:r>
            <a:r>
              <a:rPr lang="et-EE" sz="1800" b="1" dirty="0">
                <a:latin typeface="+mn-lt"/>
              </a:rPr>
              <a:t> </a:t>
            </a:r>
            <a:br>
              <a:rPr lang="et-EE" sz="1800" b="1" dirty="0">
                <a:latin typeface="+mn-lt"/>
              </a:rPr>
            </a:br>
            <a:br>
              <a:rPr lang="et-EE" sz="1800" dirty="0">
                <a:latin typeface="+mn-lt"/>
              </a:rPr>
            </a:br>
            <a:r>
              <a:rPr lang="en-US" sz="1800" dirty="0">
                <a:latin typeface="+mn-lt"/>
              </a:rPr>
              <a:t>Low Sales Until July, Followed by a Dramatic Rise in August</a:t>
            </a:r>
            <a:r>
              <a:rPr lang="et-EE" sz="1800" dirty="0">
                <a:latin typeface="+mn-lt"/>
              </a:rPr>
              <a:t> </a:t>
            </a:r>
            <a:br>
              <a:rPr lang="et-EE" sz="1800" dirty="0">
                <a:latin typeface="+mn-lt"/>
              </a:rPr>
            </a:br>
            <a:r>
              <a:rPr lang="en-US" sz="1800" dirty="0">
                <a:latin typeface="+mn-lt"/>
              </a:rPr>
              <a:t>By December, Special Offer Sales Count Hits 2,500, Far Surpassing 2002 </a:t>
            </a:r>
            <a:br>
              <a:rPr lang="et-EE" sz="1800" dirty="0">
                <a:latin typeface="+mn-lt"/>
              </a:rPr>
            </a:br>
            <a:br>
              <a:rPr lang="et-EE" sz="1800" dirty="0">
                <a:latin typeface="+mn-lt"/>
              </a:rPr>
            </a:br>
            <a:endParaRPr lang="et-EE" sz="1800" dirty="0">
              <a:latin typeface="+mn-lt"/>
            </a:endParaRPr>
          </a:p>
        </p:txBody>
      </p:sp>
      <p:pic>
        <p:nvPicPr>
          <p:cNvPr id="5" name="Content Placeholder 4" descr="A line graph with months on the line&#10;&#10;Description automatically generated with medium confidence">
            <a:extLst>
              <a:ext uri="{FF2B5EF4-FFF2-40B4-BE49-F238E27FC236}">
                <a16:creationId xmlns:a16="http://schemas.microsoft.com/office/drawing/2014/main" id="{431B5D44-1339-39D4-8113-6F6DA8145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98" y="2566672"/>
            <a:ext cx="7762671" cy="2752783"/>
          </a:xfrm>
        </p:spPr>
      </p:pic>
    </p:spTree>
    <p:extLst>
      <p:ext uri="{BB962C8B-B14F-4D97-AF65-F5344CB8AC3E}">
        <p14:creationId xmlns:p14="http://schemas.microsoft.com/office/powerpoint/2010/main" val="1164799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8159-9150-C5DE-A396-0EC303E7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Insights for Future Growth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76A28-DDB8-14A9-4375-4F81CDBA8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dirty="0"/>
              <a:t>Leveraging Promotions: Increasing Impact on Sales Performance</a:t>
            </a:r>
            <a:endParaRPr lang="et-EE" dirty="0"/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dirty="0"/>
              <a:t>Enhancing Online Channels: Significant Growth Potential After 2003</a:t>
            </a:r>
            <a:endParaRPr lang="et-EE" dirty="0"/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dirty="0"/>
              <a:t>Boosting Average Order Value: A Key Area for Improvement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602341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0B99D-AE5A-0E9C-2293-4124EEB2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 and Next Steps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3FD66-86A7-E16C-1EEC-DF08A46E0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dirty="0"/>
              <a:t>Promotions and Online Sales Are Critical Growth Drivers</a:t>
            </a:r>
            <a:endParaRPr lang="et-EE" dirty="0"/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dirty="0"/>
              <a:t>Focus on Aggressive Online Strategies and Pricing Adjustments Moving Forward</a:t>
            </a:r>
            <a:endParaRPr lang="et-EE" dirty="0"/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i="0" dirty="0">
                <a:solidFill>
                  <a:srgbClr val="111111"/>
                </a:solidFill>
                <a:effectLst/>
              </a:rPr>
              <a:t>Tailor Marketing Strategies by Region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9923946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312</TotalTime>
  <Words>346</Words>
  <Application>Microsoft Office PowerPoint</Application>
  <PresentationFormat>Widescreen</PresentationFormat>
  <Paragraphs>30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Calibri</vt:lpstr>
      <vt:lpstr>Calibri Light</vt:lpstr>
      <vt:lpstr>Georgia Pro</vt:lpstr>
      <vt:lpstr>Lato Light</vt:lpstr>
      <vt:lpstr>Roboto Medium</vt:lpstr>
      <vt:lpstr>Retrospect</vt:lpstr>
      <vt:lpstr>AdventureWorks</vt:lpstr>
      <vt:lpstr>       Key Performance Indicators (2003 vs 2002)  Total Sales Value Up by 36.19%, with Significant Growth in Orders Order Count increases by 237%, While Average Order Value Drops by 59.59%  Gross Profit Growth, but profit margin is lower side: 12.6 % </vt:lpstr>
      <vt:lpstr>Steady Sales Growth with a Peak in Mid-2003  2003 Sales Volume Doubled Compared to 2002 Each Quarter Outperformed the Same Period in 2002</vt:lpstr>
      <vt:lpstr>Online Sales Overtake, but Offline Holds 80% of 2003 Total  Significant Online Increase Post-August, Yet Offline Sales Lead the Year Offline Sales Remain the Bulk Despite the Late-Year Online Surge</vt:lpstr>
      <vt:lpstr>USA Leads Sales, But Australia Rises in Online Sales  Offline Sales Mirror Overall Trend, with the USA Leading by a Wide Margin In 2003, Australia Emerges as the Online Sales Leader, Tied with the USA</vt:lpstr>
      <vt:lpstr>          Consumer Shift: Price Sensitivity and Promotions in 2003  2002 Shoppers Valued Quality and Brand 2003 Shoppers Became More Price-Driven, Responding to Promotions  </vt:lpstr>
      <vt:lpstr>   Special Offers: Key Driver of Sales Surge in 2003   Low Sales Until July, Followed by a Dramatic Rise in August  By December, Special Offer Sales Count Hits 2,500, Far Surpassing 2002   </vt:lpstr>
      <vt:lpstr>Strategic Insights for Future Growth</vt:lpstr>
      <vt:lpstr>Key Takeaways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Andres Raev</dc:creator>
  <cp:lastModifiedBy>Andres Raev</cp:lastModifiedBy>
  <cp:revision>11</cp:revision>
  <dcterms:created xsi:type="dcterms:W3CDTF">2024-09-09T17:44:57Z</dcterms:created>
  <dcterms:modified xsi:type="dcterms:W3CDTF">2024-09-25T08:37:37Z</dcterms:modified>
</cp:coreProperties>
</file>