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710" autoAdjust="0"/>
  </p:normalViewPr>
  <p:slideViewPr>
    <p:cSldViewPr snapToGrid="0">
      <p:cViewPr varScale="1">
        <p:scale>
          <a:sx n="140" d="100"/>
          <a:sy n="140" d="100"/>
        </p:scale>
        <p:origin x="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24-4B2E-9C36-9912FEA7BDAD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24-4B2E-9C36-9912FEA7BD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24-4B2E-9C36-9912FEA7BDA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24-4B2E-9C36-9912FEA7BDA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DE-499D-A157-408B1A521526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5DE-499D-A157-408B1A521526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5DE-499D-A157-408B1A52152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5DE-499D-A157-408B1A52152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</c:spPr>
          <c:dPt>
            <c:idx val="0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36-414E-902E-BC16F8604036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36-414E-902E-BC16F860403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36-414E-902E-BC16F860403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36-414E-902E-BC16F860403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</c:spPr>
          <c:dPt>
            <c:idx val="0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3A-479F-AC19-F29A1689F062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3A-479F-AC19-F29A1689F06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3A-479F-AC19-F29A1689F06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3A-479F-AC19-F29A1689F06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</c:spPr>
          <c:dPt>
            <c:idx val="0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34-4A8E-8E80-0FF3EC06258F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34-4A8E-8E80-0FF3EC06258F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234-4A8E-8E80-0FF3EC06258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234-4A8E-8E80-0FF3EC06258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C6-4210-97B7-87D39EF74882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C6-4210-97B7-87D39EF74882}"/>
              </c:ext>
            </c:extLst>
          </c:dPt>
          <c:dPt>
            <c:idx val="2"/>
            <c:bubble3D val="0"/>
            <c:spPr>
              <a:solidFill>
                <a:srgbClr val="00B050"/>
              </a:solidFill>
              <a:ln w="19050"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C6-4210-97B7-87D39EF7488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C6-4210-97B7-87D39EF7488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t-E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A117F-D638-427B-9126-9A7F2B006287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DC65E-4EF1-4808-932C-B739F2EA31C3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4663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t-E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 </a:t>
            </a:r>
            <a:r>
              <a:rPr lang="et-EE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et-E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t-EE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et-E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t-EE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et-E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t-EE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review</a:t>
            </a:r>
            <a:r>
              <a:rPr lang="et-E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t-EE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detailed</a:t>
            </a:r>
            <a:r>
              <a:rPr lang="et-E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t-EE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</a:t>
            </a:r>
            <a:r>
              <a:rPr lang="et-E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t-EE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</a:t>
            </a:r>
            <a:r>
              <a:rPr lang="et-E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2003 and </a:t>
            </a:r>
            <a:r>
              <a:rPr lang="et-EE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discuss</a:t>
            </a:r>
            <a:r>
              <a:rPr lang="et-E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t-EE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</a:t>
            </a:r>
            <a:r>
              <a:rPr lang="et-E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t-EE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et-E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t-EE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informs</a:t>
            </a:r>
            <a:r>
              <a:rPr lang="et-E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t-EE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</a:t>
            </a:r>
            <a:r>
              <a:rPr lang="et-E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t-EE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strategies</a:t>
            </a:r>
            <a:r>
              <a:rPr lang="et-EE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DC65E-4EF1-4808-932C-B739F2EA31C3}" type="slidenum">
              <a:rPr lang="et-EE" smtClean="0"/>
              <a:t>1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1638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DC65E-4EF1-4808-932C-B739F2EA31C3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8705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49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605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4844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683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6297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2238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3322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12557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26014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14203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5BCC2F-D811-4515-9F90-AF59DC8B9150}" type="datetimeFigureOut">
              <a:rPr lang="et-EE" smtClean="0"/>
              <a:t>25.09.2024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B82E6D-710A-43EB-8376-B0FC36060F54}" type="slidenum">
              <a:rPr lang="et-EE" smtClean="0"/>
              <a:t>‹#›</a:t>
            </a:fld>
            <a:endParaRPr lang="et-E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logo with a bicycle and mountains in the background&#10;&#10;Description automatically generated">
            <a:extLst>
              <a:ext uri="{FF2B5EF4-FFF2-40B4-BE49-F238E27FC236}">
                <a16:creationId xmlns:a16="http://schemas.microsoft.com/office/drawing/2014/main" id="{2E43D3B4-A02A-736A-3382-D7236A27183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17352" y="0"/>
            <a:ext cx="1374648" cy="13746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890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076-531B-BB68-B9CC-3F85D2960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err="1"/>
              <a:t>AdventureWorks</a:t>
            </a:r>
            <a:endParaRPr lang="et-E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81AEC-A5F7-5068-0B24-74DD84506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i="0" dirty="0">
                <a:effectLst/>
              </a:rPr>
              <a:t>Sales Performance Overview of 2003</a:t>
            </a:r>
            <a:r>
              <a:rPr lang="en-US" b="1" dirty="0"/>
              <a:t> </a:t>
            </a:r>
            <a:br>
              <a:rPr lang="en-US" dirty="0"/>
            </a:b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6038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A8F1-8D6E-0363-BE5F-FA2C5A16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b="1" dirty="0">
                <a:latin typeface="+mn-lt"/>
              </a:rPr>
              <a:t>Next </a:t>
            </a:r>
            <a:r>
              <a:rPr lang="et-EE" b="1" dirty="0" err="1">
                <a:latin typeface="+mn-lt"/>
              </a:rPr>
              <a:t>Steps</a:t>
            </a:r>
            <a:endParaRPr lang="et-E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CFA5-F101-0871-20A4-4D41C29E0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62661" cy="4497314"/>
          </a:xfrm>
        </p:spPr>
        <p:txBody>
          <a:bodyPr>
            <a:normAutofit/>
          </a:bodyPr>
          <a:lstStyle/>
          <a:p>
            <a:pPr algn="l"/>
            <a:endParaRPr lang="et-EE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Implement Targeted Promotions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Enhance Online Sales Channels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Increase Average Order Value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Focus on High-Performing Categories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Tailor Marketing Strategies by Region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4435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050D-0832-6D53-CE5D-58A3A22D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287427" cy="1389965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+mn-lt"/>
              </a:rPr>
              <a:t>Key Performance Indicators (2003 vs 2002)</a:t>
            </a:r>
            <a:br>
              <a:rPr lang="et-EE" sz="2000" b="1" dirty="0">
                <a:latin typeface="+mn-lt"/>
              </a:rPr>
            </a:br>
            <a:br>
              <a:rPr lang="et-EE" sz="2000" b="1" dirty="0">
                <a:latin typeface="+mn-lt"/>
              </a:rPr>
            </a:br>
            <a:r>
              <a:rPr lang="en-US" sz="2000" dirty="0">
                <a:latin typeface="+mn-lt"/>
              </a:rPr>
              <a:t>Total Sales Value Up by 36.19%, with Significant Growth in Orders</a:t>
            </a:r>
            <a:br>
              <a:rPr lang="et-EE" sz="2000" dirty="0">
                <a:latin typeface="+mn-lt"/>
              </a:rPr>
            </a:br>
            <a:r>
              <a:rPr lang="en-US" sz="2000" dirty="0">
                <a:latin typeface="+mn-lt"/>
              </a:rPr>
              <a:t>Order Count Soars by 237%, While Average Order Value Drops by 59.59%</a:t>
            </a:r>
            <a:br>
              <a:rPr lang="et-EE" sz="2000" dirty="0">
                <a:latin typeface="+mn-lt"/>
              </a:rPr>
            </a:br>
            <a:r>
              <a:rPr lang="et-EE" sz="2000" dirty="0">
                <a:latin typeface="+mn-lt"/>
              </a:rPr>
              <a:t>Gross </a:t>
            </a:r>
            <a:r>
              <a:rPr lang="et-EE" sz="2000" dirty="0" err="1">
                <a:latin typeface="+mn-lt"/>
              </a:rPr>
              <a:t>Profit</a:t>
            </a:r>
            <a:r>
              <a:rPr lang="et-EE" sz="2000" dirty="0">
                <a:latin typeface="+mn-lt"/>
              </a:rPr>
              <a:t> </a:t>
            </a:r>
            <a:r>
              <a:rPr lang="et-EE" sz="2000" dirty="0" err="1">
                <a:latin typeface="+mn-lt"/>
              </a:rPr>
              <a:t>Growth</a:t>
            </a:r>
            <a:r>
              <a:rPr lang="et-EE" sz="2000" dirty="0">
                <a:latin typeface="+mn-lt"/>
              </a:rPr>
              <a:t>, </a:t>
            </a:r>
            <a:r>
              <a:rPr lang="et-EE" sz="2000" dirty="0" err="1">
                <a:latin typeface="+mn-lt"/>
              </a:rPr>
              <a:t>but</a:t>
            </a:r>
            <a:r>
              <a:rPr lang="et-EE" sz="2000" dirty="0">
                <a:latin typeface="+mn-lt"/>
              </a:rPr>
              <a:t> </a:t>
            </a:r>
            <a:r>
              <a:rPr lang="et-EE" sz="2000" dirty="0" err="1">
                <a:latin typeface="+mn-lt"/>
              </a:rPr>
              <a:t>profit</a:t>
            </a:r>
            <a:r>
              <a:rPr lang="et-EE" sz="2000" dirty="0">
                <a:latin typeface="+mn-lt"/>
              </a:rPr>
              <a:t> </a:t>
            </a:r>
            <a:r>
              <a:rPr lang="et-EE" sz="2000" dirty="0" err="1">
                <a:latin typeface="+mn-lt"/>
              </a:rPr>
              <a:t>margin</a:t>
            </a:r>
            <a:r>
              <a:rPr lang="et-EE" sz="2000" dirty="0">
                <a:latin typeface="+mn-lt"/>
              </a:rPr>
              <a:t> </a:t>
            </a:r>
            <a:r>
              <a:rPr lang="et-EE" sz="2000" dirty="0" err="1">
                <a:latin typeface="+mn-lt"/>
              </a:rPr>
              <a:t>is</a:t>
            </a:r>
            <a:r>
              <a:rPr lang="et-EE" sz="2000" dirty="0">
                <a:latin typeface="+mn-lt"/>
              </a:rPr>
              <a:t> </a:t>
            </a:r>
            <a:r>
              <a:rPr lang="et-EE" sz="2000" dirty="0" err="1">
                <a:latin typeface="+mn-lt"/>
              </a:rPr>
              <a:t>lower</a:t>
            </a:r>
            <a:r>
              <a:rPr lang="et-EE" sz="2000" dirty="0">
                <a:latin typeface="+mn-lt"/>
              </a:rPr>
              <a:t> side: 12.6 % </a:t>
            </a:r>
            <a:br>
              <a:rPr lang="et-EE" sz="2000" dirty="0">
                <a:latin typeface="+mn-lt"/>
              </a:rPr>
            </a:br>
            <a:endParaRPr lang="et-EE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629C5E-9E90-55D9-3DF8-3894A39BF0B9}"/>
              </a:ext>
            </a:extLst>
          </p:cNvPr>
          <p:cNvGrpSpPr/>
          <p:nvPr/>
        </p:nvGrpSpPr>
        <p:grpSpPr>
          <a:xfrm>
            <a:off x="1274087" y="1636914"/>
            <a:ext cx="10285109" cy="2476991"/>
            <a:chOff x="869530" y="2556580"/>
            <a:chExt cx="10452940" cy="343976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CCF10A-BC29-AD17-D643-C72E8D98F73B}"/>
                </a:ext>
              </a:extLst>
            </p:cNvPr>
            <p:cNvCxnSpPr/>
            <p:nvPr/>
          </p:nvCxnSpPr>
          <p:spPr>
            <a:xfrm>
              <a:off x="913073" y="5936187"/>
              <a:ext cx="2951322" cy="0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D82FD4-E77F-1584-ACF2-BC212BA9D6C0}"/>
                </a:ext>
              </a:extLst>
            </p:cNvPr>
            <p:cNvCxnSpPr/>
            <p:nvPr/>
          </p:nvCxnSpPr>
          <p:spPr>
            <a:xfrm>
              <a:off x="4650898" y="5936187"/>
              <a:ext cx="2951322" cy="0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ED5C70-C045-B371-8FEE-8D2F92784840}"/>
                </a:ext>
              </a:extLst>
            </p:cNvPr>
            <p:cNvCxnSpPr/>
            <p:nvPr/>
          </p:nvCxnSpPr>
          <p:spPr>
            <a:xfrm>
              <a:off x="8371148" y="5936187"/>
              <a:ext cx="2951322" cy="0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riangle 125">
              <a:extLst>
                <a:ext uri="{FF2B5EF4-FFF2-40B4-BE49-F238E27FC236}">
                  <a16:creationId xmlns:a16="http://schemas.microsoft.com/office/drawing/2014/main" id="{8B3C192A-E5BB-8452-766E-5EC771727381}"/>
                </a:ext>
              </a:extLst>
            </p:cNvPr>
            <p:cNvSpPr/>
            <p:nvPr/>
          </p:nvSpPr>
          <p:spPr>
            <a:xfrm flipH="1">
              <a:off x="3657837" y="4890810"/>
              <a:ext cx="206558" cy="17806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>
                <a:latin typeface="Georgia Pro" panose="02040802050405020203" pitchFamily="18" charset="0"/>
              </a:endParaRPr>
            </a:p>
          </p:txBody>
        </p:sp>
        <p:sp>
          <p:nvSpPr>
            <p:cNvPr id="13" name="Triangle 126">
              <a:extLst>
                <a:ext uri="{FF2B5EF4-FFF2-40B4-BE49-F238E27FC236}">
                  <a16:creationId xmlns:a16="http://schemas.microsoft.com/office/drawing/2014/main" id="{AB2A24C5-8FBF-86D8-CE09-B64BEFE1BF7B}"/>
                </a:ext>
              </a:extLst>
            </p:cNvPr>
            <p:cNvSpPr/>
            <p:nvPr/>
          </p:nvSpPr>
          <p:spPr>
            <a:xfrm flipH="1">
              <a:off x="7395663" y="4890810"/>
              <a:ext cx="206558" cy="17806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latin typeface="Georgia Pro" panose="02040802050405020203" pitchFamily="18" charset="0"/>
              </a:endParaRPr>
            </a:p>
          </p:txBody>
        </p:sp>
        <p:sp>
          <p:nvSpPr>
            <p:cNvPr id="14" name="Triangle 127">
              <a:extLst>
                <a:ext uri="{FF2B5EF4-FFF2-40B4-BE49-F238E27FC236}">
                  <a16:creationId xmlns:a16="http://schemas.microsoft.com/office/drawing/2014/main" id="{FC397A91-AE74-54EA-9DBA-5CDF88E08B49}"/>
                </a:ext>
              </a:extLst>
            </p:cNvPr>
            <p:cNvSpPr/>
            <p:nvPr/>
          </p:nvSpPr>
          <p:spPr>
            <a:xfrm rot="10800000" flipH="1">
              <a:off x="11115912" y="4890810"/>
              <a:ext cx="206558" cy="178067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>
                <a:latin typeface="Georgia Pro" panose="02040802050405020203" pitchFamily="18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0B5802-4885-CB18-A643-8297CDEBA61D}"/>
                </a:ext>
              </a:extLst>
            </p:cNvPr>
            <p:cNvGrpSpPr/>
            <p:nvPr/>
          </p:nvGrpSpPr>
          <p:grpSpPr>
            <a:xfrm>
              <a:off x="8311812" y="5109514"/>
              <a:ext cx="1737650" cy="596894"/>
              <a:chOff x="7745387" y="4522127"/>
              <a:chExt cx="3475299" cy="119378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4DE1E8-CB17-7F9F-589B-86C6B554AF6B}"/>
                  </a:ext>
                </a:extLst>
              </p:cNvPr>
              <p:cNvSpPr txBox="1"/>
              <p:nvPr/>
            </p:nvSpPr>
            <p:spPr>
              <a:xfrm flipH="1">
                <a:off x="7745387" y="5109625"/>
                <a:ext cx="3475299" cy="606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t-EE" sz="1200" dirty="0" err="1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Average</a:t>
                </a:r>
                <a:r>
                  <a:rPr lang="et-EE" sz="1200" dirty="0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 Order </a:t>
                </a:r>
                <a:r>
                  <a:rPr lang="et-EE" sz="1200" dirty="0" err="1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Value</a:t>
                </a:r>
                <a:endParaRPr lang="en-US" sz="1200" dirty="0">
                  <a:latin typeface="Georgia" panose="02040502050405020303" pitchFamily="18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C5E7D14-6229-EF28-489C-32A6C4947B1C}"/>
                  </a:ext>
                </a:extLst>
              </p:cNvPr>
              <p:cNvSpPr/>
              <p:nvPr/>
            </p:nvSpPr>
            <p:spPr>
              <a:xfrm flipH="1">
                <a:off x="7768778" y="4522127"/>
                <a:ext cx="1860893" cy="582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t-EE" sz="1400" dirty="0">
                    <a:latin typeface="Georgia Pro" panose="02040802050405020203" pitchFamily="18" charset="0"/>
                    <a:ea typeface="Roboto Medium" panose="02000000000000000000" pitchFamily="2" charset="0"/>
                    <a:cs typeface="Montserrat" charset="0"/>
                  </a:rPr>
                  <a:t>-59.59</a:t>
                </a:r>
                <a:r>
                  <a:rPr lang="en-US" sz="1400" dirty="0">
                    <a:latin typeface="Georgia Pro" panose="02040802050405020203" pitchFamily="18" charset="0"/>
                    <a:ea typeface="Roboto Medium" panose="02000000000000000000" pitchFamily="2" charset="0"/>
                    <a:cs typeface="Montserrat" charset="0"/>
                  </a:rPr>
                  <a:t>%</a:t>
                </a:r>
                <a:endParaRPr lang="en-US" sz="4400" dirty="0">
                  <a:latin typeface="Georgia Pro" panose="02040802050405020203" pitchFamily="18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0074C9-2742-F7F3-7EFA-526E0959918E}"/>
                </a:ext>
              </a:extLst>
            </p:cNvPr>
            <p:cNvGrpSpPr/>
            <p:nvPr/>
          </p:nvGrpSpPr>
          <p:grpSpPr>
            <a:xfrm>
              <a:off x="4608086" y="5109515"/>
              <a:ext cx="1659800" cy="766425"/>
              <a:chOff x="4487105" y="4522127"/>
              <a:chExt cx="3319595" cy="1532844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DB9BF1-0C76-8C2A-77E8-EACD615A4455}"/>
                  </a:ext>
                </a:extLst>
              </p:cNvPr>
              <p:cNvSpPr txBox="1"/>
              <p:nvPr/>
            </p:nvSpPr>
            <p:spPr>
              <a:xfrm flipH="1">
                <a:off x="4487105" y="5109623"/>
                <a:ext cx="3319595" cy="94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t-EE" sz="1200" dirty="0" err="1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Orders</a:t>
                </a:r>
                <a:r>
                  <a:rPr lang="et-EE" sz="1200" dirty="0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 </a:t>
                </a:r>
                <a:r>
                  <a:rPr lang="et-EE" sz="1200" dirty="0" err="1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Count</a:t>
                </a:r>
                <a:endParaRPr lang="en-US" sz="1200" dirty="0">
                  <a:latin typeface="Georgia" panose="02040502050405020303" pitchFamily="18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C4AAE0A-CF1D-1187-63F7-ACB4133EA7C9}"/>
                  </a:ext>
                </a:extLst>
              </p:cNvPr>
              <p:cNvSpPr/>
              <p:nvPr/>
            </p:nvSpPr>
            <p:spPr>
              <a:xfrm flipH="1">
                <a:off x="4510494" y="4522127"/>
                <a:ext cx="1860893" cy="582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t-EE" sz="1400" dirty="0">
                    <a:latin typeface="Georgia Pro" panose="02040802050405020203" pitchFamily="18" charset="0"/>
                    <a:ea typeface="Roboto Medium" panose="02000000000000000000" pitchFamily="2" charset="0"/>
                    <a:cs typeface="Montserrat" charset="0"/>
                  </a:rPr>
                  <a:t>237</a:t>
                </a:r>
                <a:r>
                  <a:rPr lang="en-US" sz="1400" dirty="0">
                    <a:latin typeface="Georgia Pro" panose="02040802050405020203" pitchFamily="18" charset="0"/>
                    <a:ea typeface="Roboto Medium" panose="02000000000000000000" pitchFamily="2" charset="0"/>
                    <a:cs typeface="Montserrat" charset="0"/>
                  </a:rPr>
                  <a:t>%</a:t>
                </a:r>
                <a:endParaRPr lang="en-US" sz="4400" dirty="0">
                  <a:latin typeface="Georgia Pro" panose="02040802050405020203" pitchFamily="18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6FF60A8-4EDE-B557-3A4D-469DFDCF4C6D}"/>
                </a:ext>
              </a:extLst>
            </p:cNvPr>
            <p:cNvGrpSpPr/>
            <p:nvPr/>
          </p:nvGrpSpPr>
          <p:grpSpPr>
            <a:xfrm>
              <a:off x="869530" y="5109512"/>
              <a:ext cx="1644508" cy="766427"/>
              <a:chOff x="1228822" y="4522127"/>
              <a:chExt cx="3289015" cy="153285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1DDED4-6442-F264-F242-5B264583F572}"/>
                  </a:ext>
                </a:extLst>
              </p:cNvPr>
              <p:cNvSpPr txBox="1"/>
              <p:nvPr/>
            </p:nvSpPr>
            <p:spPr>
              <a:xfrm flipH="1">
                <a:off x="1228822" y="5109627"/>
                <a:ext cx="3289015" cy="945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t-EE" sz="1200" dirty="0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Total </a:t>
                </a:r>
                <a:r>
                  <a:rPr lang="et-EE" sz="1200" dirty="0" err="1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Due</a:t>
                </a:r>
                <a:endParaRPr lang="en-US" sz="1200" dirty="0">
                  <a:latin typeface="Georgia" panose="02040502050405020303" pitchFamily="18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F02851-DE0F-1E74-412C-D6754E1B4205}"/>
                  </a:ext>
                </a:extLst>
              </p:cNvPr>
              <p:cNvSpPr/>
              <p:nvPr/>
            </p:nvSpPr>
            <p:spPr>
              <a:xfrm flipH="1">
                <a:off x="1252211" y="4522127"/>
                <a:ext cx="1860894" cy="582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t-EE" sz="1400" dirty="0">
                    <a:latin typeface="Georgia Pro" panose="02040802050405020203" pitchFamily="18" charset="0"/>
                    <a:ea typeface="Roboto Medium" panose="02000000000000000000" pitchFamily="2" charset="0"/>
                    <a:cs typeface="Montserrat" charset="0"/>
                  </a:rPr>
                  <a:t>36.19</a:t>
                </a:r>
                <a:r>
                  <a:rPr lang="en-US" sz="1400" dirty="0">
                    <a:latin typeface="Georgia Pro" panose="02040802050405020203" pitchFamily="18" charset="0"/>
                    <a:ea typeface="Roboto Medium" panose="02000000000000000000" pitchFamily="2" charset="0"/>
                    <a:cs typeface="Montserrat" charset="0"/>
                  </a:rPr>
                  <a:t>%</a:t>
                </a:r>
                <a:endParaRPr lang="en-US" sz="4400" dirty="0">
                  <a:latin typeface="Georgia Pro" panose="02040802050405020203" pitchFamily="18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FB45F2AB-008F-D9F8-455D-56E875798E5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79306780"/>
                </p:ext>
              </p:extLst>
            </p:nvPr>
          </p:nvGraphicFramePr>
          <p:xfrm>
            <a:off x="1330199" y="2556580"/>
            <a:ext cx="2131572" cy="2066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A8019B-B852-ED7A-50A4-348BA05C20C7}"/>
                </a:ext>
              </a:extLst>
            </p:cNvPr>
            <p:cNvSpPr txBox="1"/>
            <p:nvPr/>
          </p:nvSpPr>
          <p:spPr>
            <a:xfrm>
              <a:off x="1568739" y="3343455"/>
              <a:ext cx="1654489" cy="590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t-EE" sz="2000" dirty="0">
                  <a:latin typeface="Georgia Pro" panose="02040802050405020203" pitchFamily="18" charset="0"/>
                  <a:ea typeface="Roboto Medium" panose="02000000000000000000" pitchFamily="2" charset="0"/>
                  <a:cs typeface="Arial" panose="020B0604020202020204" pitchFamily="34" charset="0"/>
                </a:rPr>
                <a:t>54.31M</a:t>
              </a:r>
              <a:endParaRPr lang="en-US" sz="2000" dirty="0">
                <a:latin typeface="Georgia Pro" panose="02040802050405020203" pitchFamily="18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AD882435-F181-928D-15ED-A5B5132BBA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50196361"/>
                </p:ext>
              </p:extLst>
            </p:nvPr>
          </p:nvGraphicFramePr>
          <p:xfrm>
            <a:off x="5059355" y="2556580"/>
            <a:ext cx="2131572" cy="2066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7CD2AF-1B4E-6B7E-886B-228DB432C9A9}"/>
                </a:ext>
              </a:extLst>
            </p:cNvPr>
            <p:cNvSpPr txBox="1"/>
            <p:nvPr/>
          </p:nvSpPr>
          <p:spPr>
            <a:xfrm>
              <a:off x="5297896" y="3343455"/>
              <a:ext cx="1654489" cy="590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t-EE" sz="2000" dirty="0">
                  <a:latin typeface="Georgia Pro" panose="02040802050405020203" pitchFamily="18" charset="0"/>
                  <a:ea typeface="Roboto Medium" panose="02000000000000000000" pitchFamily="2" charset="0"/>
                  <a:cs typeface="Arial" panose="020B0604020202020204" pitchFamily="34" charset="0"/>
                </a:rPr>
                <a:t>12.44K</a:t>
              </a:r>
              <a:endParaRPr lang="en-US" sz="2000" dirty="0">
                <a:latin typeface="Georgia Pro" panose="02040802050405020203" pitchFamily="18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091C7E79-AE3F-7B1C-5E72-6EA3EE99E4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4701887"/>
                </p:ext>
              </p:extLst>
            </p:nvPr>
          </p:nvGraphicFramePr>
          <p:xfrm>
            <a:off x="8797744" y="2556580"/>
            <a:ext cx="2131572" cy="2066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F8EB46-098E-DD53-33F0-2C2AB90E0C7B}"/>
                </a:ext>
              </a:extLst>
            </p:cNvPr>
            <p:cNvSpPr txBox="1"/>
            <p:nvPr/>
          </p:nvSpPr>
          <p:spPr>
            <a:xfrm>
              <a:off x="9036284" y="3343455"/>
              <a:ext cx="1654489" cy="590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t-EE" sz="2000" dirty="0">
                  <a:latin typeface="Georgia Pro" panose="02040802050405020203" pitchFamily="18" charset="0"/>
                  <a:ea typeface="Roboto Medium" panose="02000000000000000000" pitchFamily="2" charset="0"/>
                  <a:cs typeface="Arial" panose="020B0604020202020204" pitchFamily="34" charset="0"/>
                </a:rPr>
                <a:t>4.36K</a:t>
              </a:r>
              <a:endParaRPr lang="en-US" sz="2000" dirty="0">
                <a:latin typeface="Georgia Pro" panose="02040802050405020203" pitchFamily="18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3B4B62-DE08-320E-8A39-7A54F46BC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621" y="2556580"/>
              <a:ext cx="0" cy="3439765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226AA8-E7A7-0EC5-664E-3B745054C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7473" y="2556580"/>
              <a:ext cx="0" cy="3439765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828F361-D218-FAE9-B9AB-F100F9644481}"/>
              </a:ext>
            </a:extLst>
          </p:cNvPr>
          <p:cNvGrpSpPr/>
          <p:nvPr/>
        </p:nvGrpSpPr>
        <p:grpSpPr>
          <a:xfrm>
            <a:off x="1274087" y="4050648"/>
            <a:ext cx="10287427" cy="2224877"/>
            <a:chOff x="880560" y="2556580"/>
            <a:chExt cx="10441910" cy="343976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37481CD-4CEA-73C2-C319-CBD08B3D08FB}"/>
                </a:ext>
              </a:extLst>
            </p:cNvPr>
            <p:cNvCxnSpPr/>
            <p:nvPr/>
          </p:nvCxnSpPr>
          <p:spPr>
            <a:xfrm>
              <a:off x="913073" y="5936187"/>
              <a:ext cx="2951322" cy="0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E1048C-4ED2-8589-8DB5-BE45BFE5E6A0}"/>
                </a:ext>
              </a:extLst>
            </p:cNvPr>
            <p:cNvCxnSpPr/>
            <p:nvPr/>
          </p:nvCxnSpPr>
          <p:spPr>
            <a:xfrm>
              <a:off x="4650898" y="5936187"/>
              <a:ext cx="2951322" cy="0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F908FA-ED4C-FEFB-9FFA-598E20F30528}"/>
                </a:ext>
              </a:extLst>
            </p:cNvPr>
            <p:cNvCxnSpPr/>
            <p:nvPr/>
          </p:nvCxnSpPr>
          <p:spPr>
            <a:xfrm>
              <a:off x="8371148" y="5936187"/>
              <a:ext cx="2951322" cy="0"/>
            </a:xfrm>
            <a:prstGeom prst="line">
              <a:avLst/>
            </a:prstGeom>
            <a:ln w="1270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riangle 125">
              <a:extLst>
                <a:ext uri="{FF2B5EF4-FFF2-40B4-BE49-F238E27FC236}">
                  <a16:creationId xmlns:a16="http://schemas.microsoft.com/office/drawing/2014/main" id="{6FC834C4-BDC1-5B25-5BCB-A73585007304}"/>
                </a:ext>
              </a:extLst>
            </p:cNvPr>
            <p:cNvSpPr/>
            <p:nvPr/>
          </p:nvSpPr>
          <p:spPr>
            <a:xfrm rot="10800000" flipH="1">
              <a:off x="3657837" y="4890809"/>
              <a:ext cx="206558" cy="1780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>
                <a:latin typeface="Georgia Pro" panose="02040802050405020203" pitchFamily="18" charset="0"/>
              </a:endParaRPr>
            </a:p>
          </p:txBody>
        </p:sp>
        <p:sp>
          <p:nvSpPr>
            <p:cNvPr id="32" name="Triangle 126">
              <a:extLst>
                <a:ext uri="{FF2B5EF4-FFF2-40B4-BE49-F238E27FC236}">
                  <a16:creationId xmlns:a16="http://schemas.microsoft.com/office/drawing/2014/main" id="{7A18D117-1F59-0F05-F10C-C6422417F01C}"/>
                </a:ext>
              </a:extLst>
            </p:cNvPr>
            <p:cNvSpPr/>
            <p:nvPr/>
          </p:nvSpPr>
          <p:spPr>
            <a:xfrm rot="10800000" flipH="1">
              <a:off x="7395663" y="4890809"/>
              <a:ext cx="206558" cy="1780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>
                <a:latin typeface="Georgia Pro" panose="02040802050405020203" pitchFamily="18" charset="0"/>
              </a:endParaRPr>
            </a:p>
          </p:txBody>
        </p:sp>
        <p:sp>
          <p:nvSpPr>
            <p:cNvPr id="33" name="Triangle 127">
              <a:extLst>
                <a:ext uri="{FF2B5EF4-FFF2-40B4-BE49-F238E27FC236}">
                  <a16:creationId xmlns:a16="http://schemas.microsoft.com/office/drawing/2014/main" id="{1576ED23-19E9-1840-6866-92CDDCEC64B8}"/>
                </a:ext>
              </a:extLst>
            </p:cNvPr>
            <p:cNvSpPr/>
            <p:nvPr/>
          </p:nvSpPr>
          <p:spPr>
            <a:xfrm flipH="1">
              <a:off x="11115912" y="4890810"/>
              <a:ext cx="206558" cy="178068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>
                <a:latin typeface="Georgia Pro" panose="02040802050405020203" pitchFamily="18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30B02CF-B0B4-3F29-BB86-7FD691E88B66}"/>
                </a:ext>
              </a:extLst>
            </p:cNvPr>
            <p:cNvGrpSpPr/>
            <p:nvPr/>
          </p:nvGrpSpPr>
          <p:grpSpPr>
            <a:xfrm>
              <a:off x="8311090" y="5109514"/>
              <a:ext cx="1737650" cy="789013"/>
              <a:chOff x="7743944" y="4522127"/>
              <a:chExt cx="3475299" cy="157802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C908C0-5721-D84C-CECE-0FCDB05F3850}"/>
                  </a:ext>
                </a:extLst>
              </p:cNvPr>
              <p:cNvSpPr txBox="1"/>
              <p:nvPr/>
            </p:nvSpPr>
            <p:spPr>
              <a:xfrm flipH="1">
                <a:off x="7743944" y="5109617"/>
                <a:ext cx="3475299" cy="990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t-EE" sz="1200" dirty="0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Gross </a:t>
                </a:r>
                <a:r>
                  <a:rPr lang="et-EE" sz="1200" dirty="0" err="1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Profit</a:t>
                </a:r>
                <a:r>
                  <a:rPr lang="et-EE" sz="1200" dirty="0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 2003</a:t>
                </a:r>
                <a:endParaRPr lang="en-US" sz="1200" dirty="0">
                  <a:latin typeface="Georgia" panose="02040502050405020303" pitchFamily="18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ED5D1A-692E-EA25-F5AA-0C77F7C44373}"/>
                  </a:ext>
                </a:extLst>
              </p:cNvPr>
              <p:cNvSpPr/>
              <p:nvPr/>
            </p:nvSpPr>
            <p:spPr>
              <a:xfrm flipH="1">
                <a:off x="7768777" y="4522127"/>
                <a:ext cx="1860893" cy="951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t-EE" sz="1400" dirty="0">
                    <a:latin typeface="Georgia Pro" panose="02040802050405020203" pitchFamily="18" charset="0"/>
                    <a:ea typeface="Roboto Medium" panose="02000000000000000000" pitchFamily="2" charset="0"/>
                    <a:cs typeface="Montserrat" charset="0"/>
                  </a:rPr>
                  <a:t>30.83</a:t>
                </a:r>
                <a:r>
                  <a:rPr lang="en-US" sz="1400" dirty="0">
                    <a:latin typeface="Georgia Pro" panose="02040802050405020203" pitchFamily="18" charset="0"/>
                    <a:ea typeface="Roboto Medium" panose="02000000000000000000" pitchFamily="2" charset="0"/>
                    <a:cs typeface="Montserrat" charset="0"/>
                  </a:rPr>
                  <a:t>%</a:t>
                </a:r>
                <a:endParaRPr lang="en-US" sz="4400" dirty="0">
                  <a:latin typeface="Georgia Pro" panose="02040802050405020203" pitchFamily="18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81A0B68-4464-D2AA-85E4-35A7A6AFE39D}"/>
                </a:ext>
              </a:extLst>
            </p:cNvPr>
            <p:cNvGrpSpPr/>
            <p:nvPr/>
          </p:nvGrpSpPr>
          <p:grpSpPr>
            <a:xfrm>
              <a:off x="4608086" y="5109511"/>
              <a:ext cx="2775884" cy="766292"/>
              <a:chOff x="4487105" y="4522127"/>
              <a:chExt cx="5551762" cy="1532581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B21AF94-AC46-4518-BD96-40584C9DAA72}"/>
                  </a:ext>
                </a:extLst>
              </p:cNvPr>
              <p:cNvSpPr txBox="1"/>
              <p:nvPr/>
            </p:nvSpPr>
            <p:spPr>
              <a:xfrm flipH="1">
                <a:off x="4487105" y="5109626"/>
                <a:ext cx="5551762" cy="94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t-EE" sz="1200" dirty="0" err="1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Average</a:t>
                </a:r>
                <a:r>
                  <a:rPr lang="et-EE" sz="1200" dirty="0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 Order </a:t>
                </a:r>
                <a:r>
                  <a:rPr lang="et-EE" sz="1200" dirty="0" err="1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Value</a:t>
                </a:r>
                <a:r>
                  <a:rPr lang="et-EE" sz="1200" dirty="0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 Online</a:t>
                </a:r>
                <a:endParaRPr lang="en-US" sz="1200" dirty="0">
                  <a:latin typeface="Georgia" panose="02040502050405020303" pitchFamily="18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8AF75D-523E-241A-3FD9-38CA6CB36B33}"/>
                  </a:ext>
                </a:extLst>
              </p:cNvPr>
              <p:cNvSpPr/>
              <p:nvPr/>
            </p:nvSpPr>
            <p:spPr>
              <a:xfrm flipH="1">
                <a:off x="4510493" y="4522127"/>
                <a:ext cx="1860894" cy="908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t-EE" sz="1400" dirty="0">
                    <a:latin typeface="Georgia Pro" panose="02040802050405020203" pitchFamily="18" charset="0"/>
                    <a:ea typeface="Roboto Medium" panose="02000000000000000000" pitchFamily="2" charset="0"/>
                    <a:cs typeface="Montserrat" charset="0"/>
                  </a:rPr>
                  <a:t>-63.24</a:t>
                </a:r>
                <a:r>
                  <a:rPr lang="en-US" sz="1400" dirty="0">
                    <a:latin typeface="Georgia Pro" panose="02040802050405020203" pitchFamily="18" charset="0"/>
                    <a:ea typeface="Roboto Medium" panose="02000000000000000000" pitchFamily="2" charset="0"/>
                    <a:cs typeface="Montserrat" charset="0"/>
                  </a:rPr>
                  <a:t>%</a:t>
                </a:r>
                <a:endParaRPr lang="en-US" sz="4400" dirty="0">
                  <a:latin typeface="Georgia Pro" panose="02040802050405020203" pitchFamily="18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21E725C-179A-9A94-6213-1B76C7A3DCD7}"/>
                </a:ext>
              </a:extLst>
            </p:cNvPr>
            <p:cNvGrpSpPr/>
            <p:nvPr/>
          </p:nvGrpSpPr>
          <p:grpSpPr>
            <a:xfrm>
              <a:off x="880560" y="5109516"/>
              <a:ext cx="2581211" cy="766293"/>
              <a:chOff x="1250882" y="4522127"/>
              <a:chExt cx="5162422" cy="153257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A90182-0937-ED99-BBEE-B06BB7075E5F}"/>
                  </a:ext>
                </a:extLst>
              </p:cNvPr>
              <p:cNvSpPr txBox="1"/>
              <p:nvPr/>
            </p:nvSpPr>
            <p:spPr>
              <a:xfrm flipH="1">
                <a:off x="1250882" y="5109627"/>
                <a:ext cx="5162422" cy="945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40"/>
                  </a:lnSpc>
                </a:pPr>
                <a:r>
                  <a:rPr lang="et-EE" sz="1200" dirty="0" err="1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Average</a:t>
                </a:r>
                <a:r>
                  <a:rPr lang="et-EE" sz="1200" dirty="0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 Order </a:t>
                </a:r>
                <a:r>
                  <a:rPr lang="et-EE" sz="1200" dirty="0" err="1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Value</a:t>
                </a:r>
                <a:r>
                  <a:rPr lang="et-EE" sz="1200" dirty="0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 </a:t>
                </a:r>
                <a:r>
                  <a:rPr lang="et-EE" sz="1200" dirty="0" err="1">
                    <a:latin typeface="Georgia" panose="02040502050405020303" pitchFamily="18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Offline</a:t>
                </a:r>
                <a:endParaRPr lang="en-US" sz="1200" dirty="0">
                  <a:latin typeface="Georgia" panose="02040502050405020303" pitchFamily="18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B1AC67A-498E-D641-AD52-1F39DF1F4B94}"/>
                  </a:ext>
                </a:extLst>
              </p:cNvPr>
              <p:cNvSpPr/>
              <p:nvPr/>
            </p:nvSpPr>
            <p:spPr>
              <a:xfrm flipH="1">
                <a:off x="1252212" y="4522127"/>
                <a:ext cx="1860894" cy="908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t-EE" sz="1400" dirty="0">
                    <a:latin typeface="Georgia Pro" panose="02040802050405020203" pitchFamily="18" charset="0"/>
                    <a:ea typeface="Roboto Medium" panose="02000000000000000000" pitchFamily="2" charset="0"/>
                    <a:cs typeface="Montserrat" charset="0"/>
                  </a:rPr>
                  <a:t>-11.32</a:t>
                </a:r>
                <a:r>
                  <a:rPr lang="en-US" sz="1400" dirty="0">
                    <a:latin typeface="Georgia Pro" panose="02040802050405020203" pitchFamily="18" charset="0"/>
                    <a:ea typeface="Roboto Medium" panose="02000000000000000000" pitchFamily="2" charset="0"/>
                    <a:cs typeface="Montserrat" charset="0"/>
                  </a:rPr>
                  <a:t>%</a:t>
                </a:r>
                <a:endParaRPr lang="en-US" sz="4400" dirty="0">
                  <a:latin typeface="Georgia Pro" panose="02040802050405020203" pitchFamily="18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B2DABCFD-1362-1C0F-614D-D260D8D8AB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41018635"/>
                </p:ext>
              </p:extLst>
            </p:nvPr>
          </p:nvGraphicFramePr>
          <p:xfrm>
            <a:off x="1330199" y="2556580"/>
            <a:ext cx="2131572" cy="2066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DD7A15-E7D7-C2AF-22C2-909B5723412A}"/>
                </a:ext>
              </a:extLst>
            </p:cNvPr>
            <p:cNvSpPr txBox="1"/>
            <p:nvPr/>
          </p:nvSpPr>
          <p:spPr>
            <a:xfrm>
              <a:off x="1568739" y="3343454"/>
              <a:ext cx="1654489" cy="59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t-EE" sz="2000" dirty="0">
                  <a:latin typeface="Georgia Pro" panose="02040802050405020203" pitchFamily="18" charset="0"/>
                  <a:ea typeface="Roboto Medium" panose="02000000000000000000" pitchFamily="2" charset="0"/>
                  <a:cs typeface="Arial" panose="020B0604020202020204" pitchFamily="34" charset="0"/>
                </a:rPr>
                <a:t>28.54K</a:t>
              </a:r>
              <a:endParaRPr lang="en-US" sz="2000" dirty="0">
                <a:latin typeface="Georgia Pro" panose="02040802050405020203" pitchFamily="18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39" name="Chart 38">
              <a:extLst>
                <a:ext uri="{FF2B5EF4-FFF2-40B4-BE49-F238E27FC236}">
                  <a16:creationId xmlns:a16="http://schemas.microsoft.com/office/drawing/2014/main" id="{075F1C0C-3BD8-DE7C-E39D-5BDA864FCE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76660221"/>
                </p:ext>
              </p:extLst>
            </p:nvPr>
          </p:nvGraphicFramePr>
          <p:xfrm>
            <a:off x="5059355" y="2556580"/>
            <a:ext cx="2131572" cy="20661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6F2364-6CB9-A0DA-1821-941CCD3F3677}"/>
                </a:ext>
              </a:extLst>
            </p:cNvPr>
            <p:cNvSpPr txBox="1"/>
            <p:nvPr/>
          </p:nvSpPr>
          <p:spPr>
            <a:xfrm>
              <a:off x="5297896" y="3343454"/>
              <a:ext cx="1654489" cy="590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t-EE" sz="2000" dirty="0">
                  <a:latin typeface="Georgia Pro" panose="02040802050405020203" pitchFamily="18" charset="0"/>
                  <a:ea typeface="Roboto Medium" panose="02000000000000000000" pitchFamily="2" charset="0"/>
                  <a:cs typeface="Arial" panose="020B0604020202020204" pitchFamily="34" charset="0"/>
                </a:rPr>
                <a:t>991</a:t>
              </a:r>
              <a:endParaRPr lang="en-US" sz="2000" dirty="0">
                <a:latin typeface="Georgia Pro" panose="02040802050405020203" pitchFamily="18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41" name="Chart 40">
              <a:extLst>
                <a:ext uri="{FF2B5EF4-FFF2-40B4-BE49-F238E27FC236}">
                  <a16:creationId xmlns:a16="http://schemas.microsoft.com/office/drawing/2014/main" id="{B97A1038-7013-D9E9-F064-7BC26F9F015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4496177"/>
                </p:ext>
              </p:extLst>
            </p:nvPr>
          </p:nvGraphicFramePr>
          <p:xfrm>
            <a:off x="8797744" y="2556580"/>
            <a:ext cx="2131572" cy="20661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379CDA-5D08-2367-F64B-79631E5ADEF0}"/>
                </a:ext>
              </a:extLst>
            </p:cNvPr>
            <p:cNvSpPr txBox="1"/>
            <p:nvPr/>
          </p:nvSpPr>
          <p:spPr>
            <a:xfrm>
              <a:off x="9036284" y="3343455"/>
              <a:ext cx="1654489" cy="61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t-EE" sz="2000" dirty="0">
                  <a:latin typeface="Georgia Pro" panose="02040802050405020203" pitchFamily="18" charset="0"/>
                  <a:ea typeface="Roboto Medium" panose="02000000000000000000" pitchFamily="2" charset="0"/>
                  <a:cs typeface="Arial" panose="020B0604020202020204" pitchFamily="34" charset="0"/>
                </a:rPr>
                <a:t>6.84M</a:t>
              </a:r>
              <a:endParaRPr lang="en-US" sz="2000" dirty="0">
                <a:latin typeface="Georgia Pro" panose="02040802050405020203" pitchFamily="18" charset="0"/>
                <a:ea typeface="Roboto Medium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0DF286-C1C6-FF87-4A36-311090A5D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621" y="2556580"/>
              <a:ext cx="0" cy="3439765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0DA990-35CE-C01C-E46F-A0E423A3C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7473" y="2556580"/>
              <a:ext cx="0" cy="3439765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16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E970-BDA0-E09B-7CFC-AE78A840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+mn-lt"/>
              </a:rPr>
              <a:t>Steady Sales Growth with a Peak in Mid-2003</a:t>
            </a:r>
            <a:br>
              <a:rPr lang="et-EE" sz="1800" b="1" dirty="0">
                <a:latin typeface="+mn-lt"/>
              </a:rPr>
            </a:br>
            <a:br>
              <a:rPr lang="et-EE" sz="1800" dirty="0">
                <a:latin typeface="+mn-lt"/>
              </a:rPr>
            </a:br>
            <a:r>
              <a:rPr lang="en-US" sz="1800" dirty="0">
                <a:latin typeface="+mn-lt"/>
              </a:rPr>
              <a:t>2003 Sales Volume Doubled Compared to 2002</a:t>
            </a:r>
            <a:br>
              <a:rPr lang="et-EE" sz="1800" dirty="0">
                <a:latin typeface="+mn-lt"/>
              </a:rPr>
            </a:br>
            <a:r>
              <a:rPr lang="en-US" sz="1800" dirty="0">
                <a:latin typeface="+mn-lt"/>
              </a:rPr>
              <a:t>Each Quarter Outperformed the Same Period in 2002</a:t>
            </a:r>
            <a:endParaRPr lang="et-EE" dirty="0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66D4A3DD-4A77-6F0B-4899-290A7B08F6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0" y="2339906"/>
            <a:ext cx="8512225" cy="263815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67A049-2600-1701-4C19-769A33FD5652}"/>
              </a:ext>
            </a:extLst>
          </p:cNvPr>
          <p:cNvCxnSpPr/>
          <p:nvPr/>
        </p:nvCxnSpPr>
        <p:spPr>
          <a:xfrm>
            <a:off x="4831307" y="2661313"/>
            <a:ext cx="2065362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397532-39B9-1F53-A630-427527A6E647}"/>
              </a:ext>
            </a:extLst>
          </p:cNvPr>
          <p:cNvSpPr txBox="1"/>
          <p:nvPr/>
        </p:nvSpPr>
        <p:spPr>
          <a:xfrm>
            <a:off x="4922293" y="2447499"/>
            <a:ext cx="1887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t-EE" sz="1000" dirty="0" err="1"/>
              <a:t>Period</a:t>
            </a:r>
            <a:r>
              <a:rPr lang="et-EE" sz="1000" dirty="0"/>
              <a:t> of </a:t>
            </a:r>
            <a:r>
              <a:rPr lang="et-EE" sz="1000" dirty="0" err="1"/>
              <a:t>Special</a:t>
            </a:r>
            <a:r>
              <a:rPr lang="et-EE" sz="1000" dirty="0"/>
              <a:t> </a:t>
            </a:r>
            <a:r>
              <a:rPr lang="et-EE" sz="1000" dirty="0" err="1"/>
              <a:t>Offers</a:t>
            </a:r>
            <a:endParaRPr lang="et-EE" sz="1000" dirty="0"/>
          </a:p>
        </p:txBody>
      </p:sp>
      <p:pic>
        <p:nvPicPr>
          <p:cNvPr id="10" name="Content Placeholder 9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C2844149-C33B-03A8-B8A0-B72536BD2C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201" y="2339905"/>
            <a:ext cx="1706785" cy="2633325"/>
          </a:xfrm>
        </p:spPr>
      </p:pic>
    </p:spTree>
    <p:extLst>
      <p:ext uri="{BB962C8B-B14F-4D97-AF65-F5344CB8AC3E}">
        <p14:creationId xmlns:p14="http://schemas.microsoft.com/office/powerpoint/2010/main" val="41750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339D-306E-061E-916A-9118F54F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+mn-lt"/>
              </a:rPr>
              <a:t>Online Sales Overtake, but Offline Holds 80% of 2003 Total</a:t>
            </a:r>
            <a:br>
              <a:rPr lang="et-EE" sz="1800" b="1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Significant Online Increase Post-August, Yet Offline Sales Lead the Year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Offline Sales Remain the Bulk Despite the Late-Year Online Surge</a:t>
            </a:r>
            <a:endParaRPr lang="et-EE" dirty="0"/>
          </a:p>
        </p:txBody>
      </p:sp>
      <p:pic>
        <p:nvPicPr>
          <p:cNvPr id="6" name="Content Placeholder 5" descr="A graph of a pie chart&#10;&#10;Description automatically generated">
            <a:extLst>
              <a:ext uri="{FF2B5EF4-FFF2-40B4-BE49-F238E27FC236}">
                <a16:creationId xmlns:a16="http://schemas.microsoft.com/office/drawing/2014/main" id="{4F3D9350-5BAA-439E-24E7-E15D748379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81" y="2070888"/>
            <a:ext cx="2842545" cy="1928870"/>
          </a:xfrm>
        </p:spPr>
      </p:pic>
      <p:pic>
        <p:nvPicPr>
          <p:cNvPr id="8" name="Content Placeholder 7" descr="A graph showing the growth of the months&#10;&#10;Description automatically generated">
            <a:extLst>
              <a:ext uri="{FF2B5EF4-FFF2-40B4-BE49-F238E27FC236}">
                <a16:creationId xmlns:a16="http://schemas.microsoft.com/office/drawing/2014/main" id="{77E0C6DE-F8A7-0B0E-3406-697A38DFB3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09" y="3869355"/>
            <a:ext cx="7190557" cy="2384397"/>
          </a:xfrm>
        </p:spPr>
      </p:pic>
      <p:pic>
        <p:nvPicPr>
          <p:cNvPr id="4" name="Picture 3" descr="A line graph with text&#10;&#10;Description automatically generated">
            <a:extLst>
              <a:ext uri="{FF2B5EF4-FFF2-40B4-BE49-F238E27FC236}">
                <a16:creationId xmlns:a16="http://schemas.microsoft.com/office/drawing/2014/main" id="{7B472A83-38BC-F4D5-5B1B-D91010FAB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60" y="1823987"/>
            <a:ext cx="7171306" cy="204536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DBB2A9-24CD-3E82-E0DE-AD1FAD17FB4A}"/>
              </a:ext>
            </a:extLst>
          </p:cNvPr>
          <p:cNvCxnSpPr>
            <a:cxnSpLocks/>
          </p:cNvCxnSpPr>
          <p:nvPr/>
        </p:nvCxnSpPr>
        <p:spPr>
          <a:xfrm>
            <a:off x="7986214" y="4415906"/>
            <a:ext cx="17145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3">
            <a:extLst>
              <a:ext uri="{FF2B5EF4-FFF2-40B4-BE49-F238E27FC236}">
                <a16:creationId xmlns:a16="http://schemas.microsoft.com/office/drawing/2014/main" id="{1000B70D-D60B-5AF2-7637-F8239AD933E1}"/>
              </a:ext>
            </a:extLst>
          </p:cNvPr>
          <p:cNvSpPr txBox="1"/>
          <p:nvPr/>
        </p:nvSpPr>
        <p:spPr>
          <a:xfrm>
            <a:off x="8077200" y="4226257"/>
            <a:ext cx="1567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t-EE" sz="1000" dirty="0" err="1"/>
              <a:t>Period</a:t>
            </a:r>
            <a:r>
              <a:rPr lang="et-EE" sz="1000" dirty="0"/>
              <a:t> of </a:t>
            </a:r>
            <a:r>
              <a:rPr lang="et-EE" sz="1000" dirty="0" err="1"/>
              <a:t>Special</a:t>
            </a:r>
            <a:r>
              <a:rPr lang="et-EE" sz="1000" dirty="0"/>
              <a:t> </a:t>
            </a:r>
            <a:r>
              <a:rPr lang="et-EE" sz="1000" dirty="0" err="1"/>
              <a:t>Offers</a:t>
            </a:r>
            <a:endParaRPr lang="et-EE" sz="1000" dirty="0"/>
          </a:p>
        </p:txBody>
      </p:sp>
      <p:pic>
        <p:nvPicPr>
          <p:cNvPr id="9" name="Picture 8" descr="A pie chart with text and numbers&#10;&#10;Description automatically generated">
            <a:extLst>
              <a:ext uri="{FF2B5EF4-FFF2-40B4-BE49-F238E27FC236}">
                <a16:creationId xmlns:a16="http://schemas.microsoft.com/office/drawing/2014/main" id="{E5841763-3C5B-F780-FFEA-78AC6CE46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81" y="4176214"/>
            <a:ext cx="2847982" cy="18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9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F657-EF70-985E-F95B-2FD3A1EF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t-EE" sz="2000" dirty="0">
                <a:effectLst/>
                <a:latin typeface="+mn-lt"/>
              </a:rPr>
            </a:br>
            <a:r>
              <a:rPr lang="en-US" sz="2000" b="1" dirty="0">
                <a:latin typeface="+mn-lt"/>
              </a:rPr>
              <a:t>USA Leads Sales, But Australia Rises in Online Sales</a:t>
            </a:r>
            <a:br>
              <a:rPr lang="et-EE" sz="2000" b="1" dirty="0">
                <a:latin typeface="+mn-lt"/>
              </a:rPr>
            </a:br>
            <a:br>
              <a:rPr lang="et-EE" sz="2000" dirty="0">
                <a:latin typeface="+mn-lt"/>
              </a:rPr>
            </a:br>
            <a:r>
              <a:rPr lang="en-US" sz="2000" dirty="0">
                <a:latin typeface="+mn-lt"/>
              </a:rPr>
              <a:t>Offline Sales Mirror Overall Trend, with the USA Leading by a Wide Margin</a:t>
            </a:r>
            <a:br>
              <a:rPr lang="et-EE" sz="2000" dirty="0">
                <a:latin typeface="+mn-lt"/>
              </a:rPr>
            </a:br>
            <a:r>
              <a:rPr lang="en-US" sz="2000" dirty="0">
                <a:latin typeface="+mn-lt"/>
              </a:rPr>
              <a:t>In 2003, Australia Emerges as the Online Sales Leader, Tied with the USA</a:t>
            </a:r>
            <a:endParaRPr lang="et-EE" dirty="0"/>
          </a:p>
        </p:txBody>
      </p:sp>
      <p:pic>
        <p:nvPicPr>
          <p:cNvPr id="10" name="Content Placeholder 9" descr="A graph of sales by country&#10;&#10;Description automatically generated">
            <a:extLst>
              <a:ext uri="{FF2B5EF4-FFF2-40B4-BE49-F238E27FC236}">
                <a16:creationId xmlns:a16="http://schemas.microsoft.com/office/drawing/2014/main" id="{20B7B574-FA91-89C1-D40F-D98ABCCB41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32" y="2348752"/>
            <a:ext cx="3148582" cy="2771889"/>
          </a:xfrm>
        </p:spPr>
      </p:pic>
      <p:pic>
        <p:nvPicPr>
          <p:cNvPr id="12" name="Content Placeholder 11" descr="A screenshot of a graph&#10;&#10;Description automatically generated">
            <a:extLst>
              <a:ext uri="{FF2B5EF4-FFF2-40B4-BE49-F238E27FC236}">
                <a16:creationId xmlns:a16="http://schemas.microsoft.com/office/drawing/2014/main" id="{25386568-CF55-1627-80DE-A23CB743E8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49" y="2352792"/>
            <a:ext cx="6412787" cy="2767849"/>
          </a:xfrm>
        </p:spPr>
      </p:pic>
    </p:spTree>
    <p:extLst>
      <p:ext uri="{BB962C8B-B14F-4D97-AF65-F5344CB8AC3E}">
        <p14:creationId xmlns:p14="http://schemas.microsoft.com/office/powerpoint/2010/main" val="294143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E14F-EB75-554E-134D-6254BFB9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t-EE" dirty="0">
                <a:effectLst/>
              </a:rPr>
            </a:br>
            <a:br>
              <a:rPr lang="et-EE" sz="2000" dirty="0">
                <a:effectLst/>
                <a:latin typeface="+mn-lt"/>
              </a:rPr>
            </a:br>
            <a:r>
              <a:rPr lang="et-EE" sz="2000" b="1" dirty="0">
                <a:effectLst/>
                <a:latin typeface="+mn-lt"/>
              </a:rPr>
              <a:t>C</a:t>
            </a:r>
            <a:r>
              <a:rPr lang="en-US" sz="2000" b="1" dirty="0" err="1">
                <a:latin typeface="+mn-lt"/>
              </a:rPr>
              <a:t>onsumer</a:t>
            </a:r>
            <a:r>
              <a:rPr lang="en-US" sz="2000" b="1" dirty="0">
                <a:latin typeface="+mn-lt"/>
              </a:rPr>
              <a:t> Shift: Price Sensitivity and Promotions in 2003</a:t>
            </a:r>
            <a:br>
              <a:rPr lang="et-EE" sz="2000" b="1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2002 Shoppers Valued Quality and Brand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2003 Shoppers Became More Price-Driven, Responding to Promotions</a:t>
            </a:r>
            <a:br>
              <a:rPr lang="et-E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t-EE" sz="2000" dirty="0"/>
          </a:p>
        </p:txBody>
      </p:sp>
      <p:pic>
        <p:nvPicPr>
          <p:cNvPr id="5" name="Content Placeholder 4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56C8785D-518E-7D47-56AA-0D7645B12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21256"/>
            <a:ext cx="10058400" cy="2872739"/>
          </a:xfrm>
        </p:spPr>
      </p:pic>
    </p:spTree>
    <p:extLst>
      <p:ext uri="{BB962C8B-B14F-4D97-AF65-F5344CB8AC3E}">
        <p14:creationId xmlns:p14="http://schemas.microsoft.com/office/powerpoint/2010/main" val="60806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77DE-0EE0-CB5C-0FE6-AE178E48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t-EE" sz="2000" dirty="0">
                <a:effectLst/>
              </a:rPr>
            </a:br>
            <a:br>
              <a:rPr lang="et-EE" sz="2000" b="1" dirty="0">
                <a:effectLst/>
                <a:latin typeface="+mn-lt"/>
              </a:rPr>
            </a:br>
            <a:r>
              <a:rPr lang="en-US" sz="2000" b="1" dirty="0">
                <a:latin typeface="+mn-lt"/>
              </a:rPr>
              <a:t>Special Offers: Key Driver of Sales Surge in 2003</a:t>
            </a:r>
            <a:r>
              <a:rPr lang="et-EE" sz="2000" b="1" dirty="0">
                <a:latin typeface="+mn-lt"/>
              </a:rPr>
              <a:t> </a:t>
            </a:r>
            <a:br>
              <a:rPr lang="et-EE" sz="2000" b="1" dirty="0">
                <a:latin typeface="+mn-lt"/>
              </a:rPr>
            </a:br>
            <a:br>
              <a:rPr lang="et-EE" sz="2000" dirty="0">
                <a:latin typeface="+mn-lt"/>
              </a:rPr>
            </a:br>
            <a:r>
              <a:rPr lang="en-US" sz="2000" dirty="0">
                <a:latin typeface="+mn-lt"/>
              </a:rPr>
              <a:t>Low Sales Until July, Followed by a Dramatic Rise in August</a:t>
            </a:r>
            <a:r>
              <a:rPr lang="et-EE" sz="2000" dirty="0">
                <a:latin typeface="+mn-lt"/>
              </a:rPr>
              <a:t> </a:t>
            </a:r>
            <a:br>
              <a:rPr lang="et-EE" sz="2000" dirty="0">
                <a:latin typeface="+mn-lt"/>
              </a:rPr>
            </a:br>
            <a:r>
              <a:rPr lang="en-US" sz="2000" dirty="0">
                <a:latin typeface="+mn-lt"/>
              </a:rPr>
              <a:t>By December, Special Offer Sales Count Hits 2,500, Far Surpassing 2002 </a:t>
            </a:r>
            <a:endParaRPr lang="et-EE" dirty="0"/>
          </a:p>
        </p:txBody>
      </p:sp>
      <p:pic>
        <p:nvPicPr>
          <p:cNvPr id="5" name="Content Placeholder 4" descr="A line graph with months on the line&#10;&#10;Description automatically generated with medium confidence">
            <a:extLst>
              <a:ext uri="{FF2B5EF4-FFF2-40B4-BE49-F238E27FC236}">
                <a16:creationId xmlns:a16="http://schemas.microsoft.com/office/drawing/2014/main" id="{431B5D44-1339-39D4-8113-6F6DA8145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24" y="2248995"/>
            <a:ext cx="8869092" cy="3145139"/>
          </a:xfrm>
        </p:spPr>
      </p:pic>
    </p:spTree>
    <p:extLst>
      <p:ext uri="{BB962C8B-B14F-4D97-AF65-F5344CB8AC3E}">
        <p14:creationId xmlns:p14="http://schemas.microsoft.com/office/powerpoint/2010/main" val="116479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1B64-DA33-F532-117F-FDF4BC59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Dominance of Bike Sales in </a:t>
            </a:r>
            <a:r>
              <a:rPr lang="et-EE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Both</a:t>
            </a:r>
            <a:r>
              <a:rPr lang="et-E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t-EE" sz="18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Overall</a:t>
            </a:r>
            <a:r>
              <a:rPr lang="et-EE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Special Offers</a:t>
            </a:r>
            <a:br>
              <a:rPr lang="et-E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Significant Year-over-Year Growth in All Categories</a:t>
            </a:r>
            <a:br>
              <a:rPr lang="et-E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Doubling Sales: The Big Impact of Special Offers on Bike Sales</a:t>
            </a:r>
            <a:br>
              <a:rPr lang="et-E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t-EE" sz="1800" dirty="0"/>
          </a:p>
        </p:txBody>
      </p:sp>
      <p:pic>
        <p:nvPicPr>
          <p:cNvPr id="7" name="Content Placeholder 6" descr="A screenshot of a graph&#10;&#10;Description automatically generated">
            <a:extLst>
              <a:ext uri="{FF2B5EF4-FFF2-40B4-BE49-F238E27FC236}">
                <a16:creationId xmlns:a16="http://schemas.microsoft.com/office/drawing/2014/main" id="{D1B3DFDA-8AFF-02A7-424C-5DC2BD280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65" y="2438855"/>
            <a:ext cx="7284269" cy="2875128"/>
          </a:xfrm>
        </p:spPr>
      </p:pic>
    </p:spTree>
    <p:extLst>
      <p:ext uri="{BB962C8B-B14F-4D97-AF65-F5344CB8AC3E}">
        <p14:creationId xmlns:p14="http://schemas.microsoft.com/office/powerpoint/2010/main" val="107835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B99D-AE5A-0E9C-2293-4124EEB2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+mn-lt"/>
              </a:rPr>
              <a:t>Key Takeaway</a:t>
            </a:r>
            <a:r>
              <a:rPr lang="et-EE" sz="4400" b="1" dirty="0">
                <a:latin typeface="+mn-lt"/>
              </a:rPr>
              <a:t>s</a:t>
            </a:r>
            <a:endParaRPr lang="et-E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FD66-86A7-E16C-1EEC-DF08A46E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443411" cy="443956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Promotions Drive Sales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Seasonal and personalized promotions boost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Significant impact on price-sensitive markets.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Online Sales Growth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Enhancing online experience and leveraging social media increases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Offline sales still hold a major share.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Average Order Value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Need to address the decrease through upselling, cross-selling, and loyalty programs.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Product Category Performance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Bike sales are dominant; special offers positively impact this category.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Other categories underperforming.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Geographical Trends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USA leads in overall sales; Australia shows strong online sales growth.</a:t>
            </a:r>
          </a:p>
        </p:txBody>
      </p:sp>
    </p:spTree>
    <p:extLst>
      <p:ext uri="{BB962C8B-B14F-4D97-AF65-F5344CB8AC3E}">
        <p14:creationId xmlns:p14="http://schemas.microsoft.com/office/powerpoint/2010/main" val="9923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1218</TotalTime>
  <Words>447</Words>
  <Application>Microsoft Office PowerPoint</Application>
  <PresentationFormat>Widescreen</PresentationFormat>
  <Paragraphs>54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Aptos</vt:lpstr>
      <vt:lpstr>Arial</vt:lpstr>
      <vt:lpstr>Calibri</vt:lpstr>
      <vt:lpstr>Calibri Light</vt:lpstr>
      <vt:lpstr>Courier New</vt:lpstr>
      <vt:lpstr>Georgia</vt:lpstr>
      <vt:lpstr>Georgia Pro</vt:lpstr>
      <vt:lpstr>Wingdings</vt:lpstr>
      <vt:lpstr>Retrospect</vt:lpstr>
      <vt:lpstr>AdventureWorks</vt:lpstr>
      <vt:lpstr>Key Performance Indicators (2003 vs 2002)  Total Sales Value Up by 36.19%, with Significant Growth in Orders Order Count Soars by 237%, While Average Order Value Drops by 59.59% Gross Profit Growth, but profit margin is lower side: 12.6 %  </vt:lpstr>
      <vt:lpstr>Steady Sales Growth with a Peak in Mid-2003  2003 Sales Volume Doubled Compared to 2002 Each Quarter Outperformed the Same Period in 2002</vt:lpstr>
      <vt:lpstr>Online Sales Overtake, but Offline Holds 80% of 2003 Total  Significant Online Increase Post-August, Yet Offline Sales Lead the Year Offline Sales Remain the Bulk Despite the Late-Year Online Surge</vt:lpstr>
      <vt:lpstr> USA Leads Sales, But Australia Rises in Online Sales  Offline Sales Mirror Overall Trend, with the USA Leading by a Wide Margin In 2003, Australia Emerges as the Online Sales Leader, Tied with the USA</vt:lpstr>
      <vt:lpstr>  Consumer Shift: Price Sensitivity and Promotions in 2003  2002 Shoppers Valued Quality and Brand 2003 Shoppers Became More Price-Driven, Responding to Promotions </vt:lpstr>
      <vt:lpstr>  Special Offers: Key Driver of Sales Surge in 2003   Low Sales Until July, Followed by a Dramatic Rise in August  By December, Special Offer Sales Count Hits 2,500, Far Surpassing 2002 </vt:lpstr>
      <vt:lpstr>Dominance of Bike Sales in Both Overall and Special Offers Significant Year-over-Year Growth in All Categories Doubling Sales: The Big Impact of Special Offers on Bike Sales </vt:lpstr>
      <vt:lpstr>Key Takeaways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Raev</dc:creator>
  <cp:lastModifiedBy>Andres Raev</cp:lastModifiedBy>
  <cp:revision>14</cp:revision>
  <dcterms:created xsi:type="dcterms:W3CDTF">2024-09-09T17:44:57Z</dcterms:created>
  <dcterms:modified xsi:type="dcterms:W3CDTF">2024-09-25T08:41:00Z</dcterms:modified>
</cp:coreProperties>
</file>