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82"/>
  </p:notesMasterIdLst>
  <p:handoutMasterIdLst>
    <p:handoutMasterId r:id="rId83"/>
  </p:handoutMasterIdLst>
  <p:sldIdLst>
    <p:sldId id="482" r:id="rId2"/>
    <p:sldId id="492" r:id="rId3"/>
    <p:sldId id="493" r:id="rId4"/>
    <p:sldId id="491" r:id="rId5"/>
    <p:sldId id="490" r:id="rId6"/>
    <p:sldId id="483" r:id="rId7"/>
    <p:sldId id="484" r:id="rId8"/>
    <p:sldId id="485" r:id="rId9"/>
    <p:sldId id="486" r:id="rId10"/>
    <p:sldId id="488" r:id="rId11"/>
    <p:sldId id="489" r:id="rId12"/>
    <p:sldId id="509" r:id="rId13"/>
    <p:sldId id="494" r:id="rId14"/>
    <p:sldId id="496" r:id="rId15"/>
    <p:sldId id="495" r:id="rId16"/>
    <p:sldId id="497" r:id="rId17"/>
    <p:sldId id="498" r:id="rId18"/>
    <p:sldId id="499" r:id="rId19"/>
    <p:sldId id="500" r:id="rId20"/>
    <p:sldId id="501" r:id="rId21"/>
    <p:sldId id="502" r:id="rId22"/>
    <p:sldId id="503" r:id="rId23"/>
    <p:sldId id="504" r:id="rId24"/>
    <p:sldId id="505" r:id="rId25"/>
    <p:sldId id="506" r:id="rId26"/>
    <p:sldId id="507" r:id="rId27"/>
    <p:sldId id="508" r:id="rId28"/>
    <p:sldId id="510" r:id="rId29"/>
    <p:sldId id="511" r:id="rId30"/>
    <p:sldId id="512" r:id="rId31"/>
    <p:sldId id="516" r:id="rId32"/>
    <p:sldId id="520" r:id="rId33"/>
    <p:sldId id="543" r:id="rId34"/>
    <p:sldId id="519" r:id="rId35"/>
    <p:sldId id="517" r:id="rId36"/>
    <p:sldId id="544" r:id="rId37"/>
    <p:sldId id="521" r:id="rId38"/>
    <p:sldId id="480" r:id="rId39"/>
    <p:sldId id="401" r:id="rId40"/>
    <p:sldId id="405" r:id="rId41"/>
    <p:sldId id="424" r:id="rId42"/>
    <p:sldId id="409" r:id="rId43"/>
    <p:sldId id="408" r:id="rId44"/>
    <p:sldId id="538" r:id="rId45"/>
    <p:sldId id="539" r:id="rId46"/>
    <p:sldId id="540" r:id="rId47"/>
    <p:sldId id="541" r:id="rId48"/>
    <p:sldId id="542" r:id="rId49"/>
    <p:sldId id="459" r:id="rId50"/>
    <p:sldId id="460" r:id="rId51"/>
    <p:sldId id="461" r:id="rId52"/>
    <p:sldId id="462" r:id="rId53"/>
    <p:sldId id="463" r:id="rId54"/>
    <p:sldId id="464" r:id="rId55"/>
    <p:sldId id="465" r:id="rId56"/>
    <p:sldId id="466" r:id="rId57"/>
    <p:sldId id="467" r:id="rId58"/>
    <p:sldId id="468" r:id="rId59"/>
    <p:sldId id="469" r:id="rId60"/>
    <p:sldId id="470" r:id="rId61"/>
    <p:sldId id="320" r:id="rId62"/>
    <p:sldId id="321" r:id="rId63"/>
    <p:sldId id="324" r:id="rId64"/>
    <p:sldId id="522" r:id="rId65"/>
    <p:sldId id="523" r:id="rId66"/>
    <p:sldId id="526" r:id="rId67"/>
    <p:sldId id="524" r:id="rId68"/>
    <p:sldId id="525" r:id="rId69"/>
    <p:sldId id="527" r:id="rId70"/>
    <p:sldId id="528" r:id="rId71"/>
    <p:sldId id="529" r:id="rId72"/>
    <p:sldId id="530" r:id="rId73"/>
    <p:sldId id="531" r:id="rId74"/>
    <p:sldId id="532" r:id="rId75"/>
    <p:sldId id="533" r:id="rId76"/>
    <p:sldId id="534" r:id="rId77"/>
    <p:sldId id="535" r:id="rId78"/>
    <p:sldId id="536" r:id="rId79"/>
    <p:sldId id="537" r:id="rId80"/>
    <p:sldId id="449" r:id="rId81"/>
  </p:sldIdLst>
  <p:sldSz cx="9144000" cy="6858000" type="screen4x3"/>
  <p:notesSz cx="7099300" cy="10234613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25C19997-B29E-46FA-BA73-E03579A95776}">
          <p14:sldIdLst>
            <p14:sldId id="482"/>
            <p14:sldId id="492"/>
            <p14:sldId id="493"/>
            <p14:sldId id="491"/>
            <p14:sldId id="490"/>
            <p14:sldId id="483"/>
            <p14:sldId id="484"/>
            <p14:sldId id="485"/>
            <p14:sldId id="486"/>
            <p14:sldId id="488"/>
            <p14:sldId id="489"/>
            <p14:sldId id="509"/>
            <p14:sldId id="494"/>
            <p14:sldId id="496"/>
            <p14:sldId id="495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10"/>
            <p14:sldId id="511"/>
            <p14:sldId id="512"/>
            <p14:sldId id="516"/>
            <p14:sldId id="520"/>
            <p14:sldId id="543"/>
            <p14:sldId id="519"/>
            <p14:sldId id="517"/>
            <p14:sldId id="544"/>
            <p14:sldId id="521"/>
            <p14:sldId id="480"/>
            <p14:sldId id="401"/>
            <p14:sldId id="405"/>
            <p14:sldId id="424"/>
            <p14:sldId id="409"/>
            <p14:sldId id="408"/>
            <p14:sldId id="538"/>
            <p14:sldId id="539"/>
            <p14:sldId id="540"/>
            <p14:sldId id="541"/>
            <p14:sldId id="542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320"/>
            <p14:sldId id="321"/>
            <p14:sldId id="324"/>
            <p14:sldId id="522"/>
            <p14:sldId id="523"/>
            <p14:sldId id="526"/>
            <p14:sldId id="524"/>
            <p14:sldId id="525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4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55" autoAdjust="0"/>
    <p:restoredTop sz="90607" autoAdjust="0"/>
  </p:normalViewPr>
  <p:slideViewPr>
    <p:cSldViewPr>
      <p:cViewPr varScale="1">
        <p:scale>
          <a:sx n="104" d="100"/>
          <a:sy n="104" d="100"/>
        </p:scale>
        <p:origin x="14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2816" y="-9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pl-PL"/>
              <a:t>14 marca 2008 roku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pl-PL"/>
              <a:t>II KOnkurs Informatyczny Bobra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7DFED17C-185E-422F-9387-DE3BC74F6B4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0279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pl-PL"/>
              <a:t>14 marca 2008 roku</a:t>
            </a:r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pl-PL"/>
              <a:t>II KOnkurs Informatyczny Bobra</a:t>
            </a: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F35E22A9-D972-4CC9-8902-790AEBD64D3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064481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Nie oznacza to, że uzyskane drzewo będzie identyczne z tym co zapisałeś w pliku HTML. Spróbuj dla przykładu stworzyć nie do końca prawidłowy HTML. Przeglądarka przeczyta go, przetworzy, a przy okazji zamieni na prawidłowy.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14 marca 2008 roku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II KOnkurs Informatyczny Bobra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5E22A9-D972-4CC9-8902-790AEBD64D38}" type="slidenum">
              <a:rPr lang="pl-PL" smtClean="0"/>
              <a:pPr>
                <a:defRPr/>
              </a:pPr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114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Nie oznacza to, że uzyskane drzewo będzie identyczne z tym co zapisałeś w pliku HTML. Spróbuj dla przykładu stworzyć nie do końca prawidłowy HTML. Przeglądarka przeczyta go, przetworzy, a przy okazji zamieni na prawidłowy.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14 marca 2008 roku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II KOnkurs Informatyczny Bobra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5E22A9-D972-4CC9-8902-790AEBD64D38}" type="slidenum">
              <a:rPr lang="pl-PL" smtClean="0"/>
              <a:pPr>
                <a:defRPr/>
              </a:pPr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7982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Nie oznacza to, że uzyskane drzewo będzie identyczne z tym co zapisałeś w pliku HTML. Spróbuj dla przykładu stworzyć nie do końca prawidłowy HTML. Przeglądarka przeczyta go, przetworzy, a przy okazji zamieni na prawidłowy.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14 marca 2008 roku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II KOnkurs Informatyczny Bobra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5E22A9-D972-4CC9-8902-790AEBD64D38}" type="slidenum">
              <a:rPr lang="pl-PL" smtClean="0"/>
              <a:pPr>
                <a:defRPr/>
              </a:pPr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2679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Nie oznacza to, że uzyskane drzewo będzie identyczne z tym co zapisałeś w pliku HTML. Spróbuj dla przykładu stworzyć nie do końca prawidłowy HTML. Przeglądarka przeczyta go, przetworzy, a przy okazji zamieni na prawidłowy.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14 marca 2008 roku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II KOnkurs Informatyczny Bobra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5E22A9-D972-4CC9-8902-790AEBD64D38}" type="slidenum">
              <a:rPr lang="pl-PL" smtClean="0"/>
              <a:pPr>
                <a:defRPr/>
              </a:pPr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8425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B86F6-36CC-4F93-AF0D-48FABFDBB99F}" type="slidenum">
              <a:rPr lang="pl-PL" smtClean="0"/>
              <a:pPr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7294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14 marca 2008 roku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II KOnkurs Informatyczny Bobra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E22A9-D972-4CC9-8902-790AEBD64D38}" type="slidenum">
              <a:rPr lang="pl-PL" smtClean="0"/>
              <a:pPr>
                <a:defRPr/>
              </a:pPr>
              <a:t>55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0091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14 marca 2008 roku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II KOnkurs Informatyczny Bobra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E22A9-D972-4CC9-8902-790AEBD64D38}" type="slidenum">
              <a:rPr lang="pl-PL" smtClean="0"/>
              <a:pPr>
                <a:defRPr/>
              </a:pPr>
              <a:t>60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3311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A...H – węzły drzewa</a:t>
            </a:r>
            <a:br>
              <a:rPr lang="pl-PL" dirty="0"/>
            </a:br>
            <a:r>
              <a:rPr lang="pl-PL" dirty="0"/>
              <a:t>strzałki – krawędzie. Zwrot określa kierunek hierarchii rodzić → dziecko.</a:t>
            </a:r>
            <a:br>
              <a:rPr lang="pl-PL" dirty="0"/>
            </a:br>
            <a:r>
              <a:rPr lang="pl-PL" dirty="0"/>
              <a:t>A – korzeń drzewa</a:t>
            </a:r>
            <a:br>
              <a:rPr lang="pl-PL" dirty="0"/>
            </a:br>
            <a:r>
              <a:rPr lang="pl-PL" dirty="0"/>
              <a:t>B, C, D  – bracia, synowie węzła A, który jest dla nich ojcem</a:t>
            </a:r>
            <a:br>
              <a:rPr lang="pl-PL" dirty="0"/>
            </a:br>
            <a:r>
              <a:rPr lang="pl-PL" dirty="0"/>
              <a:t>E, F, G  – bracia, synowie węzła B, który jest dla nich ojcem</a:t>
            </a:r>
            <a:br>
              <a:rPr lang="pl-PL" dirty="0"/>
            </a:br>
            <a:r>
              <a:rPr lang="pl-PL" dirty="0"/>
              <a:t>H – syn węzła D, który jest dla niego ojcem</a:t>
            </a:r>
            <a:br>
              <a:rPr lang="pl-PL" dirty="0"/>
            </a:br>
            <a:r>
              <a:rPr lang="pl-PL" dirty="0"/>
              <a:t>A, B, D – węzły wewnętrzne</a:t>
            </a:r>
            <a:br>
              <a:rPr lang="pl-PL" dirty="0"/>
            </a:br>
            <a:r>
              <a:rPr lang="pl-PL" dirty="0"/>
              <a:t>C, E, F, G, H – liście</a:t>
            </a:r>
            <a:br>
              <a:rPr lang="pl-PL" dirty="0"/>
            </a:b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14 marca 2008 roku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II KOnkurs Informatyczny Bobra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5E22A9-D972-4CC9-8902-790AEBD64D38}" type="slidenum">
              <a:rPr lang="pl-PL" smtClean="0"/>
              <a:pPr>
                <a:defRPr/>
              </a:pPr>
              <a:t>73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7615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14 marca 2008 roku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II KOnkurs Informatyczny Bobra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E22A9-D972-4CC9-8902-790AEBD64D38}" type="slidenum">
              <a:rPr lang="pl-PL" smtClean="0"/>
              <a:pPr>
                <a:defRPr/>
              </a:pPr>
              <a:t>80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320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000">
                <a:solidFill>
                  <a:srgbClr val="002060"/>
                </a:solidFill>
              </a:defRPr>
            </a:lvl1pPr>
          </a:lstStyle>
          <a:p>
            <a:r>
              <a:rPr lang="pl-PL" dirty="0"/>
              <a:t>Kliknij, aby edytować styl wzorca tytułu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rgbClr val="002060"/>
                </a:solidFill>
              </a:defRPr>
            </a:lvl1pPr>
          </a:lstStyle>
          <a:p>
            <a:r>
              <a:rPr lang="pl-PL" dirty="0"/>
              <a:t>Kliknij, aby edytować styl wzorca podtytułu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Mateusz Utrata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09539-4E5B-495E-BB34-5AC7214CA83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726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Mateusz Utrata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5D65C-4674-4206-88CB-E657A0CB564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345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880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880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Mateusz Utrata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86F3D-AF7C-4072-9D5C-7690000E2B5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4352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ytuł i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03250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abeli 2"/>
          <p:cNvSpPr>
            <a:spLocks noGrp="1"/>
          </p:cNvSpPr>
          <p:nvPr>
            <p:ph type="tbl" idx="1"/>
          </p:nvPr>
        </p:nvSpPr>
        <p:spPr>
          <a:xfrm>
            <a:off x="566738" y="1125538"/>
            <a:ext cx="8001000" cy="4967287"/>
          </a:xfrm>
        </p:spPr>
        <p:txBody>
          <a:bodyPr/>
          <a:lstStyle/>
          <a:p>
            <a:pPr lvl="0"/>
            <a:endParaRPr lang="pl-PL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Mateusz Utrata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06705-F878-4C70-BD17-AFAEA311DB6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449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7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pl-PL"/>
              <a:t>Mateusz Utrata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910BD752-6030-451F-B016-AA9B4ED27898}" type="slidenum">
              <a:rPr lang="pl-PL"/>
              <a:pPr>
                <a:defRPr/>
              </a:pPr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5181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Mateusz Utrata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CF89E-F9E5-4D34-9F40-270F65E160D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359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566738" y="11255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3438" y="11255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Mateusz Utrata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15EC2-06E6-4708-B507-DF7753663E1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639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Mateusz Utrata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00BBC-D49D-4005-A8BC-169F02919D2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041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Mateusz Utrata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7EBEF-6122-4F38-BC57-D4B44341677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593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Mateusz Utrata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0378B-93B9-4327-9509-C39105AE7FF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640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Mateusz Utrata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D876D-15DB-4ED0-9BAA-8219ED73A52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280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Mateusz Utrata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E831D-574B-49F0-986D-6ACA6ED1208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554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125538"/>
            <a:ext cx="8001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81075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pl-PL"/>
              <a:t>Mateusz Utrata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D382496-F397-49B2-B515-B99E67DE445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000">
          <a:solidFill>
            <a:srgbClr val="002060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rgbClr val="002060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rgbClr val="002060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rgbClr val="002060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002060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python@utrata.com.p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A8A460-7C0B-C9C3-84EA-029867181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Podstawy programowania (</a:t>
            </a:r>
            <a:r>
              <a:rPr lang="pl-PL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pl-PL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A8EB637-16A9-C78F-A49B-557EDEDEC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Mateusz Utrata</a:t>
            </a:r>
          </a:p>
          <a:p>
            <a:endParaRPr lang="pl-PL" dirty="0"/>
          </a:p>
          <a:p>
            <a:r>
              <a:rPr lang="pl-PL" dirty="0">
                <a:hlinkClick r:id="rId2"/>
              </a:rPr>
              <a:t>python@utrata.com.pl</a:t>
            </a:r>
            <a:endParaRPr lang="pl-PL" dirty="0"/>
          </a:p>
          <a:p>
            <a:r>
              <a:rPr lang="pl-PL" dirty="0"/>
              <a:t>SMS: 667 315 792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33D6633-5AB7-F2D8-1EDC-A381A8476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61913"/>
            <a:ext cx="9015002" cy="1206847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02A0300B-59C5-54D4-9205-D942E539D4FF}"/>
              </a:ext>
            </a:extLst>
          </p:cNvPr>
          <p:cNvSpPr txBox="1"/>
          <p:nvPr/>
        </p:nvSpPr>
        <p:spPr>
          <a:xfrm>
            <a:off x="300666" y="6237312"/>
            <a:ext cx="8659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Projekt „Postaw na rozwój w dziedzinie IT” (RSPL.11.03.00-24-014A/21)</a:t>
            </a:r>
          </a:p>
        </p:txBody>
      </p:sp>
    </p:spTree>
    <p:extLst>
      <p:ext uri="{BB962C8B-B14F-4D97-AF65-F5344CB8AC3E}">
        <p14:creationId xmlns:p14="http://schemas.microsoft.com/office/powerpoint/2010/main" val="2801325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C03B4D-A184-C76B-8E0C-16095A9B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5. Programowanie stymuluje kreatywność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4B562B-BCD7-CC40-E540-E4AAAF668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84784"/>
            <a:ext cx="8001000" cy="3023865"/>
          </a:xfrm>
        </p:spPr>
        <p:txBody>
          <a:bodyPr/>
          <a:lstStyle/>
          <a:p>
            <a:r>
              <a:rPr lang="pl-PL" dirty="0"/>
              <a:t>Programowania to proces, który wymaga ciągłego poszukiwania nowych rozwiązań i nieszablonowych pomysłów. Właśnie dlatego w branży IT tak bardzo cenione jest twórcze podejście. </a:t>
            </a:r>
          </a:p>
          <a:p>
            <a:r>
              <a:rPr lang="pl-PL" dirty="0"/>
              <a:t>Kodowanie pobudza w kreatywność i rozbudza ciekawość. 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2ED7393-DB8B-F514-A3F3-CEDA6A44B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1941786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C03B4D-A184-C76B-8E0C-16095A9B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6. Programowanie to zawód przyszłości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4B562B-BCD7-CC40-E540-E4AAAF668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556792"/>
            <a:ext cx="8001000" cy="3023865"/>
          </a:xfrm>
        </p:spPr>
        <p:txBody>
          <a:bodyPr/>
          <a:lstStyle/>
          <a:p>
            <a:r>
              <a:rPr lang="pl-PL" dirty="0"/>
              <a:t>Specjaliści z branży IT należą do grupy osób bardzo dobrze zarabiających, a doświadczeni programiści są wręcz rozchwytywani na rynku pracy. </a:t>
            </a:r>
          </a:p>
          <a:p>
            <a:r>
              <a:rPr lang="pl-PL" dirty="0"/>
              <a:t>Naukę programowania można śmiało nazwać inwestycją w przyszłość.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C19B22D-DA06-9EB5-EDB8-A368CCD8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1040347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A8A460-7C0B-C9C3-84EA-029867181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II. Programowanie – czym jest?</a:t>
            </a:r>
          </a:p>
        </p:txBody>
      </p:sp>
    </p:spTree>
    <p:extLst>
      <p:ext uri="{BB962C8B-B14F-4D97-AF65-F5344CB8AC3E}">
        <p14:creationId xmlns:p14="http://schemas.microsoft.com/office/powerpoint/2010/main" val="1842709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C03B4D-A184-C76B-8E0C-16095A9B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Programowanie - czym jest?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4B562B-BCD7-CC40-E540-E4AAAF668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556792"/>
            <a:ext cx="8001000" cy="3023865"/>
          </a:xfrm>
        </p:spPr>
        <p:txBody>
          <a:bodyPr/>
          <a:lstStyle/>
          <a:p>
            <a:r>
              <a:rPr lang="pl-PL" dirty="0"/>
              <a:t>Programowanie jest to proces tworzenia programu komputerowego posługując się kodem źródłowym. Najprościej mówiąc programowanie polega na opracowaniu poleceń dla komputera.</a:t>
            </a:r>
          </a:p>
          <a:p>
            <a:r>
              <a:rPr lang="pl-PL" dirty="0"/>
              <a:t>Wyróżnia się dwa kody: </a:t>
            </a:r>
            <a:r>
              <a:rPr lang="pl-PL" b="1" dirty="0"/>
              <a:t>źródłowy</a:t>
            </a:r>
            <a:r>
              <a:rPr lang="pl-PL" dirty="0"/>
              <a:t> oraz </a:t>
            </a:r>
            <a:r>
              <a:rPr lang="pl-PL" b="1" dirty="0"/>
              <a:t>wynikowy</a:t>
            </a:r>
            <a:r>
              <a:rPr lang="pl-PL" dirty="0"/>
              <a:t>.</a:t>
            </a:r>
          </a:p>
          <a:p>
            <a:r>
              <a:rPr lang="pl-PL" dirty="0"/>
              <a:t>Pierwszy z nich to zapis programu komputerowego, który kierując się językiem programowania określa operacje, jakie powinny zostać wykonane przez komputer. Odnajdziemy go po zapisaniu przez autora w pliku tekstowym. </a:t>
            </a:r>
          </a:p>
          <a:p>
            <a:r>
              <a:rPr lang="pl-PL" dirty="0"/>
              <a:t>Drugim jest kod wynikowy, czyli ciąg poleceń, który jest wynikiem pracy translatora.</a:t>
            </a:r>
          </a:p>
          <a:p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1317E18-DC46-A69F-0B81-C4764579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1949518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C03B4D-A184-C76B-8E0C-16095A9B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Programowanie czym jest?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4B562B-BCD7-CC40-E540-E4AAAF668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556792"/>
            <a:ext cx="8001000" cy="4536504"/>
          </a:xfrm>
        </p:spPr>
        <p:txBody>
          <a:bodyPr/>
          <a:lstStyle/>
          <a:p>
            <a:r>
              <a:rPr lang="pl-PL" dirty="0"/>
              <a:t>Wszystkie rzeczy, które wykonywane są przez komputery zostały kiedyś stworzone właśnie przez programistów. Stworzyli oni oprogramowania z zadaniami i instrukcjami, którymi teraz posługują się współczesne maszyny. "Myślenie" komputerów opiera się na wykorzystywaniu dużej liczby układów elektronicznych. Komputery do komunikacji wykorzystują system binarny, który dla większości ludzi jest bardzo skomplikowany. Dlatego w tym celu został stworzony język programowania. Dzięki niemu człowiek może zapisać polecenie, które ma wykonać komputer a następnie zostaje ono przetłumaczone na system binarny.</a:t>
            </a:r>
          </a:p>
          <a:p>
            <a:endParaRPr lang="en-US" dirty="0"/>
          </a:p>
          <a:p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BC3C21E-27D9-2785-DCA5-D02ECC31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2914991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C03B4D-A184-C76B-8E0C-16095A9B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Języki programowania (wybrane):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4B562B-BCD7-CC40-E540-E4AAAF668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556792"/>
            <a:ext cx="8001000" cy="4536504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Scratch </a:t>
            </a:r>
          </a:p>
          <a:p>
            <a:r>
              <a:rPr lang="en-US" dirty="0"/>
              <a:t>Basic </a:t>
            </a:r>
            <a:endParaRPr lang="pl-PL" dirty="0"/>
          </a:p>
          <a:p>
            <a:r>
              <a:rPr lang="en-US" dirty="0"/>
              <a:t>C++</a:t>
            </a:r>
            <a:endParaRPr lang="pl-PL" dirty="0"/>
          </a:p>
          <a:p>
            <a:r>
              <a:rPr lang="pl-PL" dirty="0"/>
              <a:t>Pascal</a:t>
            </a:r>
          </a:p>
          <a:p>
            <a:r>
              <a:rPr lang="pl-PL" dirty="0"/>
              <a:t>C#</a:t>
            </a:r>
          </a:p>
          <a:p>
            <a:r>
              <a:rPr lang="pl-PL" dirty="0"/>
              <a:t>PHP</a:t>
            </a:r>
          </a:p>
          <a:p>
            <a:r>
              <a:rPr lang="pl-PL" dirty="0"/>
              <a:t>JavaScript</a:t>
            </a:r>
          </a:p>
          <a:p>
            <a:r>
              <a:rPr lang="pl-PL" dirty="0"/>
              <a:t>Asembler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… i wiele </a:t>
            </a:r>
            <a:r>
              <a:rPr lang="pl-PL" dirty="0" err="1"/>
              <a:t>wiele</a:t>
            </a:r>
            <a:r>
              <a:rPr lang="pl-PL" dirty="0"/>
              <a:t> innych</a:t>
            </a:r>
          </a:p>
          <a:p>
            <a:endParaRPr lang="pl-PL" dirty="0"/>
          </a:p>
          <a:p>
            <a:endParaRPr lang="en-US" dirty="0"/>
          </a:p>
          <a:p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574A700-96B5-0505-D0A2-CAF44C8D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1065875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C03B4D-A184-C76B-8E0C-16095A9B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 komputerowy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4B562B-BCD7-CC40-E540-E4AAAF668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556792"/>
            <a:ext cx="8001000" cy="4536504"/>
          </a:xfrm>
        </p:spPr>
        <p:txBody>
          <a:bodyPr/>
          <a:lstStyle/>
          <a:p>
            <a:r>
              <a:rPr lang="pl-PL" dirty="0"/>
              <a:t>Jest to sekwencja symboli opisująca obliczenia zgodnie z pewnymi regułami zwanymi </a:t>
            </a:r>
            <a:r>
              <a:rPr lang="pl-PL" b="1" dirty="0"/>
              <a:t>językiem programowania</a:t>
            </a:r>
            <a:r>
              <a:rPr lang="pl-PL" dirty="0"/>
              <a:t>. </a:t>
            </a:r>
          </a:p>
          <a:p>
            <a:r>
              <a:rPr lang="pl-PL" dirty="0"/>
              <a:t>Program jest zazwyczaj wykonywany przez komputer, czasami bezpośrednio – jeśli wyrażony jest w języku zrozumiałym dla danej maszyny lub pośrednio – gdy jest kompilowany lub interpretowany przez inny program</a:t>
            </a:r>
            <a:endParaRPr lang="en-US" dirty="0"/>
          </a:p>
          <a:p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A377312-B591-DD06-A0D9-B1485CBE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2388272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C03B4D-A184-C76B-8E0C-16095A9B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 źródłowy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4B562B-BCD7-CC40-E540-E4AAAF668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556792"/>
            <a:ext cx="8001000" cy="4536504"/>
          </a:xfrm>
        </p:spPr>
        <p:txBody>
          <a:bodyPr/>
          <a:lstStyle/>
          <a:p>
            <a:r>
              <a:rPr lang="pl-PL" dirty="0"/>
              <a:t>Formalne wyrażenie metody obliczeniowej w postaci języka zrozumiałego dla człowieka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6C980A7-B5AD-2C31-BA15-B7C6A4D3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587846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C03B4D-A184-C76B-8E0C-16095A9B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 maszynowy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4B562B-BCD7-CC40-E540-E4AAAF668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556792"/>
            <a:ext cx="8001000" cy="4536504"/>
          </a:xfrm>
        </p:spPr>
        <p:txBody>
          <a:bodyPr/>
          <a:lstStyle/>
          <a:p>
            <a:r>
              <a:rPr lang="pl-PL" dirty="0"/>
              <a:t>program wyrażony w postaci zrozumiałej dla maszyny (to jest za pomocą ciągu zer i jedynek) </a:t>
            </a:r>
          </a:p>
          <a:p>
            <a:endParaRPr lang="pl-PL" dirty="0"/>
          </a:p>
          <a:p>
            <a:r>
              <a:rPr lang="pl-PL" dirty="0"/>
              <a:t>Nazywany jest też postacią binarną (wykonywaną)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456EC12-8404-02D2-BE7E-C2CDA0A2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3764738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C03B4D-A184-C76B-8E0C-16095A9B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Kompilator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4B562B-BCD7-CC40-E540-E4AAAF668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556792"/>
            <a:ext cx="8001000" cy="4536504"/>
          </a:xfrm>
        </p:spPr>
        <p:txBody>
          <a:bodyPr/>
          <a:lstStyle/>
          <a:p>
            <a:r>
              <a:rPr lang="pl-PL" dirty="0"/>
              <a:t>tłumaczy kod źródłowy zapisany w danym języku programowania na kod maszynowy, dzięki czemu możliwe staje się jego późniejsze uruchomienie</a:t>
            </a:r>
          </a:p>
          <a:p>
            <a:endParaRPr lang="pl-PL" dirty="0"/>
          </a:p>
          <a:p>
            <a:r>
              <a:rPr lang="pl-PL" dirty="0"/>
              <a:t>Każda kompilacja składa się z dwóch części: </a:t>
            </a:r>
            <a:r>
              <a:rPr lang="pl-PL" b="1" dirty="0"/>
              <a:t>analizy</a:t>
            </a:r>
            <a:r>
              <a:rPr lang="pl-PL" dirty="0"/>
              <a:t> i </a:t>
            </a:r>
            <a:r>
              <a:rPr lang="pl-PL" b="1" dirty="0"/>
              <a:t>syntezy</a:t>
            </a:r>
            <a:r>
              <a:rPr lang="pl-PL" dirty="0"/>
              <a:t>. </a:t>
            </a:r>
          </a:p>
          <a:p>
            <a:pPr lvl="1"/>
            <a:r>
              <a:rPr lang="pl-PL" dirty="0"/>
              <a:t>Analiza polega na rozłożeniu programu na części składowe i stworzeniu jego pośredniej reprezentacji. </a:t>
            </a:r>
          </a:p>
          <a:p>
            <a:pPr lvl="1"/>
            <a:r>
              <a:rPr lang="pl-PL" dirty="0"/>
              <a:t>Synteza polega na przekształceniu reprezentacji pośredniej na program wynikowy.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B3FA186-8C88-0724-FAD6-92800434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335922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C03B4D-A184-C76B-8E0C-16095A9B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Przewidywany program zajęć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4B562B-BCD7-CC40-E540-E4AAAF668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00808"/>
            <a:ext cx="8001000" cy="4392017"/>
          </a:xfrm>
        </p:spPr>
        <p:txBody>
          <a:bodyPr/>
          <a:lstStyle/>
          <a:p>
            <a:r>
              <a:rPr lang="pl-PL" dirty="0"/>
              <a:t>Terminologia i wstęp do programowania</a:t>
            </a:r>
          </a:p>
          <a:p>
            <a:r>
              <a:rPr lang="pl-PL" dirty="0"/>
              <a:t>Metody myślenia </a:t>
            </a:r>
            <a:r>
              <a:rPr lang="pl-PL" dirty="0" err="1"/>
              <a:t>komputacyjnego</a:t>
            </a:r>
            <a:r>
              <a:rPr lang="pl-PL" dirty="0"/>
              <a:t> i algorytmy</a:t>
            </a:r>
          </a:p>
          <a:p>
            <a:r>
              <a:rPr lang="pl-PL" dirty="0"/>
              <a:t>Narzędzia programisty – instalacja</a:t>
            </a:r>
          </a:p>
          <a:p>
            <a:r>
              <a:rPr lang="pl-PL" dirty="0"/>
              <a:t>Podstawy wiedzy o języku</a:t>
            </a:r>
          </a:p>
          <a:p>
            <a:r>
              <a:rPr lang="pl-PL" dirty="0"/>
              <a:t>Funkcje</a:t>
            </a:r>
          </a:p>
          <a:p>
            <a:r>
              <a:rPr lang="pl-PL" dirty="0"/>
              <a:t>Listy</a:t>
            </a:r>
          </a:p>
          <a:p>
            <a:r>
              <a:rPr lang="pl-PL" dirty="0"/>
              <a:t>Praca z plikami</a:t>
            </a:r>
          </a:p>
          <a:p>
            <a:r>
              <a:rPr lang="pl-PL" dirty="0"/>
              <a:t>Klasa, metoda, pole</a:t>
            </a:r>
          </a:p>
          <a:p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01BF7D1-5466-B881-F889-D63209B7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1038647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C03B4D-A184-C76B-8E0C-16095A9B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Interpreter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4B562B-BCD7-CC40-E540-E4AAAF668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556792"/>
            <a:ext cx="8001000" cy="4536504"/>
          </a:xfrm>
        </p:spPr>
        <p:txBody>
          <a:bodyPr/>
          <a:lstStyle/>
          <a:p>
            <a:r>
              <a:rPr lang="pl-PL" dirty="0"/>
              <a:t>odczytuje kod źródłowy na bieżąco, analizuje go i wykonuje kolejne porcje przetłumaczonego kodu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329F631-2F15-9DB0-68B9-525467A5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2006168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C03B4D-A184-C76B-8E0C-16095A9B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Skrypty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4B562B-BCD7-CC40-E540-E4AAAF668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556792"/>
            <a:ext cx="8001000" cy="4536504"/>
          </a:xfrm>
        </p:spPr>
        <p:txBody>
          <a:bodyPr/>
          <a:lstStyle/>
          <a:p>
            <a:r>
              <a:rPr lang="pl-PL" dirty="0"/>
              <a:t>Programy przeznaczone do interpretacji 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B1A3001-9471-7954-5E5A-FFFAB339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3325451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C03B4D-A184-C76B-8E0C-16095A9B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Wykonanie programu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4B562B-BCD7-CC40-E540-E4AAAF668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556792"/>
            <a:ext cx="8001000" cy="4536504"/>
          </a:xfrm>
        </p:spPr>
        <p:txBody>
          <a:bodyPr/>
          <a:lstStyle/>
          <a:p>
            <a:r>
              <a:rPr lang="pl-PL" dirty="0"/>
              <a:t>W najprostszym modelu wykonanie programu polega na umieszczeniu go w pamięci operacyjnej komputera i wskazaniu procesorowi adresu pierwszej instrukcji. Po tych czynnościach procesor będzie wykonywał kolejne instrukcje programu, aż do jego zakończenia. Program może zakończyć się w dwojaki sposób: poprawnie lub błędnie. 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B92FE99-20F8-3F68-C21A-EC999791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3653289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C03B4D-A184-C76B-8E0C-16095A9B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Proces/zadanie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4B562B-BCD7-CC40-E540-E4AAAF668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556792"/>
            <a:ext cx="8001000" cy="4536504"/>
          </a:xfrm>
        </p:spPr>
        <p:txBody>
          <a:bodyPr/>
          <a:lstStyle/>
          <a:p>
            <a:r>
              <a:rPr lang="pl-PL" dirty="0"/>
              <a:t>Program komputerowy będący w trakcie wykonania</a:t>
            </a:r>
          </a:p>
          <a:p>
            <a:r>
              <a:rPr lang="pl-PL" dirty="0"/>
              <a:t>Program można podzielić na dwie części (obszary): c</a:t>
            </a:r>
          </a:p>
          <a:p>
            <a:pPr lvl="1"/>
            <a:r>
              <a:rPr lang="pl-PL" dirty="0"/>
              <a:t>część kodu (składającą się z instrukcji sterujących działaniem procesora), </a:t>
            </a:r>
          </a:p>
          <a:p>
            <a:pPr lvl="1"/>
            <a:r>
              <a:rPr lang="pl-PL" dirty="0"/>
              <a:t>część danych (składającą się z danych wykorzystywanych i opracowywanych przez program, np. adresów pamięci, stałych liczbowych, komunikatów tekstowych). 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1DDF259-4ADD-373A-E8F9-8F493F65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448198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C03B4D-A184-C76B-8E0C-16095A9B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Programowanie jest procesem tworzenia programów.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4B562B-BCD7-CC40-E540-E4AAAF668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556792"/>
            <a:ext cx="8001000" cy="4536504"/>
          </a:xfrm>
        </p:spPr>
        <p:txBody>
          <a:bodyPr/>
          <a:lstStyle/>
          <a:p>
            <a:r>
              <a:rPr lang="pl-PL" dirty="0"/>
              <a:t>Jest to cykliczny proces polegający na:</a:t>
            </a:r>
          </a:p>
          <a:p>
            <a:pPr lvl="1"/>
            <a:r>
              <a:rPr lang="pl-PL" dirty="0"/>
              <a:t>edycji kodu źródłowego (implementacja),</a:t>
            </a:r>
          </a:p>
          <a:p>
            <a:pPr lvl="1"/>
            <a:r>
              <a:rPr lang="pl-PL" dirty="0"/>
              <a:t>uruchamianiu programu (kompilacja), </a:t>
            </a:r>
          </a:p>
          <a:p>
            <a:pPr lvl="1"/>
            <a:r>
              <a:rPr lang="pl-PL" dirty="0"/>
              <a:t>analizie działania, </a:t>
            </a:r>
          </a:p>
          <a:p>
            <a:pPr lvl="1"/>
            <a:r>
              <a:rPr lang="pl-PL" dirty="0"/>
              <a:t>powrocie do edycji kodu źródłowego w celu poprawienia błędów lub dalszego poszerzania funkcjonalności.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B2CBF07-09E5-F2BB-77E1-639E56C0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2936466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C03B4D-A184-C76B-8E0C-16095A9B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Programowanie jest procesem tworzenia programów.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343968C7-F528-63F8-34BC-CF99ED918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124744"/>
            <a:ext cx="6624736" cy="4953843"/>
          </a:xfrm>
          <a:prstGeom prst="rect">
            <a:avLst/>
          </a:prstGeom>
        </p:spPr>
      </p:pic>
      <p:sp>
        <p:nvSpPr>
          <p:cNvPr id="10" name="Symbol zastępczy stopki 9">
            <a:extLst>
              <a:ext uri="{FF2B5EF4-FFF2-40B4-BE49-F238E27FC236}">
                <a16:creationId xmlns:a16="http://schemas.microsoft.com/office/drawing/2014/main" id="{B506610C-CF4B-B61A-9023-254996FF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2032827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C03B4D-A184-C76B-8E0C-16095A9B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Asembler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B0217D5-0BA7-D9AC-12AE-7AD966BB7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83" y="1196752"/>
            <a:ext cx="8366020" cy="2592288"/>
          </a:xfrm>
          <a:prstGeom prst="rect">
            <a:avLst/>
          </a:prstGeom>
        </p:spPr>
      </p:pic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447989-C948-F356-3E0F-A8C3BAF3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1252383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C03B4D-A184-C76B-8E0C-16095A9B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4B562B-BCD7-CC40-E540-E4AAAF668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12776"/>
            <a:ext cx="8001000" cy="4536504"/>
          </a:xfrm>
        </p:spPr>
        <p:txBody>
          <a:bodyPr/>
          <a:lstStyle/>
          <a:p>
            <a:r>
              <a:rPr lang="pl-PL" dirty="0"/>
              <a:t>W kompilacji analiza składa się z trzech faz: </a:t>
            </a:r>
          </a:p>
          <a:p>
            <a:pPr lvl="1"/>
            <a:r>
              <a:rPr lang="pl-PL" dirty="0"/>
              <a:t>Analizy liniowej (analiza leksykalna, skanowanie), w której strumień znaków, składający się na program wejściowy, jest wczytywany od lewej do prawej i grupowany w symbole leksykalne (atomy leksykalne, </a:t>
            </a:r>
            <a:r>
              <a:rPr lang="pl-PL" dirty="0" err="1"/>
              <a:t>tokeny</a:t>
            </a:r>
            <a:r>
              <a:rPr lang="pl-PL" dirty="0"/>
              <a:t>), czyli ciągi znaków mających razem pewne znaczenie. Moduł wykonujący analizę leksykalną nazywa się </a:t>
            </a:r>
            <a:r>
              <a:rPr lang="pl-PL" dirty="0" err="1"/>
              <a:t>lekserem</a:t>
            </a:r>
            <a:r>
              <a:rPr lang="pl-PL" dirty="0"/>
              <a:t>, skanerem lub analizatorem leksykalnym. </a:t>
            </a:r>
          </a:p>
          <a:p>
            <a:pPr lvl="1"/>
            <a:r>
              <a:rPr lang="pl-PL" dirty="0"/>
              <a:t>Analizy hierarchicznej (analiza składniowa lub syntaktyczna), w której znaki lub symbole leksykalne są grupowane hierarchicznie w zagnieżdżone struktury mające wspólne znaczenie. </a:t>
            </a:r>
          </a:p>
          <a:p>
            <a:pPr lvl="1"/>
            <a:r>
              <a:rPr lang="pl-PL" dirty="0"/>
              <a:t>Analizy semantycznej (analizy znaczeniowej), w której przeprowadzone są pewne działania, mające zapewnić, że składniki programu pasują do siebie pod względem znaczenia.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9F50799-0636-346B-F53C-728E0C71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3066208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A8A460-7C0B-C9C3-84EA-029867181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III. </a:t>
            </a:r>
            <a:r>
              <a:rPr lang="pl-PL" dirty="0" err="1"/>
              <a:t>Python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9500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C03B4D-A184-C76B-8E0C-16095A9B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Python</a:t>
            </a:r>
            <a:r>
              <a:rPr lang="pl-PL" dirty="0"/>
              <a:t> co to jest?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4B562B-BCD7-CC40-E540-E4AAAF668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12776"/>
            <a:ext cx="8001000" cy="4536504"/>
          </a:xfrm>
        </p:spPr>
        <p:txBody>
          <a:bodyPr/>
          <a:lstStyle/>
          <a:p>
            <a:r>
              <a:rPr lang="pl-PL" dirty="0" err="1"/>
              <a:t>Python</a:t>
            </a:r>
            <a:r>
              <a:rPr lang="pl-PL" dirty="0"/>
              <a:t> jest interpretowanym językiem programowania wysokiego poziomu stworzonym przez holenderskiego programistę Guido van </a:t>
            </a:r>
            <a:r>
              <a:rPr lang="pl-PL" dirty="0" err="1"/>
              <a:t>Rossuma</a:t>
            </a:r>
            <a:r>
              <a:rPr lang="pl-PL" dirty="0"/>
              <a:t> w 1990 roku.</a:t>
            </a:r>
          </a:p>
          <a:p>
            <a:r>
              <a:rPr lang="pl-PL" dirty="0"/>
              <a:t>Nazwa języka pochodzi od programu telewizyjnego BBC Latający cyrk Monty </a:t>
            </a:r>
            <a:r>
              <a:rPr lang="pl-PL" dirty="0" err="1"/>
              <a:t>Pythona</a:t>
            </a:r>
            <a:endParaRPr lang="pl-PL" dirty="0"/>
          </a:p>
          <a:p>
            <a:r>
              <a:rPr lang="pl-PL" dirty="0" err="1"/>
              <a:t>Python</a:t>
            </a:r>
            <a:r>
              <a:rPr lang="pl-PL" dirty="0"/>
              <a:t> rozwijany jest jako projekt Open Source zarządzany przez </a:t>
            </a:r>
            <a:r>
              <a:rPr lang="pl-PL" dirty="0" err="1"/>
              <a:t>Python</a:t>
            </a:r>
            <a:r>
              <a:rPr lang="pl-PL" dirty="0"/>
              <a:t> Software Foundation, która jest organizacją non-profit.</a:t>
            </a:r>
          </a:p>
          <a:p>
            <a:r>
              <a:rPr lang="pl-PL" dirty="0"/>
              <a:t>W </a:t>
            </a:r>
            <a:r>
              <a:rPr lang="pl-PL" dirty="0" err="1"/>
              <a:t>Pythonie</a:t>
            </a:r>
            <a:r>
              <a:rPr lang="pl-PL" dirty="0"/>
              <a:t> możliwe jest programowanie obiektowe, programowanie strukturalne i programowanie funkcyjne</a:t>
            </a:r>
          </a:p>
          <a:p>
            <a:r>
              <a:rPr lang="pl-PL" dirty="0" err="1"/>
              <a:t>Python</a:t>
            </a:r>
            <a:r>
              <a:rPr lang="pl-PL" dirty="0"/>
              <a:t> posiada w pełni dynamiczny system typów (to wartości, a nie zmienne mają typ) 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DA1D27E-F9CB-2BF9-B8D8-91358578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385262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C03B4D-A184-C76B-8E0C-16095A9B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Nauka przez projekt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4B562B-BCD7-CC40-E540-E4AAAF668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00808"/>
            <a:ext cx="8001000" cy="4392017"/>
          </a:xfrm>
        </p:spPr>
        <p:txBody>
          <a:bodyPr/>
          <a:lstStyle/>
          <a:p>
            <a:r>
              <a:rPr lang="pl-PL" dirty="0"/>
              <a:t>Zaliczenie zajęć: </a:t>
            </a:r>
            <a:r>
              <a:rPr lang="pl-PL" b="1" dirty="0"/>
              <a:t>80% obecności</a:t>
            </a:r>
          </a:p>
          <a:p>
            <a:r>
              <a:rPr lang="pl-PL" dirty="0"/>
              <a:t>Projekt końcowy</a:t>
            </a:r>
          </a:p>
          <a:p>
            <a:r>
              <a:rPr lang="pl-PL" dirty="0"/>
              <a:t>Egzamin (ustalony z organizatorem)</a:t>
            </a:r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8782D0E2-834E-0F14-8CB5-5DF525564716}"/>
              </a:ext>
            </a:extLst>
          </p:cNvPr>
          <p:cNvSpPr txBox="1">
            <a:spLocks/>
          </p:cNvSpPr>
          <p:nvPr/>
        </p:nvSpPr>
        <p:spPr bwMode="auto">
          <a:xfrm>
            <a:off x="557145" y="4553942"/>
            <a:ext cx="80010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060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060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060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060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/>
            <a:r>
              <a:rPr lang="pl-PL" i="1" kern="0" dirty="0"/>
              <a:t>Metoda pracy nad projektem pomaga kształcić umiejętności miękkie i przygotowuje do funkcjonowania w pracy</a:t>
            </a:r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0558D9B-8ECD-EF15-A5CE-90CEB2CC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3082732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C03B4D-A184-C76B-8E0C-16095A9B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Python</a:t>
            </a:r>
            <a:r>
              <a:rPr lang="pl-PL" dirty="0"/>
              <a:t> - charakterystyka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4B562B-BCD7-CC40-E540-E4AAAF668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12776"/>
            <a:ext cx="8001000" cy="4536504"/>
          </a:xfrm>
        </p:spPr>
        <p:txBody>
          <a:bodyPr/>
          <a:lstStyle/>
          <a:p>
            <a:r>
              <a:rPr lang="pl-PL" dirty="0" err="1"/>
              <a:t>Python</a:t>
            </a:r>
            <a:r>
              <a:rPr lang="pl-PL" dirty="0"/>
              <a:t> posiada wbudowane abstrakcyjne typy danych takie jak np. listy, </a:t>
            </a:r>
            <a:r>
              <a:rPr lang="pl-PL" dirty="0" err="1"/>
              <a:t>krotki</a:t>
            </a:r>
            <a:r>
              <a:rPr lang="pl-PL" dirty="0"/>
              <a:t>, zbiory i słowniki. </a:t>
            </a:r>
          </a:p>
          <a:p>
            <a:r>
              <a:rPr lang="pl-PL" dirty="0" err="1"/>
              <a:t>Python</a:t>
            </a:r>
            <a:r>
              <a:rPr lang="pl-PL" dirty="0"/>
              <a:t> nie wymaga od programisty ręcznego zarządzania pamięcią. Odbywa się ono automatycznie, stosuje się </a:t>
            </a:r>
            <a:r>
              <a:rPr lang="pl-PL" dirty="0" err="1"/>
              <a:t>garbage</a:t>
            </a:r>
            <a:r>
              <a:rPr lang="pl-PL" dirty="0"/>
              <a:t> </a:t>
            </a:r>
            <a:r>
              <a:rPr lang="pl-PL" dirty="0" err="1"/>
              <a:t>collection</a:t>
            </a:r>
            <a:r>
              <a:rPr lang="pl-PL" dirty="0"/>
              <a:t> (zbieranie nieużytków, </a:t>
            </a:r>
            <a:r>
              <a:rPr lang="pl-PL" dirty="0" err="1"/>
              <a:t>odśmiecanie</a:t>
            </a:r>
            <a:r>
              <a:rPr lang="pl-PL" dirty="0"/>
              <a:t>). </a:t>
            </a:r>
          </a:p>
          <a:p>
            <a:r>
              <a:rPr lang="pl-PL" dirty="0"/>
              <a:t>Cechą wyróżniającą </a:t>
            </a:r>
            <a:r>
              <a:rPr lang="pl-PL" dirty="0" err="1"/>
              <a:t>Pythona</a:t>
            </a:r>
            <a:r>
              <a:rPr lang="pl-PL" dirty="0"/>
              <a:t> spośród innych języków jest stosowanie wcięć do wydzielania bloków kodu</a:t>
            </a:r>
          </a:p>
          <a:p>
            <a:r>
              <a:rPr lang="pl-PL" dirty="0" err="1"/>
              <a:t>Python</a:t>
            </a:r>
            <a:r>
              <a:rPr lang="pl-PL" dirty="0"/>
              <a:t> jest wykorzystywany m.in. w Google, YouTube, </a:t>
            </a:r>
            <a:r>
              <a:rPr lang="pl-PL" dirty="0" err="1"/>
              <a:t>BitTorrent</a:t>
            </a:r>
            <a:r>
              <a:rPr lang="pl-PL" dirty="0"/>
              <a:t>. 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5D914CE-0C81-4374-E388-6C173ABF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1562392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A8A460-7C0B-C9C3-84EA-029867181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IV. Obiekty</a:t>
            </a:r>
          </a:p>
        </p:txBody>
      </p:sp>
    </p:spTree>
    <p:extLst>
      <p:ext uri="{BB962C8B-B14F-4D97-AF65-F5344CB8AC3E}">
        <p14:creationId xmlns:p14="http://schemas.microsoft.com/office/powerpoint/2010/main" val="674375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C03B4D-A184-C76B-8E0C-16095A9B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Obiekty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4B562B-BCD7-CC40-E540-E4AAAF668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12776"/>
            <a:ext cx="8001000" cy="4536504"/>
          </a:xfrm>
        </p:spPr>
        <p:txBody>
          <a:bodyPr/>
          <a:lstStyle/>
          <a:p>
            <a:r>
              <a:rPr lang="pl-PL" dirty="0"/>
              <a:t>Pod naszą lupą, postawmy człowieka.</a:t>
            </a:r>
          </a:p>
          <a:p>
            <a:endParaRPr lang="pl-PL" dirty="0"/>
          </a:p>
          <a:p>
            <a:r>
              <a:rPr lang="pl-PL" dirty="0"/>
              <a:t>Każdego człowieka, można w gigantycznym uproszczeniu, opisać następująco:</a:t>
            </a:r>
          </a:p>
          <a:p>
            <a:endParaRPr lang="pl-PL" dirty="0"/>
          </a:p>
          <a:p>
            <a:pPr lvl="1"/>
            <a:r>
              <a:rPr lang="pl-PL" dirty="0"/>
              <a:t>wiek</a:t>
            </a:r>
          </a:p>
          <a:p>
            <a:pPr lvl="1"/>
            <a:r>
              <a:rPr lang="pl-PL" dirty="0"/>
              <a:t>imię</a:t>
            </a:r>
          </a:p>
          <a:p>
            <a:pPr lvl="1"/>
            <a:r>
              <a:rPr lang="pl-PL" dirty="0"/>
              <a:t>płeć</a:t>
            </a:r>
          </a:p>
          <a:p>
            <a:r>
              <a:rPr lang="pl-PL" dirty="0"/>
              <a:t>Jaki tym zmiennej, pomógł by nam przy przechowywaniu danych na temat konkretnego człowieka, lub ludzi?</a:t>
            </a:r>
          </a:p>
          <a:p>
            <a:r>
              <a:rPr lang="pl-PL" dirty="0"/>
              <a:t>W przypadku zmiennych typu liczba czy tekst, sprawa była prosta. Przechowują jedną, konkretną wartość. Ale tutaj mamy do czynienia z trzema wartościami. Potencjalnie, można by było zrobić, listę, w której, każdy element również był by listą, trzymającą te wartości. 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9AE0E8A-A087-13F8-1BB8-83571066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697200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C03B4D-A184-C76B-8E0C-16095A9B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Obiekty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4B562B-BCD7-CC40-E540-E4AAAF668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12776"/>
            <a:ext cx="8001000" cy="4536504"/>
          </a:xfrm>
        </p:spPr>
        <p:txBody>
          <a:bodyPr/>
          <a:lstStyle/>
          <a:p>
            <a:pPr algn="l"/>
            <a:r>
              <a:rPr lang="pl-PL" b="0" i="0" dirty="0">
                <a:solidFill>
                  <a:srgbClr val="4A4E57"/>
                </a:solidFill>
                <a:effectLst/>
                <a:latin typeface="Roboto" panose="02000000000000000000" pitchFamily="2" charset="0"/>
              </a:rPr>
              <a:t>Chwilowo rozwiązaliśmy nasz problem. Jednak człowiek, oprócz tego, że ma przypisane do siebie wartości wiek, imię, płeć, może wykonywać również różne funkcje. Jak np.: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4A4E57"/>
                </a:solidFill>
                <a:effectLst/>
                <a:latin typeface="Roboto" panose="02000000000000000000" pitchFamily="2" charset="0"/>
              </a:rPr>
              <a:t>może się przywitać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4A4E57"/>
                </a:solidFill>
                <a:effectLst/>
                <a:latin typeface="Roboto" panose="02000000000000000000" pitchFamily="2" charset="0"/>
              </a:rPr>
              <a:t>może się ruszać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4A4E57"/>
                </a:solidFill>
                <a:effectLst/>
                <a:latin typeface="Roboto" panose="02000000000000000000" pitchFamily="2" charset="0"/>
              </a:rPr>
              <a:t>może myśleć</a:t>
            </a:r>
          </a:p>
          <a:p>
            <a:pPr algn="l"/>
            <a:r>
              <a:rPr lang="pl-PL" b="0" i="0" dirty="0">
                <a:solidFill>
                  <a:srgbClr val="4A4E57"/>
                </a:solidFill>
                <a:effectLst/>
                <a:latin typeface="Roboto" panose="02000000000000000000" pitchFamily="2" charset="0"/>
              </a:rPr>
              <a:t>Czyli mamy, już nie tylko zmienne, ale również funkcje – przywitaj, ruszaj, myśl.</a:t>
            </a:r>
          </a:p>
          <a:p>
            <a:pPr marL="0" indent="0">
              <a:buNone/>
            </a:pPr>
            <a:br>
              <a:rPr lang="pl-PL" dirty="0"/>
            </a:br>
            <a:endParaRPr lang="pl-PL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9AE0E8A-A087-13F8-1BB8-83571066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498959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A8A460-7C0B-C9C3-84EA-029867181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V. DZIEDZICZENIE</a:t>
            </a:r>
          </a:p>
        </p:txBody>
      </p:sp>
    </p:spTree>
    <p:extLst>
      <p:ext uri="{BB962C8B-B14F-4D97-AF65-F5344CB8AC3E}">
        <p14:creationId xmlns:p14="http://schemas.microsoft.com/office/powerpoint/2010/main" val="170417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C03B4D-A184-C76B-8E0C-16095A9B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DZIEDZICZENIE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4B562B-BCD7-CC40-E540-E4AAAF668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12776"/>
            <a:ext cx="8001000" cy="4536504"/>
          </a:xfrm>
        </p:spPr>
        <p:txBody>
          <a:bodyPr/>
          <a:lstStyle/>
          <a:p>
            <a:pPr algn="l"/>
            <a:r>
              <a:rPr lang="pl-PL" b="0" i="0" dirty="0">
                <a:solidFill>
                  <a:srgbClr val="4A4E57"/>
                </a:solidFill>
                <a:effectLst/>
                <a:latin typeface="Roboto" panose="02000000000000000000" pitchFamily="2" charset="0"/>
              </a:rPr>
              <a:t>Powiedzmy, chcemy zaimplementować obiekty odpowiadające ptakom: sowa, orzeł, pingwin. Każdy z tych ptaków jest inny, ale wszystkie mają wiele cech i metod wspólnych:</a:t>
            </a:r>
          </a:p>
          <a:p>
            <a:pPr algn="l"/>
            <a:r>
              <a:rPr lang="pl-PL" b="0" i="0" dirty="0">
                <a:solidFill>
                  <a:srgbClr val="4A4E57"/>
                </a:solidFill>
                <a:effectLst/>
                <a:latin typeface="Roboto" panose="02000000000000000000" pitchFamily="2" charset="0"/>
              </a:rPr>
              <a:t>Wspólne cechy: skrzydła, max prędkość, kolor itd..</a:t>
            </a:r>
          </a:p>
          <a:p>
            <a:pPr algn="l"/>
            <a:r>
              <a:rPr lang="pl-PL" b="0" i="0" dirty="0">
                <a:solidFill>
                  <a:srgbClr val="4A4E57"/>
                </a:solidFill>
                <a:effectLst/>
                <a:latin typeface="Roboto" panose="02000000000000000000" pitchFamily="2" charset="0"/>
              </a:rPr>
              <a:t>Wspólne operacje: latanie, wydawanie odgłosów itd..</a:t>
            </a:r>
          </a:p>
          <a:p>
            <a:pPr algn="l"/>
            <a:r>
              <a:rPr lang="pl-PL" b="0" i="0" dirty="0">
                <a:solidFill>
                  <a:srgbClr val="4A4E57"/>
                </a:solidFill>
                <a:effectLst/>
                <a:latin typeface="Roboto" panose="02000000000000000000" pitchFamily="2" charset="0"/>
              </a:rPr>
              <a:t>Mogli byśmy zaimplementować 3 klasy, odpowiadające ptakom – sowa, orzeł, pingwin, i od początku do końca w nich zdefiniować nasze </a:t>
            </a:r>
            <a:r>
              <a:rPr lang="pl-PL" b="0" i="0" dirty="0" err="1">
                <a:solidFill>
                  <a:srgbClr val="4A4E57"/>
                </a:solidFill>
                <a:effectLst/>
                <a:latin typeface="Roboto" panose="02000000000000000000" pitchFamily="2" charset="0"/>
              </a:rPr>
              <a:t>konstruktory</a:t>
            </a:r>
            <a:r>
              <a:rPr lang="pl-PL" b="0" i="0" dirty="0">
                <a:solidFill>
                  <a:srgbClr val="4A4E57"/>
                </a:solidFill>
                <a:effectLst/>
                <a:latin typeface="Roboto" panose="02000000000000000000" pitchFamily="2" charset="0"/>
              </a:rPr>
              <a:t> oraz metody. Programowanie jednak nie lubi powtarzalności. Skoro, wszystkie te 3 obiekty, posiadają cechy i metody wspólne, czy można to zapisać, tak aby to co wspólne, napisać raz, a potem wykorzystać?</a:t>
            </a:r>
          </a:p>
          <a:p>
            <a:pPr algn="l"/>
            <a:endParaRPr lang="pl-PL" dirty="0">
              <a:solidFill>
                <a:srgbClr val="4A4E57"/>
              </a:solidFill>
              <a:latin typeface="Roboto" panose="02000000000000000000" pitchFamily="2" charset="0"/>
            </a:endParaRPr>
          </a:p>
          <a:p>
            <a:pPr algn="l"/>
            <a:r>
              <a:rPr lang="pl-PL" b="0" i="0" dirty="0">
                <a:solidFill>
                  <a:srgbClr val="4A4E57"/>
                </a:solidFill>
                <a:effectLst/>
                <a:latin typeface="Roboto" panose="02000000000000000000" pitchFamily="2" charset="0"/>
              </a:rPr>
              <a:t>Dziedziczenie, tak jak nazwa wskazuje, jest mechanizmem, który pozwala przekazać do klas sowa, orzeł, pingwin, informację, że cześć cech oraz metod jest zdefiniowana w innej klasie, a one same, są potomkami tej klasy:</a:t>
            </a:r>
          </a:p>
          <a:p>
            <a:pPr marL="0" indent="0">
              <a:buNone/>
            </a:pPr>
            <a:endParaRPr lang="pl-PL" b="0" i="0" dirty="0">
              <a:solidFill>
                <a:srgbClr val="4A4E57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br>
              <a:rPr lang="pl-PL" dirty="0"/>
            </a:b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DA2B5CC-A88F-2224-1306-CE447AAB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2681000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C03B4D-A184-C76B-8E0C-16095A9B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DZIEDZICZENIE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4B562B-BCD7-CC40-E540-E4AAAF668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12776"/>
            <a:ext cx="8001000" cy="4536504"/>
          </a:xfrm>
        </p:spPr>
        <p:txBody>
          <a:bodyPr/>
          <a:lstStyle/>
          <a:p>
            <a:pPr algn="l"/>
            <a:r>
              <a:rPr lang="pl-PL" b="1" i="0" dirty="0">
                <a:solidFill>
                  <a:srgbClr val="4A4E57"/>
                </a:solidFill>
                <a:effectLst/>
                <a:latin typeface="Roboto" panose="02000000000000000000" pitchFamily="2" charset="0"/>
              </a:rPr>
              <a:t>klasa ptak</a:t>
            </a:r>
            <a:r>
              <a:rPr lang="pl-PL" b="0" i="0" dirty="0">
                <a:solidFill>
                  <a:srgbClr val="4A4E57"/>
                </a:solidFill>
                <a:effectLst/>
                <a:latin typeface="Roboto" panose="02000000000000000000" pitchFamily="2" charset="0"/>
              </a:rPr>
              <a:t>, ma kolor, szybkość, wielkość, lata, wydaje odgłosy</a:t>
            </a:r>
          </a:p>
          <a:p>
            <a:pPr algn="l"/>
            <a:r>
              <a:rPr lang="pl-PL" b="1" i="0" dirty="0">
                <a:solidFill>
                  <a:srgbClr val="4A4E57"/>
                </a:solidFill>
                <a:effectLst/>
                <a:latin typeface="Roboto" panose="02000000000000000000" pitchFamily="2" charset="0"/>
              </a:rPr>
              <a:t>klasa sowa, potomek klasy ptak</a:t>
            </a:r>
            <a:r>
              <a:rPr lang="pl-PL" b="0" i="0" dirty="0">
                <a:solidFill>
                  <a:srgbClr val="4A4E57"/>
                </a:solidFill>
                <a:effectLst/>
                <a:latin typeface="Roboto" panose="02000000000000000000" pitchFamily="2" charset="0"/>
              </a:rPr>
              <a:t>, dodatkowo czuwa w nocy</a:t>
            </a:r>
          </a:p>
          <a:p>
            <a:pPr algn="l"/>
            <a:r>
              <a:rPr lang="pl-PL" b="1" i="0" dirty="0">
                <a:solidFill>
                  <a:srgbClr val="4A4E57"/>
                </a:solidFill>
                <a:effectLst/>
                <a:latin typeface="Roboto" panose="02000000000000000000" pitchFamily="2" charset="0"/>
              </a:rPr>
              <a:t>klasa orzeł</a:t>
            </a:r>
            <a:r>
              <a:rPr lang="pl-PL" b="0" i="0" dirty="0">
                <a:solidFill>
                  <a:srgbClr val="4A4E57"/>
                </a:solidFill>
                <a:effectLst/>
                <a:latin typeface="Roboto" panose="02000000000000000000" pitchFamily="2" charset="0"/>
              </a:rPr>
              <a:t>, </a:t>
            </a:r>
            <a:r>
              <a:rPr lang="pl-PL" b="1" i="0" dirty="0">
                <a:solidFill>
                  <a:srgbClr val="4A4E57"/>
                </a:solidFill>
                <a:effectLst/>
                <a:latin typeface="Roboto" panose="02000000000000000000" pitchFamily="2" charset="0"/>
              </a:rPr>
              <a:t>potomek klasy ptak</a:t>
            </a:r>
            <a:r>
              <a:rPr lang="pl-PL" b="0" i="0" dirty="0">
                <a:solidFill>
                  <a:srgbClr val="4A4E57"/>
                </a:solidFill>
                <a:effectLst/>
                <a:latin typeface="Roboto" panose="02000000000000000000" pitchFamily="2" charset="0"/>
              </a:rPr>
              <a:t>, dodatkowo poluje</a:t>
            </a:r>
          </a:p>
          <a:p>
            <a:pPr algn="l"/>
            <a:r>
              <a:rPr lang="pl-PL" b="1" i="0" dirty="0">
                <a:solidFill>
                  <a:srgbClr val="4A4E57"/>
                </a:solidFill>
                <a:effectLst/>
                <a:latin typeface="Roboto" panose="02000000000000000000" pitchFamily="2" charset="0"/>
              </a:rPr>
              <a:t>kasa pingwin, potomek klasy ptak</a:t>
            </a:r>
            <a:r>
              <a:rPr lang="pl-PL" b="0" i="0" dirty="0">
                <a:solidFill>
                  <a:srgbClr val="4A4E57"/>
                </a:solidFill>
                <a:effectLst/>
                <a:latin typeface="Roboto" panose="02000000000000000000" pitchFamily="2" charset="0"/>
              </a:rPr>
              <a:t>, jednak nie lata, ale umie się ślizgać</a:t>
            </a:r>
          </a:p>
          <a:p>
            <a:pPr marL="0" indent="0" algn="l">
              <a:buNone/>
            </a:pPr>
            <a:endParaRPr lang="pl-PL" b="0" i="0" dirty="0">
              <a:solidFill>
                <a:srgbClr val="4A4E57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endParaRPr lang="pl-PL" dirty="0">
              <a:solidFill>
                <a:srgbClr val="4A4E57"/>
              </a:solidFill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pl-PL" b="0" i="0" dirty="0">
                <a:solidFill>
                  <a:srgbClr val="4A4E57"/>
                </a:solidFill>
                <a:effectLst/>
                <a:latin typeface="Roboto" panose="02000000000000000000" pitchFamily="2" charset="0"/>
              </a:rPr>
              <a:t>co jak widzimy znacząco może nam uprościć definicje klas sowa, orzeł, pingwin i pozwolić na skupieniu się, tylko na tych aspektach, które faktycznie te klasy charakteryzują.</a:t>
            </a:r>
          </a:p>
          <a:p>
            <a:pPr marL="0" indent="0">
              <a:buNone/>
            </a:pPr>
            <a:endParaRPr lang="pl-PL" b="0" i="0" dirty="0">
              <a:solidFill>
                <a:srgbClr val="4A4E57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br>
              <a:rPr lang="pl-PL" dirty="0"/>
            </a:b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DA2B5CC-A88F-2224-1306-CE447AAB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2795830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A8A460-7C0B-C9C3-84EA-029867181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VI. Myślenie </a:t>
            </a:r>
            <a:r>
              <a:rPr lang="pl-PL" dirty="0" err="1"/>
              <a:t>komputacyjne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37123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7875"/>
          </a:xfrm>
        </p:spPr>
        <p:txBody>
          <a:bodyPr>
            <a:normAutofit/>
          </a:bodyPr>
          <a:lstStyle/>
          <a:p>
            <a:r>
              <a:rPr lang="pl-PL" altLang="pl-PL" sz="2400" dirty="0">
                <a:solidFill>
                  <a:srgbClr val="C00000"/>
                </a:solidFill>
                <a:cs typeface="Arial" charset="0"/>
              </a:rPr>
              <a:t>Informatyka i </a:t>
            </a:r>
            <a:r>
              <a:rPr lang="pl-PL" altLang="pl-PL" dirty="0">
                <a:cs typeface="Arial" charset="0"/>
              </a:rPr>
              <a:t>myślenie </a:t>
            </a:r>
            <a:r>
              <a:rPr lang="pl-PL" altLang="pl-PL" dirty="0" err="1">
                <a:cs typeface="Arial" charset="0"/>
              </a:rPr>
              <a:t>komputacyjne</a:t>
            </a:r>
            <a:endParaRPr lang="pl-PL" altLang="pl-PL" sz="2400" dirty="0">
              <a:solidFill>
                <a:srgbClr val="C00000"/>
              </a:solidFill>
              <a:cs typeface="Arial" charset="0"/>
            </a:endParaRPr>
          </a:p>
        </p:txBody>
      </p:sp>
      <p:sp>
        <p:nvSpPr>
          <p:cNvPr id="4099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319588"/>
          </a:xfrm>
        </p:spPr>
        <p:txBody>
          <a:bodyPr>
            <a:normAutofit/>
          </a:bodyPr>
          <a:lstStyle/>
          <a:p>
            <a:pPr marL="457200" indent="-457200">
              <a:buFontTx/>
              <a:buAutoNum type="arabicPeriod"/>
            </a:pPr>
            <a:endParaRPr lang="pl-PL" altLang="pl-PL" sz="1800" b="1" dirty="0">
              <a:solidFill>
                <a:srgbClr val="C00000"/>
              </a:solidFill>
              <a:cs typeface="Arial" charset="0"/>
            </a:endParaRPr>
          </a:p>
          <a:p>
            <a:pPr marL="0" indent="0">
              <a:buNone/>
            </a:pPr>
            <a:r>
              <a:rPr lang="pl-PL" altLang="pl-PL" dirty="0">
                <a:solidFill>
                  <a:srgbClr val="C00000"/>
                </a:solidFill>
                <a:cs typeface="Arial" charset="0"/>
              </a:rPr>
              <a:t>Informatyka</a:t>
            </a:r>
            <a:r>
              <a:rPr lang="pl-PL" altLang="pl-PL" dirty="0">
                <a:cs typeface="Arial" charset="0"/>
              </a:rPr>
              <a:t> </a:t>
            </a:r>
            <a:r>
              <a:rPr lang="pl-PL" altLang="pl-PL" dirty="0">
                <a:solidFill>
                  <a:srgbClr val="C00000"/>
                </a:solidFill>
                <a:cs typeface="Arial" charset="0"/>
              </a:rPr>
              <a:t>= dziedzina nauki (computer science) + dynamicznie rozwijające się technologie</a:t>
            </a:r>
          </a:p>
          <a:p>
            <a:pPr lvl="1"/>
            <a:r>
              <a:rPr lang="pl-PL" altLang="pl-PL" sz="1700" dirty="0">
                <a:solidFill>
                  <a:srgbClr val="002060"/>
                </a:solidFill>
                <a:cs typeface="Arial" charset="0"/>
              </a:rPr>
              <a:t>wspiera i integruje się ze wszystkimi dziedzinami,</a:t>
            </a:r>
          </a:p>
          <a:p>
            <a:pPr lvl="1"/>
            <a:r>
              <a:rPr lang="pl-PL" altLang="pl-PL" sz="1700" dirty="0">
                <a:solidFill>
                  <a:srgbClr val="002060"/>
                </a:solidFill>
                <a:cs typeface="Arial" charset="0"/>
              </a:rPr>
              <a:t>wyposaża je w podstawowe metody i narzędzia.</a:t>
            </a:r>
          </a:p>
          <a:p>
            <a:pPr marL="457200" indent="-457200">
              <a:buFontTx/>
              <a:buAutoNum type="arabicPeriod"/>
            </a:pPr>
            <a:endParaRPr lang="pl-PL" altLang="pl-PL" b="1" dirty="0">
              <a:solidFill>
                <a:srgbClr val="C00000"/>
              </a:solidFill>
              <a:cs typeface="Arial" charset="0"/>
            </a:endParaRPr>
          </a:p>
          <a:p>
            <a:pPr marL="0" indent="0">
              <a:buNone/>
            </a:pPr>
            <a:r>
              <a:rPr lang="pl-PL" altLang="pl-PL" dirty="0">
                <a:solidFill>
                  <a:srgbClr val="C00000"/>
                </a:solidFill>
                <a:cs typeface="Arial" charset="0"/>
              </a:rPr>
              <a:t>Myślenie </a:t>
            </a:r>
            <a:r>
              <a:rPr lang="pl-PL" altLang="pl-PL" dirty="0" err="1">
                <a:solidFill>
                  <a:srgbClr val="C00000"/>
                </a:solidFill>
                <a:cs typeface="Arial" charset="0"/>
              </a:rPr>
              <a:t>komputacyjne</a:t>
            </a:r>
            <a:r>
              <a:rPr lang="pl-PL" altLang="pl-PL" dirty="0">
                <a:solidFill>
                  <a:srgbClr val="C00000"/>
                </a:solidFill>
                <a:cs typeface="Arial" charset="0"/>
              </a:rPr>
              <a:t>*  (</a:t>
            </a:r>
            <a:r>
              <a:rPr lang="pl-PL" altLang="pl-PL" dirty="0" err="1">
                <a:solidFill>
                  <a:srgbClr val="C00000"/>
                </a:solidFill>
                <a:cs typeface="Arial" charset="0"/>
              </a:rPr>
              <a:t>computational</a:t>
            </a:r>
            <a:r>
              <a:rPr lang="pl-PL" altLang="pl-PL" dirty="0">
                <a:solidFill>
                  <a:srgbClr val="C00000"/>
                </a:solidFill>
                <a:cs typeface="Arial" charset="0"/>
              </a:rPr>
              <a:t> </a:t>
            </a:r>
            <a:r>
              <a:rPr lang="pl-PL" altLang="pl-PL" dirty="0" err="1">
                <a:solidFill>
                  <a:srgbClr val="C00000"/>
                </a:solidFill>
                <a:cs typeface="Arial" charset="0"/>
              </a:rPr>
              <a:t>thinking</a:t>
            </a:r>
            <a:r>
              <a:rPr lang="pl-PL" altLang="pl-PL" dirty="0">
                <a:solidFill>
                  <a:srgbClr val="C00000"/>
                </a:solidFill>
                <a:cs typeface="Arial" charset="0"/>
              </a:rPr>
              <a:t>):</a:t>
            </a:r>
          </a:p>
          <a:p>
            <a:pPr lvl="1"/>
            <a:r>
              <a:rPr lang="pl-PL" altLang="pl-PL" sz="1700" dirty="0">
                <a:solidFill>
                  <a:srgbClr val="002060"/>
                </a:solidFill>
                <a:cs typeface="Arial" charset="0"/>
              </a:rPr>
              <a:t>umiejętność rozwiązywania problemów z różnych dziedzin,</a:t>
            </a:r>
          </a:p>
          <a:p>
            <a:pPr lvl="1"/>
            <a:r>
              <a:rPr lang="pl-PL" altLang="pl-PL" sz="1700" dirty="0">
                <a:solidFill>
                  <a:srgbClr val="002060"/>
                </a:solidFill>
                <a:cs typeface="Arial" charset="0"/>
              </a:rPr>
              <a:t>świadome wykorzystanie metod i narzędzi informatycznych.</a:t>
            </a:r>
          </a:p>
          <a:p>
            <a:pPr lvl="1"/>
            <a:endParaRPr lang="pl-PL" altLang="pl-PL" sz="2000" dirty="0">
              <a:cs typeface="Arial" charset="0"/>
            </a:endParaRPr>
          </a:p>
          <a:p>
            <a:pPr lvl="1"/>
            <a:endParaRPr lang="pl-PL" altLang="pl-PL" sz="2000" dirty="0">
              <a:cs typeface="Arial" charset="0"/>
            </a:endParaRPr>
          </a:p>
          <a:p>
            <a:pPr marL="471487" lvl="1" indent="0">
              <a:buNone/>
            </a:pPr>
            <a:r>
              <a:rPr lang="pl-PL" sz="1400" dirty="0"/>
              <a:t>*Myślenie </a:t>
            </a:r>
            <a:r>
              <a:rPr lang="pl-PL" sz="1400" dirty="0" err="1"/>
              <a:t>komputacyjne</a:t>
            </a:r>
            <a:r>
              <a:rPr lang="pl-PL" sz="1400" dirty="0"/>
              <a:t> (Jeannette </a:t>
            </a:r>
            <a:r>
              <a:rPr lang="pl-PL" sz="1400" dirty="0" err="1"/>
              <a:t>Wing</a:t>
            </a:r>
            <a:r>
              <a:rPr lang="pl-PL" sz="1400" dirty="0"/>
              <a:t>, 2006) określa użyteczne postawy    </a:t>
            </a:r>
          </a:p>
          <a:p>
            <a:pPr marL="471487" lvl="1" indent="0">
              <a:buNone/>
            </a:pPr>
            <a:r>
              <a:rPr lang="pl-PL" sz="1400" dirty="0"/>
              <a:t>  i umiejętności, jakie każdy, nie tylko informatyk, powinien starać się wykształcić</a:t>
            </a:r>
          </a:p>
          <a:p>
            <a:pPr marL="471487" lvl="1" indent="0">
              <a:buNone/>
            </a:pPr>
            <a:r>
              <a:rPr lang="pl-PL" sz="1400" dirty="0"/>
              <a:t>  i stosować.  Pojęcie to wprowadził w Polsce prof. Maciej M. Sysło.</a:t>
            </a:r>
          </a:p>
          <a:p>
            <a:pPr marL="471487" lvl="1" indent="0">
              <a:buNone/>
            </a:pPr>
            <a:endParaRPr lang="pl-PL" altLang="pl-PL" sz="1400" dirty="0">
              <a:cs typeface="Arial" charset="0"/>
            </a:endParaRPr>
          </a:p>
        </p:txBody>
      </p:sp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2EEABD33-211D-E629-620C-CBB08912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298211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686800" cy="990600"/>
          </a:xfrm>
        </p:spPr>
        <p:txBody>
          <a:bodyPr>
            <a:normAutofit/>
          </a:bodyPr>
          <a:lstStyle/>
          <a:p>
            <a:r>
              <a:rPr lang="pl-PL" dirty="0">
                <a:latin typeface="+mn-lt"/>
                <a:cs typeface="Arial" charset="0"/>
              </a:rPr>
              <a:t>Najważniejsze aspekty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>
                <a:solidFill>
                  <a:srgbClr val="C00000"/>
                </a:solidFill>
                <a:cs typeface="Arial" charset="0"/>
              </a:rPr>
              <a:t>Myślenie </a:t>
            </a:r>
            <a:r>
              <a:rPr lang="pl-PL" dirty="0" err="1">
                <a:solidFill>
                  <a:srgbClr val="C00000"/>
                </a:solidFill>
                <a:cs typeface="Arial" charset="0"/>
              </a:rPr>
              <a:t>komputacyjne</a:t>
            </a:r>
            <a:r>
              <a:rPr lang="pl-PL" dirty="0">
                <a:solidFill>
                  <a:srgbClr val="C00000"/>
                </a:solidFill>
                <a:cs typeface="Arial" charset="0"/>
              </a:rPr>
              <a:t> </a:t>
            </a:r>
            <a:r>
              <a:rPr lang="pl-PL" b="1" dirty="0">
                <a:cs typeface="Arial" charset="0"/>
              </a:rPr>
              <a:t>– </a:t>
            </a:r>
            <a:r>
              <a:rPr lang="pl-PL" dirty="0">
                <a:cs typeface="Arial" charset="0"/>
              </a:rPr>
              <a:t>świadome </a:t>
            </a:r>
            <a:r>
              <a:rPr lang="pl-PL" dirty="0">
                <a:solidFill>
                  <a:schemeClr val="accent5">
                    <a:lumMod val="25000"/>
                  </a:schemeClr>
                </a:solidFill>
                <a:cs typeface="Arial" charset="0"/>
              </a:rPr>
              <a:t>wykorzystanie</a:t>
            </a:r>
            <a:r>
              <a:rPr lang="pl-PL" dirty="0">
                <a:cs typeface="Arial" charset="0"/>
              </a:rPr>
              <a:t> metod i technik wypływających z informatyki</a:t>
            </a:r>
            <a:r>
              <a:rPr lang="pl-PL" b="1" dirty="0">
                <a:cs typeface="Arial" charset="0"/>
              </a:rPr>
              <a:t> </a:t>
            </a:r>
            <a:r>
              <a:rPr lang="pl-PL" dirty="0">
                <a:cs typeface="Arial" charset="0"/>
              </a:rPr>
              <a:t>w rozwiązywaniu problemów wywodzących się z różnych dziedzin życia.</a:t>
            </a:r>
          </a:p>
          <a:p>
            <a:r>
              <a:rPr lang="pl-PL" dirty="0">
                <a:solidFill>
                  <a:srgbClr val="C00000"/>
                </a:solidFill>
                <a:cs typeface="Arial" charset="0"/>
              </a:rPr>
              <a:t>Rozwiązywanie problemów </a:t>
            </a:r>
            <a:r>
              <a:rPr lang="pl-PL" b="1" dirty="0">
                <a:cs typeface="Arial" charset="0"/>
              </a:rPr>
              <a:t>-</a:t>
            </a:r>
            <a:r>
              <a:rPr lang="pl-PL" dirty="0">
                <a:cs typeface="Arial" charset="0"/>
              </a:rPr>
              <a:t> nauczanie przez rozwiązywanie problemów z różnych dziedzin życia.</a:t>
            </a:r>
          </a:p>
          <a:p>
            <a:r>
              <a:rPr lang="pl-PL" dirty="0">
                <a:solidFill>
                  <a:srgbClr val="C00000"/>
                </a:solidFill>
                <a:cs typeface="Arial" charset="0"/>
              </a:rPr>
              <a:t>Spiralność </a:t>
            </a:r>
            <a:r>
              <a:rPr lang="pl-PL" b="1" dirty="0">
                <a:cs typeface="Arial" charset="0"/>
              </a:rPr>
              <a:t>- </a:t>
            </a:r>
            <a:r>
              <a:rPr lang="pl-PL" dirty="0">
                <a:cs typeface="Arial" charset="0"/>
              </a:rPr>
              <a:t>na każdym etapie wymaga się umiejętności zdobytych wcześniej i rozszerza się je o umiejętności nowe.</a:t>
            </a:r>
            <a:endParaRPr lang="pl-PL" b="1" dirty="0">
              <a:cs typeface="Arial" charset="0"/>
            </a:endParaRPr>
          </a:p>
          <a:p>
            <a:r>
              <a:rPr lang="pl-PL" dirty="0">
                <a:solidFill>
                  <a:srgbClr val="C00000"/>
                </a:solidFill>
                <a:cs typeface="Arial" charset="0"/>
              </a:rPr>
              <a:t>Stopniowe poznawanie trudnej problematyki </a:t>
            </a:r>
            <a:r>
              <a:rPr lang="pl-PL" dirty="0">
                <a:cs typeface="Arial" charset="0"/>
              </a:rPr>
              <a:t>- kształtowanie abstrakcyjnego myślenia algorytmicznego i programowanie przez wszystkie lata w szkole.</a:t>
            </a:r>
          </a:p>
          <a:p>
            <a:r>
              <a:rPr lang="pl-PL" dirty="0">
                <a:solidFill>
                  <a:srgbClr val="C00000"/>
                </a:solidFill>
                <a:cs typeface="Arial" charset="0"/>
              </a:rPr>
              <a:t>Metoda projektów </a:t>
            </a:r>
            <a:r>
              <a:rPr lang="pl-PL" b="1" dirty="0">
                <a:cs typeface="Arial" charset="0"/>
              </a:rPr>
              <a:t>-</a:t>
            </a:r>
            <a:r>
              <a:rPr lang="pl-PL" dirty="0">
                <a:cs typeface="Arial" charset="0"/>
              </a:rPr>
              <a:t> praca w zespołach.</a:t>
            </a:r>
          </a:p>
          <a:p>
            <a:r>
              <a:rPr lang="pl-PL" dirty="0">
                <a:solidFill>
                  <a:srgbClr val="C00000"/>
                </a:solidFill>
                <a:cs typeface="Arial" charset="0"/>
              </a:rPr>
              <a:t>Uniwersalność</a:t>
            </a:r>
            <a:r>
              <a:rPr lang="pl-PL" b="1" dirty="0">
                <a:cs typeface="Arial" charset="0"/>
              </a:rPr>
              <a:t>  - </a:t>
            </a:r>
            <a:r>
              <a:rPr lang="pl-PL" dirty="0">
                <a:cs typeface="Arial" charset="0"/>
              </a:rPr>
              <a:t>dowolność w doborze systemów, języków programowania, aplikacji przy rozwiązywaniu.</a:t>
            </a:r>
          </a:p>
          <a:p>
            <a:r>
              <a:rPr lang="pl-PL" dirty="0">
                <a:solidFill>
                  <a:srgbClr val="C00000"/>
                </a:solidFill>
                <a:cs typeface="Arial" charset="0"/>
              </a:rPr>
              <a:t>Nowoczesność</a:t>
            </a:r>
            <a:r>
              <a:rPr lang="pl-PL" b="1" dirty="0">
                <a:cs typeface="Arial" charset="0"/>
              </a:rPr>
              <a:t> - </a:t>
            </a:r>
            <a:r>
              <a:rPr lang="pl-PL" dirty="0">
                <a:cs typeface="Arial" charset="0"/>
              </a:rPr>
              <a:t>uwzględnienie najnowszych trendów w zastosowaniach informatyki, znajomość prawa i zasad </a:t>
            </a:r>
            <a:r>
              <a:rPr lang="pl-PL" dirty="0" err="1">
                <a:cs typeface="Arial" charset="0"/>
              </a:rPr>
              <a:t>cyberbezpieczeństwa</a:t>
            </a:r>
            <a:r>
              <a:rPr lang="pl-PL" dirty="0">
                <a:cs typeface="Arial" charset="0"/>
              </a:rPr>
              <a:t>.</a:t>
            </a:r>
          </a:p>
          <a:p>
            <a:endParaRPr lang="pl-PL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1F4014E-9019-2C76-F496-B9DE5D9C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160803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A8A460-7C0B-C9C3-84EA-029867181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Programowanie - wstęp</a:t>
            </a:r>
          </a:p>
        </p:txBody>
      </p:sp>
    </p:spTree>
    <p:extLst>
      <p:ext uri="{BB962C8B-B14F-4D97-AF65-F5344CB8AC3E}">
        <p14:creationId xmlns:p14="http://schemas.microsoft.com/office/powerpoint/2010/main" val="36735667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ytuł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359817"/>
          </a:xfrm>
        </p:spPr>
        <p:txBody>
          <a:bodyPr>
            <a:noAutofit/>
          </a:bodyPr>
          <a:lstStyle/>
          <a:p>
            <a:r>
              <a:rPr lang="pl-PL" altLang="pl-PL" sz="2400" dirty="0">
                <a:solidFill>
                  <a:srgbClr val="C00000"/>
                </a:solidFill>
                <a:cs typeface="Arial" charset="0"/>
              </a:rPr>
              <a:t>Cele kształcenia – wymagania ogólne  </a:t>
            </a:r>
          </a:p>
        </p:txBody>
      </p:sp>
      <p:sp>
        <p:nvSpPr>
          <p:cNvPr id="12291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96974"/>
            <a:ext cx="8435280" cy="5328370"/>
          </a:xfrm>
        </p:spPr>
        <p:txBody>
          <a:bodyPr>
            <a:noAutofit/>
          </a:bodyPr>
          <a:lstStyle/>
          <a:p>
            <a:pPr eaLnBrk="1" hangingPunct="1">
              <a:spcBef>
                <a:spcPts val="600"/>
              </a:spcBef>
              <a:buSzPct val="76000"/>
            </a:pPr>
            <a:r>
              <a:rPr lang="pl-PL" altLang="pl-PL" sz="1600" b="1" dirty="0">
                <a:solidFill>
                  <a:srgbClr val="C00000"/>
                </a:solidFill>
                <a:cs typeface="Arial" charset="0"/>
              </a:rPr>
              <a:t>Rozumienie, analizowanie i rozwiązywanie problemów</a:t>
            </a:r>
            <a:r>
              <a:rPr lang="pl-PL" altLang="pl-PL" sz="1600" dirty="0">
                <a:solidFill>
                  <a:srgbClr val="C00000"/>
                </a:solidFill>
                <a:cs typeface="Arial" charset="0"/>
              </a:rPr>
              <a:t> na bazie logicznego </a:t>
            </a:r>
            <a:br>
              <a:rPr lang="pl-PL" altLang="pl-PL" sz="1600" dirty="0">
                <a:solidFill>
                  <a:srgbClr val="C00000"/>
                </a:solidFill>
                <a:cs typeface="Arial" charset="0"/>
              </a:rPr>
            </a:br>
            <a:r>
              <a:rPr lang="pl-PL" altLang="pl-PL" sz="1600" dirty="0">
                <a:solidFill>
                  <a:srgbClr val="C00000"/>
                </a:solidFill>
                <a:cs typeface="Arial" charset="0"/>
              </a:rPr>
              <a:t>i abstrakcyjnego myślenia, myślenia algorytmicznego i sposobów reprezentowania informacji.</a:t>
            </a:r>
          </a:p>
          <a:p>
            <a:pPr eaLnBrk="1" hangingPunct="1">
              <a:spcBef>
                <a:spcPts val="600"/>
              </a:spcBef>
              <a:buSzPct val="76000"/>
            </a:pPr>
            <a:r>
              <a:rPr lang="pl-PL" altLang="pl-PL" sz="1600" b="1" dirty="0">
                <a:solidFill>
                  <a:srgbClr val="C00000"/>
                </a:solidFill>
                <a:cs typeface="Arial" charset="0"/>
              </a:rPr>
              <a:t>Programowanie i rozwiązywanie problemów z wykorzystaniem komputera oraz innych urządzeń cyfrowych:</a:t>
            </a:r>
            <a:r>
              <a:rPr lang="pl-PL" altLang="pl-PL" sz="1600" dirty="0">
                <a:solidFill>
                  <a:srgbClr val="C00000"/>
                </a:solidFill>
                <a:cs typeface="Arial" charset="0"/>
              </a:rPr>
              <a:t> układanie i programowanie algorytmów, organizowanie, wyszukiwanie i udostępnianie informacji, posługiwanie się aplikacjami komputerowymi. </a:t>
            </a:r>
          </a:p>
          <a:p>
            <a:pPr eaLnBrk="1" hangingPunct="1">
              <a:spcBef>
                <a:spcPts val="600"/>
              </a:spcBef>
              <a:buSzPct val="76000"/>
            </a:pPr>
            <a:r>
              <a:rPr lang="pl-PL" altLang="pl-PL" sz="1600" b="1" dirty="0">
                <a:solidFill>
                  <a:srgbClr val="002060"/>
                </a:solidFill>
                <a:cs typeface="Arial" charset="0"/>
              </a:rPr>
              <a:t>Posługiwanie się komputerem, urządzeniami cyfrowymi i sieciami komputerowymi, </a:t>
            </a:r>
            <a:r>
              <a:rPr lang="pl-PL" altLang="pl-PL" sz="1600" dirty="0">
                <a:solidFill>
                  <a:srgbClr val="002060"/>
                </a:solidFill>
                <a:cs typeface="Arial" charset="0"/>
              </a:rPr>
              <a:t>w tym: znajomość zasad działania urządzeń cyfrowych i sieci komputerowych oraz wykonywanie obliczeń i programów.  </a:t>
            </a:r>
          </a:p>
          <a:p>
            <a:pPr eaLnBrk="1" hangingPunct="1">
              <a:spcBef>
                <a:spcPts val="600"/>
              </a:spcBef>
              <a:buSzPct val="76000"/>
            </a:pPr>
            <a:r>
              <a:rPr lang="pl-PL" altLang="pl-PL" sz="1600" b="1" dirty="0">
                <a:solidFill>
                  <a:srgbClr val="002060"/>
                </a:solidFill>
                <a:cs typeface="Arial" charset="0"/>
              </a:rPr>
              <a:t>Rozwijanie kompetencji społecznych</a:t>
            </a:r>
            <a:r>
              <a:rPr lang="pl-PL" altLang="pl-PL" sz="1600" dirty="0">
                <a:solidFill>
                  <a:srgbClr val="002060"/>
                </a:solidFill>
                <a:cs typeface="Arial" charset="0"/>
              </a:rPr>
              <a:t>, takich jak: komunikacja i współpraca w grupie, w tym w środowiskach wirtualnych, udział w projektach zespołowych oraz  organizacja i zarządzanie projektami. </a:t>
            </a:r>
          </a:p>
          <a:p>
            <a:pPr eaLnBrk="1" hangingPunct="1">
              <a:spcBef>
                <a:spcPts val="600"/>
              </a:spcBef>
              <a:buSzPct val="76000"/>
            </a:pPr>
            <a:r>
              <a:rPr lang="pl-PL" altLang="pl-PL" sz="1600" b="1" dirty="0">
                <a:solidFill>
                  <a:srgbClr val="002060"/>
                </a:solidFill>
                <a:cs typeface="Arial" charset="0"/>
              </a:rPr>
              <a:t>Przestrzeganie prawa i zasad bezpieczeństwa.</a:t>
            </a:r>
            <a:r>
              <a:rPr lang="pl-PL" altLang="pl-PL" sz="1600" dirty="0">
                <a:solidFill>
                  <a:srgbClr val="002060"/>
                </a:solidFill>
                <a:cs typeface="Arial" charset="0"/>
              </a:rPr>
              <a:t> Respektowanie prywatności informacji i ochrony danych, praw własności intelektualnej, etykiety w komunikacji i norm współżycia społecznego; ocena zagrożeń związanych z technologią i ich uwzględnienie dla bezpieczeństwa swojego i innych.</a:t>
            </a:r>
          </a:p>
        </p:txBody>
      </p:sp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F8FF6A32-7D4B-D243-080B-31FC9E4E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647466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ytuł 1"/>
          <p:cNvSpPr>
            <a:spLocks noGrp="1"/>
          </p:cNvSpPr>
          <p:nvPr>
            <p:ph type="title"/>
          </p:nvPr>
        </p:nvSpPr>
        <p:spPr>
          <a:xfrm>
            <a:off x="518864" y="116632"/>
            <a:ext cx="8229600" cy="777875"/>
          </a:xfrm>
        </p:spPr>
        <p:txBody>
          <a:bodyPr>
            <a:normAutofit/>
          </a:bodyPr>
          <a:lstStyle/>
          <a:p>
            <a:r>
              <a:rPr lang="pl-PL" altLang="pl-PL" dirty="0">
                <a:cs typeface="Arial" charset="0"/>
              </a:rPr>
              <a:t>P</a:t>
            </a:r>
            <a:r>
              <a:rPr lang="pl-PL" altLang="pl-PL" sz="2400" dirty="0">
                <a:solidFill>
                  <a:srgbClr val="C00000"/>
                </a:solidFill>
                <a:cs typeface="Arial" charset="0"/>
              </a:rPr>
              <a:t>rogramowanie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96974"/>
            <a:ext cx="7931224" cy="5256362"/>
          </a:xfrm>
        </p:spPr>
        <p:txBody>
          <a:bodyPr>
            <a:normAutofit/>
          </a:bodyPr>
          <a:lstStyle/>
          <a:p>
            <a:pPr lvl="1">
              <a:spcAft>
                <a:spcPts val="1200"/>
              </a:spcAft>
              <a:defRPr/>
            </a:pPr>
            <a:endParaRPr lang="pl-PL" altLang="pl-PL" sz="1800" dirty="0">
              <a:cs typeface="Arial" charset="0"/>
            </a:endParaRPr>
          </a:p>
          <a:p>
            <a:pPr lvl="1">
              <a:spcAft>
                <a:spcPts val="1200"/>
              </a:spcAft>
              <a:defRPr/>
            </a:pPr>
            <a:r>
              <a:rPr lang="pl-PL" altLang="pl-PL" sz="1700" dirty="0">
                <a:cs typeface="Arial" charset="0"/>
              </a:rPr>
              <a:t>Jest rozumiane jako </a:t>
            </a:r>
            <a:r>
              <a:rPr lang="pl-PL" altLang="pl-PL" sz="1700" dirty="0">
                <a:solidFill>
                  <a:srgbClr val="C00000"/>
                </a:solidFill>
                <a:cs typeface="Arial" charset="0"/>
              </a:rPr>
              <a:t>informatyczne podejście</a:t>
            </a:r>
            <a:r>
              <a:rPr lang="pl-PL" altLang="pl-PL" sz="1700" dirty="0">
                <a:cs typeface="Arial" charset="0"/>
              </a:rPr>
              <a:t> do rozwiązywania problemów z różnych dziedzin. </a:t>
            </a:r>
          </a:p>
          <a:p>
            <a:pPr lvl="1">
              <a:spcAft>
                <a:spcPts val="1200"/>
              </a:spcAft>
              <a:defRPr/>
            </a:pPr>
            <a:r>
              <a:rPr lang="pl-PL" altLang="pl-PL" sz="1700" dirty="0">
                <a:cs typeface="Arial" charset="0"/>
              </a:rPr>
              <a:t>Ma początek dużo wcześniej </a:t>
            </a:r>
            <a:r>
              <a:rPr lang="pl-PL" altLang="pl-PL" sz="1700" dirty="0">
                <a:solidFill>
                  <a:srgbClr val="C00000"/>
                </a:solidFill>
                <a:cs typeface="Arial" charset="0"/>
              </a:rPr>
              <a:t>przed włączeniem komputera</a:t>
            </a:r>
            <a:r>
              <a:rPr lang="pl-PL" altLang="pl-PL" sz="1700" dirty="0">
                <a:cs typeface="Arial" charset="0"/>
              </a:rPr>
              <a:t>. Komputer jest potrzebny do realizacji wcześniej wymyślonego i zaprojektowanego rozwiązania. </a:t>
            </a:r>
          </a:p>
          <a:p>
            <a:pPr lvl="1">
              <a:spcAft>
                <a:spcPts val="1200"/>
              </a:spcAft>
              <a:defRPr/>
            </a:pPr>
            <a:r>
              <a:rPr lang="pl-PL" altLang="pl-PL" sz="1700" dirty="0">
                <a:cs typeface="Arial" charset="0"/>
                <a:sym typeface="Symbol" pitchFamily="18" charset="2"/>
              </a:rPr>
              <a:t>Zaprogramowanie rozwiązanie </a:t>
            </a:r>
            <a:r>
              <a:rPr lang="pl-PL" altLang="pl-PL" sz="1700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nie musi wiązać się                      z napisaniem programu </a:t>
            </a:r>
            <a:r>
              <a:rPr lang="pl-PL" altLang="pl-PL" sz="1700" dirty="0">
                <a:cs typeface="Arial" charset="0"/>
                <a:sym typeface="Symbol" pitchFamily="18" charset="2"/>
              </a:rPr>
              <a:t>w języku programowania. Rozwiązanie może być realizowane z wykorzystaniem aplikacji użytkowych, innego oprogramowania dla urządzenia cyfrowego.</a:t>
            </a:r>
            <a:endParaRPr lang="pl-PL" altLang="pl-PL" sz="1700" dirty="0">
              <a:cs typeface="Arial" charset="0"/>
            </a:endParaRPr>
          </a:p>
          <a:p>
            <a:pPr lvl="1">
              <a:spcAft>
                <a:spcPts val="1200"/>
              </a:spcAft>
              <a:defRPr/>
            </a:pPr>
            <a:r>
              <a:rPr lang="pl-PL" altLang="pl-PL" sz="1700" dirty="0">
                <a:cs typeface="Arial" charset="0"/>
              </a:rPr>
              <a:t>W szkole poszczególne </a:t>
            </a:r>
            <a:r>
              <a:rPr lang="pl-PL" altLang="pl-PL" sz="1700" dirty="0">
                <a:solidFill>
                  <a:srgbClr val="C00000"/>
                </a:solidFill>
                <a:cs typeface="Arial" charset="0"/>
              </a:rPr>
              <a:t>etapy nie muszą być realizowane w jednym czasie</a:t>
            </a:r>
            <a:r>
              <a:rPr lang="pl-PL" altLang="pl-PL" sz="1700" dirty="0">
                <a:cs typeface="Arial" charset="0"/>
              </a:rPr>
              <a:t>. Model docelowy jest efektem działań na wszystkich etapach edukacji.</a:t>
            </a:r>
            <a:endParaRPr lang="pl-PL" altLang="pl-PL" sz="1700" dirty="0">
              <a:solidFill>
                <a:srgbClr val="C00000"/>
              </a:solidFill>
            </a:endParaRPr>
          </a:p>
        </p:txBody>
      </p:sp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74A67C9B-D107-8D62-84A7-AF3C667D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91519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74674" y="304800"/>
            <a:ext cx="8569325" cy="603250"/>
          </a:xfrm>
        </p:spPr>
        <p:txBody>
          <a:bodyPr/>
          <a:lstStyle/>
          <a:p>
            <a:r>
              <a:rPr lang="pl-PL" dirty="0">
                <a:solidFill>
                  <a:srgbClr val="C00000"/>
                </a:solidFill>
              </a:rPr>
              <a:t>Rozwiązywania problemów – podejście informatyczne</a:t>
            </a:r>
            <a:endParaRPr lang="pl-PL" dirty="0">
              <a:solidFill>
                <a:srgbClr val="002060"/>
              </a:solidFill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755576" y="1556792"/>
            <a:ext cx="496097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002060"/>
                </a:solidFill>
                <a:latin typeface="+mj-lt"/>
              </a:rPr>
              <a:t>specyfikacja problemu: dane i wyniki 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644218" y="2431936"/>
            <a:ext cx="51845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002060"/>
                </a:solidFill>
                <a:latin typeface="+mj-lt"/>
              </a:rPr>
              <a:t>modele, pojęcia, podział na </a:t>
            </a:r>
            <a:r>
              <a:rPr lang="pl-PL" dirty="0" err="1">
                <a:solidFill>
                  <a:srgbClr val="002060"/>
                </a:solidFill>
                <a:latin typeface="+mj-lt"/>
              </a:rPr>
              <a:t>podproblemy</a:t>
            </a:r>
            <a:endParaRPr lang="pl-PL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1292290" y="3311272"/>
            <a:ext cx="387486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002060"/>
                </a:solidFill>
                <a:latin typeface="+mj-lt"/>
              </a:rPr>
              <a:t>odkrycie rozwiązania: algorytm </a:t>
            </a:r>
          </a:p>
          <a:p>
            <a:pPr algn="ctr"/>
            <a:r>
              <a:rPr lang="pl-PL" dirty="0">
                <a:solidFill>
                  <a:srgbClr val="002060"/>
                </a:solidFill>
                <a:latin typeface="+mj-lt"/>
              </a:rPr>
              <a:t>i struktury danych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467544" y="4460056"/>
            <a:ext cx="561662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002060"/>
                </a:solidFill>
                <a:latin typeface="+mj-lt"/>
              </a:rPr>
              <a:t>zapis rozwiązania w języku programowania</a:t>
            </a:r>
          </a:p>
          <a:p>
            <a:pPr algn="ctr"/>
            <a:r>
              <a:rPr lang="pl-PL" dirty="0">
                <a:solidFill>
                  <a:srgbClr val="002060"/>
                </a:solidFill>
                <a:latin typeface="+mj-lt"/>
              </a:rPr>
              <a:t>opracowanie dokumentacji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1862862" y="5620057"/>
            <a:ext cx="27537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002060"/>
                </a:solidFill>
                <a:latin typeface="+mj-lt"/>
              </a:rPr>
              <a:t>testowanie</a:t>
            </a:r>
          </a:p>
        </p:txBody>
      </p:sp>
      <p:sp>
        <p:nvSpPr>
          <p:cNvPr id="17" name="Strzałka w dół 16"/>
          <p:cNvSpPr/>
          <p:nvPr/>
        </p:nvSpPr>
        <p:spPr>
          <a:xfrm>
            <a:off x="3159433" y="1946464"/>
            <a:ext cx="152456" cy="485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Strzałka w dół 17"/>
          <p:cNvSpPr/>
          <p:nvPr/>
        </p:nvSpPr>
        <p:spPr>
          <a:xfrm>
            <a:off x="3159433" y="2816508"/>
            <a:ext cx="152456" cy="485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trzałka w dół 18"/>
          <p:cNvSpPr/>
          <p:nvPr/>
        </p:nvSpPr>
        <p:spPr>
          <a:xfrm>
            <a:off x="3167873" y="3968636"/>
            <a:ext cx="152456" cy="485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trzałka w dół 19"/>
          <p:cNvSpPr/>
          <p:nvPr/>
        </p:nvSpPr>
        <p:spPr>
          <a:xfrm>
            <a:off x="3167873" y="5112480"/>
            <a:ext cx="152456" cy="485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Nawias klamrowy zamykający 24"/>
          <p:cNvSpPr/>
          <p:nvPr/>
        </p:nvSpPr>
        <p:spPr>
          <a:xfrm>
            <a:off x="5940152" y="1340768"/>
            <a:ext cx="432048" cy="46805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/>
          <p:cNvSpPr txBox="1"/>
          <p:nvPr/>
        </p:nvSpPr>
        <p:spPr>
          <a:xfrm>
            <a:off x="6300192" y="3358733"/>
            <a:ext cx="28803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00000"/>
                </a:solidFill>
                <a:latin typeface="+mj-lt"/>
              </a:rPr>
              <a:t>Programowanie</a:t>
            </a:r>
            <a:r>
              <a:rPr lang="pl-PL" dirty="0">
                <a:solidFill>
                  <a:srgbClr val="002060"/>
                </a:solidFill>
                <a:latin typeface="+mj-lt"/>
              </a:rPr>
              <a:t> </a:t>
            </a:r>
          </a:p>
          <a:p>
            <a:pPr algn="ctr"/>
            <a:r>
              <a:rPr lang="pl-PL" dirty="0">
                <a:solidFill>
                  <a:srgbClr val="002060"/>
                </a:solidFill>
                <a:latin typeface="+mj-lt"/>
              </a:rPr>
              <a:t>to informatyczne podejście do całego procesu rozwiązania problemu</a:t>
            </a:r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99A9DB0-9856-5B04-2CCB-F3196BFA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88757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 animBg="1"/>
      <p:bldP spid="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Podejście abstrakcyjne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endParaRPr lang="pl-PL" sz="1600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pl-PL" sz="1600" dirty="0">
                <a:solidFill>
                  <a:srgbClr val="C00000"/>
                </a:solidFill>
              </a:rPr>
              <a:t>Myślenie abstrakcyjne </a:t>
            </a:r>
            <a:r>
              <a:rPr lang="pl-PL" sz="1600" dirty="0"/>
              <a:t>to zdolność pojęciowego ujmowania rzeczywistości, opisywanie jej abstrakcyjnymi pojęciami, modelami. Jest niezbędnym składnikiem kreatywności.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pl-PL" dirty="0"/>
          </a:p>
        </p:txBody>
      </p:sp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23B63C4C-0262-17FF-652B-23747018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32715623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Etapy procesu myślenia </a:t>
            </a:r>
            <a:r>
              <a:rPr lang="pl-PL" altLang="pl-PL" dirty="0" err="1"/>
              <a:t>komputacyjnego</a:t>
            </a:r>
            <a:endParaRPr lang="pl-PL" alt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endParaRPr lang="pl-PL" sz="1600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r>
              <a:rPr lang="pl-PL" sz="1600" dirty="0"/>
              <a:t>Proces myślenia </a:t>
            </a:r>
            <a:r>
              <a:rPr lang="pl-PL" sz="1600" dirty="0" err="1"/>
              <a:t>komputacyjnego</a:t>
            </a:r>
            <a:r>
              <a:rPr lang="pl-PL" sz="1600" dirty="0"/>
              <a:t> składa się z następujących etapów: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l-PL" sz="1600" dirty="0"/>
              <a:t>Dekompozycja: sformułowanie problemu i rozłożenie go na części składowe.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l-PL" sz="1600" dirty="0"/>
              <a:t>Analiza: rozpoznanie prawidłowości właściwych problemowi.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l-PL" sz="1600" dirty="0"/>
              <a:t> Abstrahowanie: eliminowanie elementów nieistotnych przez uogólnianie.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l-PL" sz="1600" dirty="0"/>
              <a:t>Tworzenie algorytmu: rozwiązanie problemu. </a:t>
            </a:r>
            <a:endParaRPr lang="pl-PL" dirty="0"/>
          </a:p>
        </p:txBody>
      </p:sp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CA187A87-89B4-5782-B4E4-461CB98E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32965279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Wyodrębnione umiejętności kształtowanych dzięki doskonaleniu myślenia </a:t>
            </a:r>
            <a:r>
              <a:rPr lang="pl-PL" dirty="0" err="1"/>
              <a:t>komputacyjnego</a:t>
            </a:r>
            <a:r>
              <a:rPr lang="pl-PL" dirty="0"/>
              <a:t>.</a:t>
            </a:r>
            <a:endParaRPr lang="pl-PL" alt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+mj-lt"/>
              <a:buAutoNum type="arabicPeriod"/>
              <a:defRPr/>
            </a:pPr>
            <a:r>
              <a:rPr lang="pl-PL" sz="1600" dirty="0"/>
              <a:t>Formułowanie problemów. </a:t>
            </a:r>
          </a:p>
          <a:p>
            <a:pPr>
              <a:buFont typeface="+mj-lt"/>
              <a:buAutoNum type="arabicPeriod"/>
              <a:defRPr/>
            </a:pPr>
            <a:r>
              <a:rPr lang="pl-PL" sz="1600" dirty="0"/>
              <a:t>Zbieranie danych. </a:t>
            </a:r>
          </a:p>
          <a:p>
            <a:pPr>
              <a:buFont typeface="+mj-lt"/>
              <a:buAutoNum type="arabicPeriod"/>
              <a:defRPr/>
            </a:pPr>
            <a:r>
              <a:rPr lang="pl-PL" sz="1600" dirty="0"/>
              <a:t>Rozkładanie na części. </a:t>
            </a:r>
          </a:p>
          <a:p>
            <a:pPr>
              <a:buFont typeface="+mj-lt"/>
              <a:buAutoNum type="arabicPeriod"/>
              <a:defRPr/>
            </a:pPr>
            <a:r>
              <a:rPr lang="pl-PL" sz="1600" dirty="0"/>
              <a:t>Rozpoznawanie schematów. </a:t>
            </a:r>
          </a:p>
          <a:p>
            <a:pPr>
              <a:buFont typeface="+mj-lt"/>
              <a:buAutoNum type="arabicPeriod"/>
              <a:defRPr/>
            </a:pPr>
            <a:r>
              <a:rPr lang="pl-PL" sz="1600" dirty="0"/>
              <a:t>Abstrahowanie i tworzenie modeli. </a:t>
            </a:r>
          </a:p>
          <a:p>
            <a:pPr>
              <a:buFont typeface="+mj-lt"/>
              <a:buAutoNum type="arabicPeriod"/>
              <a:defRPr/>
            </a:pPr>
            <a:r>
              <a:rPr lang="pl-PL" sz="1600" dirty="0"/>
              <a:t>Tworzenie algorytmów. </a:t>
            </a:r>
          </a:p>
          <a:p>
            <a:pPr>
              <a:buFont typeface="+mj-lt"/>
              <a:buAutoNum type="arabicPeriod"/>
              <a:defRPr/>
            </a:pPr>
            <a:r>
              <a:rPr lang="pl-PL" sz="1600" dirty="0"/>
              <a:t>Wykrywanie i diagnozowanie błędów. </a:t>
            </a:r>
          </a:p>
          <a:p>
            <a:pPr>
              <a:buFont typeface="+mj-lt"/>
              <a:buAutoNum type="arabicPeriod"/>
              <a:defRPr/>
            </a:pPr>
            <a:r>
              <a:rPr lang="pl-PL" sz="1600" dirty="0"/>
              <a:t>Zrozumiałe i skuteczne komunikowanie się. </a:t>
            </a:r>
          </a:p>
          <a:p>
            <a:pPr>
              <a:buFont typeface="+mj-lt"/>
              <a:buAutoNum type="arabicPeriod"/>
              <a:defRPr/>
            </a:pPr>
            <a:r>
              <a:rPr lang="pl-PL" sz="1600" dirty="0"/>
              <a:t>Ocenianie. </a:t>
            </a:r>
          </a:p>
          <a:p>
            <a:pPr>
              <a:buFont typeface="+mj-lt"/>
              <a:buAutoNum type="arabicPeriod"/>
              <a:defRPr/>
            </a:pPr>
            <a:r>
              <a:rPr lang="pl-PL" sz="1600" dirty="0"/>
              <a:t>Logiczne myślenie.</a:t>
            </a:r>
            <a:endParaRPr lang="pl-PL" dirty="0"/>
          </a:p>
        </p:txBody>
      </p:sp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449ED536-BF66-CB68-B332-EC68FD61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605257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1800" dirty="0"/>
              <a:t>Dzięki nabywanym podczas myślenia </a:t>
            </a:r>
            <a:r>
              <a:rPr lang="pl-PL" sz="1800" dirty="0" err="1"/>
              <a:t>komputacyjnego</a:t>
            </a:r>
            <a:r>
              <a:rPr lang="pl-PL" sz="1800" dirty="0"/>
              <a:t> umiejętnościom, rozwijamy następujące postawy i nawyki:</a:t>
            </a:r>
            <a:endParaRPr lang="pl-PL" altLang="pl-PL" sz="1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pl-PL" sz="1600" dirty="0"/>
              <a:t>poszukiwanie alternatywnych rozwiązań, </a:t>
            </a:r>
          </a:p>
          <a:p>
            <a:pPr>
              <a:defRPr/>
            </a:pPr>
            <a:r>
              <a:rPr lang="pl-PL" sz="1600" dirty="0"/>
              <a:t>zaufanie do rozwiązania, </a:t>
            </a:r>
          </a:p>
          <a:p>
            <a:pPr>
              <a:defRPr/>
            </a:pPr>
            <a:r>
              <a:rPr lang="pl-PL" sz="1600" dirty="0"/>
              <a:t>akceptacja rozwiązań przybliżonych, </a:t>
            </a:r>
          </a:p>
          <a:p>
            <a:pPr>
              <a:defRPr/>
            </a:pPr>
            <a:r>
              <a:rPr lang="pl-PL" sz="1600" dirty="0"/>
              <a:t>akceptacja braku rozwiązań lub istnienia rozwiązań niezadowalających, </a:t>
            </a:r>
          </a:p>
          <a:p>
            <a:pPr>
              <a:defRPr/>
            </a:pPr>
            <a:r>
              <a:rPr lang="pl-PL" sz="1600" dirty="0"/>
              <a:t>kreatywność i pomysłowość, </a:t>
            </a:r>
          </a:p>
          <a:p>
            <a:pPr>
              <a:defRPr/>
            </a:pPr>
            <a:r>
              <a:rPr lang="pl-PL" sz="1600" dirty="0"/>
              <a:t>udoskonalanie, </a:t>
            </a:r>
          </a:p>
          <a:p>
            <a:pPr>
              <a:defRPr/>
            </a:pPr>
            <a:r>
              <a:rPr lang="pl-PL" sz="1600" dirty="0"/>
              <a:t>wytrwałość i cierpliwość, </a:t>
            </a:r>
          </a:p>
          <a:p>
            <a:pPr>
              <a:defRPr/>
            </a:pPr>
            <a:r>
              <a:rPr lang="pl-PL" sz="1600" dirty="0"/>
              <a:t>umiejętność pracy w grupach, podejmowanie współpracy.</a:t>
            </a:r>
            <a:endParaRPr lang="pl-PL" dirty="0"/>
          </a:p>
        </p:txBody>
      </p:sp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3E5753AA-17D0-1B4B-733D-917AC025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32164411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Rozpoznawanie i rozwiązywanie problemów </a:t>
            </a:r>
            <a:endParaRPr lang="pl-PL" alt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pl-PL" sz="1600" dirty="0"/>
              <a:t>„Problem dobrze ujęty to problem w połowie rozwiązany”. T</a:t>
            </a:r>
          </a:p>
          <a:p>
            <a:pPr>
              <a:defRPr/>
            </a:pPr>
            <a:r>
              <a:rPr lang="pl-PL" sz="1600" dirty="0" err="1"/>
              <a:t>rudno</a:t>
            </a:r>
            <a:r>
              <a:rPr lang="pl-PL" sz="1600" dirty="0"/>
              <a:t> nie zgodzić się z tą myślą. Ma ona duże znaczenie w rozwijaniu myślenia </a:t>
            </a:r>
            <a:r>
              <a:rPr lang="pl-PL" sz="1600" dirty="0" err="1"/>
              <a:t>komputacyjnego</a:t>
            </a:r>
            <a:r>
              <a:rPr lang="pl-PL" sz="1600" dirty="0"/>
              <a:t>, które jest ukierunkowane na rozwiązywanie skomplikowanych problemów. Dlatego w procesie nauczania warto poświęcić tej kwestii szczególną uwagę.</a:t>
            </a:r>
          </a:p>
          <a:p>
            <a:pPr>
              <a:defRPr/>
            </a:pPr>
            <a:r>
              <a:rPr lang="pl-PL" dirty="0"/>
              <a:t>Formułowanie problemu należy rozpocząć od określenia jego przedmiotu i celu rozwiązania. Istotą rozwiązania problemu jest wykrycie prawidłowości, wzorca postępowania dla danej grupy problemów, ale także: stwierdzenie o niemożliwości rozwiązania, uznanie rozwiązania przybliżonego i przedstawienie wniosków. </a:t>
            </a:r>
          </a:p>
        </p:txBody>
      </p:sp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50BE73E1-CD12-E09A-6CF7-1BB7D659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2678187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Rozpoznawanie i rozwiązywanie problemów </a:t>
            </a:r>
            <a:endParaRPr lang="pl-PL" altLang="pl-PL" sz="32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B14A39A-4BFF-0D3F-04CC-D6A30FCB1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081841"/>
            <a:ext cx="5917654" cy="5076071"/>
          </a:xfrm>
          <a:prstGeom prst="rect">
            <a:avLst/>
          </a:prstGeom>
        </p:spPr>
      </p:pic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C493DEA-0820-0AA0-FEF0-7F5335DAC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36609022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A44B97-379E-4EC3-BDAA-78D4B6F0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C00000"/>
                </a:solidFill>
              </a:rPr>
              <a:t>Myślenie </a:t>
            </a:r>
            <a:r>
              <a:rPr lang="pl-PL" dirty="0" err="1">
                <a:solidFill>
                  <a:srgbClr val="C00000"/>
                </a:solidFill>
              </a:rPr>
              <a:t>komputacyjne</a:t>
            </a:r>
            <a:r>
              <a:rPr lang="pl-PL" dirty="0">
                <a:solidFill>
                  <a:srgbClr val="C00000"/>
                </a:solidFill>
              </a:rPr>
              <a:t> – wyszukiwanie wzorca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7F2220-0A1E-4E23-80EB-970D39A8C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24745"/>
            <a:ext cx="7092280" cy="5027056"/>
          </a:xfrm>
          <a:prstGeom prst="rect">
            <a:avLst/>
          </a:prstGeom>
        </p:spPr>
      </p:pic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29CADCE-494A-0215-85BD-61264C07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352868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A8A460-7C0B-C9C3-84EA-029867181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I. Dlaczego programowanie</a:t>
            </a:r>
          </a:p>
        </p:txBody>
      </p:sp>
    </p:spTree>
    <p:extLst>
      <p:ext uri="{BB962C8B-B14F-4D97-AF65-F5344CB8AC3E}">
        <p14:creationId xmlns:p14="http://schemas.microsoft.com/office/powerpoint/2010/main" val="36143311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EF11CC-8BF7-41DF-AF8C-B8C18679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C00000"/>
                </a:solidFill>
              </a:rPr>
              <a:t>Myślenie </a:t>
            </a:r>
            <a:r>
              <a:rPr lang="pl-PL" dirty="0" err="1">
                <a:solidFill>
                  <a:srgbClr val="C00000"/>
                </a:solidFill>
              </a:rPr>
              <a:t>komputacyjne</a:t>
            </a:r>
            <a:r>
              <a:rPr lang="pl-PL" dirty="0">
                <a:solidFill>
                  <a:srgbClr val="C00000"/>
                </a:solidFill>
              </a:rPr>
              <a:t> – porównywanie tekstów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5" y="1268760"/>
            <a:ext cx="8007863" cy="4612862"/>
          </a:xfrm>
          <a:prstGeom prst="rect">
            <a:avLst/>
          </a:prstGeom>
        </p:spPr>
      </p:pic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28B5CCA-79AD-1D80-40BF-3C5CB86E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33201870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7F2220-0A1E-4E23-80EB-970D39A8C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Porównywanie tekstów, wyszukiwanie wzorca – wzornictwo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916832"/>
            <a:ext cx="2760067" cy="324414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CA44B97-379E-4EC3-BDAA-78D4B6F0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C00000"/>
                </a:solidFill>
              </a:rPr>
              <a:t>Myślenie </a:t>
            </a:r>
            <a:r>
              <a:rPr lang="pl-PL" dirty="0" err="1">
                <a:solidFill>
                  <a:srgbClr val="C00000"/>
                </a:solidFill>
              </a:rPr>
              <a:t>komputacyjne</a:t>
            </a:r>
            <a:r>
              <a:rPr lang="pl-PL" dirty="0">
                <a:solidFill>
                  <a:srgbClr val="C00000"/>
                </a:solidFill>
              </a:rPr>
              <a:t> – porównywanie wzorów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A5906603-A2AE-487A-8B55-D356F9864A3A}"/>
              </a:ext>
            </a:extLst>
          </p:cNvPr>
          <p:cNvCxnSpPr>
            <a:cxnSpLocks/>
          </p:cNvCxnSpPr>
          <p:nvPr/>
        </p:nvCxnSpPr>
        <p:spPr>
          <a:xfrm>
            <a:off x="566738" y="1916832"/>
            <a:ext cx="818172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Symbol zastępczy stopki 4"/>
          <p:cNvSpPr>
            <a:spLocks noGrp="1"/>
          </p:cNvSpPr>
          <p:nvPr>
            <p:ph type="ftr" sz="quarter" idx="4294967295"/>
          </p:nvPr>
        </p:nvSpPr>
        <p:spPr>
          <a:xfrm>
            <a:off x="1259632" y="6356350"/>
            <a:ext cx="6624736" cy="365760"/>
          </a:xfrm>
          <a:noFill/>
        </p:spPr>
        <p:txBody>
          <a:bodyPr/>
          <a:lstStyle/>
          <a:p>
            <a:r>
              <a:rPr lang="pl-PL"/>
              <a:t>Mateusz Utrata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1333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22222E-6 L -3.88889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 </a:t>
            </a:r>
            <a:r>
              <a:rPr lang="pl-PL" altLang="pl-PL" dirty="0">
                <a:solidFill>
                  <a:srgbClr val="C00000"/>
                </a:solidFill>
              </a:rPr>
              <a:t>Myślenie </a:t>
            </a:r>
            <a:r>
              <a:rPr lang="pl-PL" altLang="pl-PL" dirty="0" err="1">
                <a:solidFill>
                  <a:srgbClr val="C00000"/>
                </a:solidFill>
              </a:rPr>
              <a:t>komputacyjne</a:t>
            </a:r>
            <a:r>
              <a:rPr lang="pl-PL" altLang="pl-PL" dirty="0">
                <a:solidFill>
                  <a:srgbClr val="C00000"/>
                </a:solidFill>
              </a:rPr>
              <a:t> – porównywanie tekstów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66738" y="1125538"/>
            <a:ext cx="7245350" cy="4967287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pl-PL" dirty="0"/>
              <a:t>Podobieństwo organizmów - sekwencje nukleotydowe DNA (fragment genu)</a:t>
            </a:r>
          </a:p>
          <a:p>
            <a:pPr>
              <a:defRPr/>
            </a:pPr>
            <a:endParaRPr lang="pl-PL" dirty="0"/>
          </a:p>
          <a:p>
            <a:pPr>
              <a:defRPr/>
            </a:pPr>
            <a:endParaRPr lang="pl-PL" dirty="0"/>
          </a:p>
          <a:p>
            <a:pPr>
              <a:defRPr/>
            </a:pPr>
            <a:endParaRPr lang="pl-PL" dirty="0"/>
          </a:p>
          <a:p>
            <a:pPr>
              <a:defRPr/>
            </a:pPr>
            <a:endParaRPr lang="pl-PL" dirty="0"/>
          </a:p>
          <a:p>
            <a:pPr>
              <a:defRPr/>
            </a:pPr>
            <a:endParaRPr lang="pl-PL" dirty="0"/>
          </a:p>
          <a:p>
            <a:pPr>
              <a:defRPr/>
            </a:pPr>
            <a:endParaRPr lang="pl-PL" dirty="0"/>
          </a:p>
          <a:p>
            <a:pPr>
              <a:defRPr/>
            </a:pPr>
            <a:endParaRPr lang="pl-PL" dirty="0"/>
          </a:p>
          <a:p>
            <a:pPr>
              <a:defRPr/>
            </a:pPr>
            <a:endParaRPr lang="pl-PL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pl-PL" sz="1100" dirty="0"/>
              <a:t>ATGGCAGACCATTATTTTTCTAACGACCCTTCTAGTAAAAGTGATCGTAAGCGATGGGAATTTACGCTTC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l-PL" sz="1100" dirty="0"/>
              <a:t>GTGGATCTCAATTTACTTTCTTATCTGACCGTGGGGTGTTCTCGAAAAACGAAGTGGACTTTGGTTCTCG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l-PL" sz="1100" dirty="0"/>
              <a:t>TCTTTTAATTGAAGCGTTTCAAGTGCCAGATATTAAAGGTGACATATTAGACGTAGGTTGTGGATATGGA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l-PL" sz="1100" dirty="0"/>
              <a:t>CCAATTGGTTTATCGTTGGCGAAAGAGTTTCAAGACCGTAAAGTTCACATGGTGGATGTGAATGAAAGGG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l-PL" sz="1100" dirty="0"/>
              <a:t>CACTTGAGCTTGCAAAAGAAAATGCCGCTAACAATAGAATTGGAAATGTGCACATTTTTCAAAGTAGCGT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l-PL" sz="1100" dirty="0"/>
              <a:t>CTATGAAAATGTAGATGGTATGTATGCTGCTATTCTATCTAATCCTCCAATTCGTGCAGGGAAAGATATC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l-PL" sz="1100" dirty="0"/>
              <a:t>GTGCATGAGATTTTAGAAAAAGCTGTAGAACATTTAGTTCCAGGTGGAGAGTTGTGGATTGTTATTCAAA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l-PL" sz="1100" dirty="0"/>
              <a:t>AGAAACAAGGTGCACCATCTGCGCTGAAGAAACTAGAAGAAGTGTTTTCTGAAGTCGAAGTTGTAGAAAA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l-PL" sz="1100" dirty="0"/>
              <a:t>GAAAAAAGGATATTATATCATAAAATCAAAAAAACGTTGA</a:t>
            </a:r>
          </a:p>
          <a:p>
            <a:pPr>
              <a:defRPr/>
            </a:pPr>
            <a:endParaRPr lang="pl-PL" dirty="0"/>
          </a:p>
        </p:txBody>
      </p:sp>
      <p:pic>
        <p:nvPicPr>
          <p:cNvPr id="9220" name="Obraz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390650"/>
            <a:ext cx="17335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pole tekstowe 5"/>
          <p:cNvSpPr txBox="1">
            <a:spLocks noChangeArrowheads="1"/>
          </p:cNvSpPr>
          <p:nvPr/>
        </p:nvSpPr>
        <p:spPr bwMode="auto">
          <a:xfrm>
            <a:off x="3770313" y="1989138"/>
            <a:ext cx="53736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l-PL" altLang="pl-PL">
                <a:solidFill>
                  <a:srgbClr val="FF0000"/>
                </a:solidFill>
              </a:rPr>
              <a:t>Fragment genu 16S bakterii, na podstawie </a:t>
            </a:r>
          </a:p>
          <a:p>
            <a:r>
              <a:rPr lang="pl-PL" altLang="pl-PL">
                <a:solidFill>
                  <a:srgbClr val="FF0000"/>
                </a:solidFill>
              </a:rPr>
              <a:t>którego identyfikuje się zakażenia</a:t>
            </a:r>
          </a:p>
        </p:txBody>
      </p:sp>
      <p:cxnSp>
        <p:nvCxnSpPr>
          <p:cNvPr id="8" name="Łącznik prosty ze strzałką 7"/>
          <p:cNvCxnSpPr/>
          <p:nvPr/>
        </p:nvCxnSpPr>
        <p:spPr>
          <a:xfrm flipH="1">
            <a:off x="4356100" y="2708275"/>
            <a:ext cx="1584325" cy="11525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Symbol zastępczy stopki 4"/>
          <p:cNvSpPr>
            <a:spLocks noGrp="1"/>
          </p:cNvSpPr>
          <p:nvPr>
            <p:ph type="ftr" sz="quarter" idx="4294967295"/>
          </p:nvPr>
        </p:nvSpPr>
        <p:spPr>
          <a:xfrm>
            <a:off x="2898648" y="6356350"/>
            <a:ext cx="3505200" cy="365760"/>
          </a:xfrm>
          <a:noFill/>
        </p:spPr>
        <p:txBody>
          <a:bodyPr/>
          <a:lstStyle/>
          <a:p>
            <a:r>
              <a:rPr lang="pl-PL" altLang="pl-PL">
                <a:solidFill>
                  <a:schemeClr val="tx1"/>
                </a:solidFill>
              </a:rPr>
              <a:t>Mateusz Utrata</a:t>
            </a:r>
            <a:endParaRPr lang="pl-PL" alt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8178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72A884-08D1-4705-8763-ABA8246B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C00000"/>
                </a:solidFill>
              </a:rPr>
              <a:t>Myślenie </a:t>
            </a:r>
            <a:r>
              <a:rPr lang="pl-PL" dirty="0" err="1">
                <a:solidFill>
                  <a:srgbClr val="C00000"/>
                </a:solidFill>
              </a:rPr>
              <a:t>komputacyjne</a:t>
            </a:r>
            <a:r>
              <a:rPr lang="pl-PL" dirty="0">
                <a:solidFill>
                  <a:srgbClr val="C00000"/>
                </a:solidFill>
              </a:rPr>
              <a:t> - szyfrowanie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F7D02F-9D98-45B1-8768-07CDD9212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4294967295"/>
          </p:nvPr>
        </p:nvSpPr>
        <p:spPr>
          <a:xfrm>
            <a:off x="2267744" y="6356350"/>
            <a:ext cx="4896544" cy="365760"/>
          </a:xfrm>
          <a:noFill/>
        </p:spPr>
        <p:txBody>
          <a:bodyPr/>
          <a:lstStyle/>
          <a:p>
            <a:r>
              <a:rPr lang="pl-PL"/>
              <a:t>Mateusz Utrata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5" y="1615764"/>
            <a:ext cx="8043743" cy="382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361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FF919A-FC6B-453A-BDC8-83784803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C00000"/>
                </a:solidFill>
              </a:rPr>
              <a:t>Myślenie </a:t>
            </a:r>
            <a:r>
              <a:rPr lang="pl-PL" dirty="0" err="1">
                <a:solidFill>
                  <a:srgbClr val="C00000"/>
                </a:solidFill>
              </a:rPr>
              <a:t>komputacyjne</a:t>
            </a:r>
            <a:r>
              <a:rPr lang="pl-PL" dirty="0">
                <a:solidFill>
                  <a:srgbClr val="C00000"/>
                </a:solidFill>
              </a:rPr>
              <a:t> - porządkowanie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40768"/>
            <a:ext cx="6192688" cy="4662311"/>
          </a:xfrm>
          <a:prstGeom prst="rect">
            <a:avLst/>
          </a:prstGeom>
        </p:spPr>
      </p:pic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8CFF7BE-5FA9-2A6C-AC8D-4616D645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22519351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Myślenie </a:t>
            </a:r>
            <a:r>
              <a:rPr lang="pl-PL" dirty="0" err="1"/>
              <a:t>komputacyjne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>
                <a:solidFill>
                  <a:srgbClr val="002060"/>
                </a:solidFill>
              </a:rPr>
              <a:t>Vincent van Gogh i… rekurencja?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2903116" y="6361583"/>
            <a:ext cx="2552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>
                <a:solidFill>
                  <a:srgbClr val="002060"/>
                </a:solidFill>
                <a:latin typeface="Bookman Old Style" panose="02050604050505020204" pitchFamily="18" charset="0"/>
              </a:rPr>
              <a:t>źródło obrazów - Wikipedia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21011"/>
            <a:ext cx="3594796" cy="487228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230913"/>
            <a:ext cx="3921596" cy="4862383"/>
          </a:xfrm>
          <a:prstGeom prst="rect">
            <a:avLst/>
          </a:prstGeom>
        </p:spPr>
      </p:pic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72ED278-8889-BA0A-3698-6DAF9A74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34909707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Rekurencja na planie miast?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Paryż, Pola Elizejskie</a:t>
            </a:r>
          </a:p>
        </p:txBody>
      </p:sp>
      <p:sp>
        <p:nvSpPr>
          <p:cNvPr id="5" name="Prostokąt 4"/>
          <p:cNvSpPr/>
          <p:nvPr/>
        </p:nvSpPr>
        <p:spPr>
          <a:xfrm>
            <a:off x="2342976" y="6309320"/>
            <a:ext cx="40821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>
                <a:latin typeface="Bookman Old Style" panose="02050604050505020204" pitchFamily="18" charset="0"/>
              </a:rPr>
              <a:t>źródło: https://www.google.com/maps/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29177"/>
            <a:ext cx="7848872" cy="3588055"/>
          </a:xfrm>
          <a:prstGeom prst="rect">
            <a:avLst/>
          </a:prstGeom>
        </p:spPr>
      </p:pic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C7FAC7D-B172-5B72-EFEF-5D88AC91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22426503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74" y="2089150"/>
            <a:ext cx="5854226" cy="386013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Powtarzanie w architekturze?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Największa buddyjska świątynia</a:t>
            </a:r>
          </a:p>
          <a:p>
            <a:pPr marL="0" indent="0">
              <a:buNone/>
            </a:pPr>
            <a:r>
              <a:rPr lang="pl-PL" dirty="0" err="1"/>
              <a:t>Borobudur</a:t>
            </a:r>
            <a:r>
              <a:rPr lang="pl-PL" dirty="0"/>
              <a:t> na Jawie VIII/IX wiek</a:t>
            </a:r>
          </a:p>
        </p:txBody>
      </p:sp>
      <p:sp>
        <p:nvSpPr>
          <p:cNvPr id="5" name="Prostokąt 4"/>
          <p:cNvSpPr/>
          <p:nvPr/>
        </p:nvSpPr>
        <p:spPr>
          <a:xfrm>
            <a:off x="2342976" y="6309320"/>
            <a:ext cx="40821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>
                <a:latin typeface="Bookman Old Style" panose="02050604050505020204" pitchFamily="18" charset="0"/>
              </a:rPr>
              <a:t>źródło: https://wikipedia.org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8640"/>
            <a:ext cx="2411760" cy="1734075"/>
          </a:xfrm>
          <a:prstGeom prst="rect">
            <a:avLst/>
          </a:prstGeom>
        </p:spPr>
      </p:pic>
      <p:cxnSp>
        <p:nvCxnSpPr>
          <p:cNvPr id="7" name="Łącznik prosty ze strzałką 6"/>
          <p:cNvCxnSpPr/>
          <p:nvPr/>
        </p:nvCxnSpPr>
        <p:spPr>
          <a:xfrm flipV="1">
            <a:off x="4572000" y="1052736"/>
            <a:ext cx="2906464" cy="136815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F8B19CA-D7B6-313A-DF7F-D82072B6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41270436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Fraktale w geografii?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Grand Mesa </a:t>
            </a:r>
            <a:r>
              <a:rPr lang="pl-PL" dirty="0" err="1"/>
              <a:t>National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, Kolorado</a:t>
            </a:r>
          </a:p>
        </p:txBody>
      </p:sp>
      <p:sp>
        <p:nvSpPr>
          <p:cNvPr id="6" name="Prostokąt 5"/>
          <p:cNvSpPr/>
          <p:nvPr/>
        </p:nvSpPr>
        <p:spPr>
          <a:xfrm>
            <a:off x="2342976" y="6309320"/>
            <a:ext cx="40821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>
                <a:latin typeface="Bookman Old Style" panose="02050604050505020204" pitchFamily="18" charset="0"/>
              </a:rPr>
              <a:t>źródło: https://www.google.com/maps/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46" y="2276872"/>
            <a:ext cx="7015124" cy="3672408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569" y="332656"/>
            <a:ext cx="3369431" cy="1440160"/>
          </a:xfrm>
          <a:prstGeom prst="rect">
            <a:avLst/>
          </a:prstGeom>
        </p:spPr>
      </p:pic>
      <p:cxnSp>
        <p:nvCxnSpPr>
          <p:cNvPr id="5" name="Łącznik prosty ze strzałką 4"/>
          <p:cNvCxnSpPr/>
          <p:nvPr/>
        </p:nvCxnSpPr>
        <p:spPr>
          <a:xfrm flipV="1">
            <a:off x="4465353" y="1160748"/>
            <a:ext cx="2618432" cy="12241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B0F8868-9DFD-48DA-40AC-7FB92446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9645881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Fraktale w fizyce?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Figura </a:t>
            </a:r>
            <a:r>
              <a:rPr lang="pl-PL" dirty="0" err="1"/>
              <a:t>Lichtenberga</a:t>
            </a:r>
            <a:r>
              <a:rPr lang="pl-PL" dirty="0"/>
              <a:t> - struktura fraktalna powstała wskutek wyładowań o wysokim napięciu, uwieczniona w szkle akrylowym.</a:t>
            </a:r>
            <a:br>
              <a:rPr lang="pl-PL" dirty="0"/>
            </a:b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2342976" y="6309320"/>
            <a:ext cx="40821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>
                <a:latin typeface="Bookman Old Style" panose="02050604050505020204" pitchFamily="18" charset="0"/>
              </a:rPr>
              <a:t>źródło: http://www.capturedlightning.com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454" y="1916832"/>
            <a:ext cx="3635722" cy="3966242"/>
          </a:xfrm>
          <a:prstGeom prst="rect">
            <a:avLst/>
          </a:prstGeom>
        </p:spPr>
      </p:pic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2FAE91C-84F8-FDF5-2B3D-0DBA97F1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23763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C03B4D-A184-C76B-8E0C-16095A9B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1. Rozwijanie logicznego myślenia i jasnego formułowania przekazów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4B562B-BCD7-CC40-E540-E4AAAF668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5" y="1556792"/>
            <a:ext cx="8001000" cy="3023865"/>
          </a:xfrm>
        </p:spPr>
        <p:txBody>
          <a:bodyPr/>
          <a:lstStyle/>
          <a:p>
            <a:r>
              <a:rPr lang="pl-PL" dirty="0"/>
              <a:t>Programowanie to m.in. poznawanie szeregu algorytmów i konieczność ich rozumienia. Praca programisty uczy także jasnego formułowania poleceń, które są logiczne i wynikają z użycia odpowiednich funkcji czy warunków. Jest to zatem doskonały sposób na ćwiczenie logicznego myślenia i jasnego przekazywania informacji czy instrukcji.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8FD4E1F-24B7-7A90-DC39-D7821DB9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22323393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Fraktale w nowych technologiach?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66738" y="1125539"/>
            <a:ext cx="8001000" cy="719286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Prawie każdy telefon komórkowy korzysta z wbudowanej </a:t>
            </a:r>
            <a:r>
              <a:rPr lang="pl-PL" b="1" dirty="0"/>
              <a:t>anteny fraktalnej</a:t>
            </a:r>
            <a:r>
              <a:rPr lang="pl-PL" dirty="0"/>
              <a:t>. Takie anteny wykorzystywane są również w komunikacji mikrofalowej. 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2822517" y="6262806"/>
            <a:ext cx="3012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>
                <a:latin typeface="Bookman Old Style" panose="02050604050505020204" pitchFamily="18" charset="0"/>
              </a:rPr>
              <a:t>źródło: http://www.digdice.com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48880"/>
            <a:ext cx="3312368" cy="3334599"/>
          </a:xfrm>
          <a:prstGeom prst="rect">
            <a:avLst/>
          </a:prstGeom>
        </p:spPr>
      </p:pic>
      <p:pic>
        <p:nvPicPr>
          <p:cNvPr id="8" name="Picture 4" descr="dimensions of 21 dbi panel anten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148682"/>
            <a:ext cx="2664296" cy="373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AD13CC4-8AB6-D8D5-3376-6F7B93E8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27091162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304800"/>
            <a:ext cx="8892480" cy="603250"/>
          </a:xfrm>
        </p:spPr>
        <p:txBody>
          <a:bodyPr/>
          <a:lstStyle/>
          <a:p>
            <a:pPr marL="0" indent="0"/>
            <a:r>
              <a:rPr lang="pl-PL" dirty="0"/>
              <a:t>Rozumowanie, analizowanie i rozwiązywanie problemów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pl-PL" dirty="0">
                <a:solidFill>
                  <a:srgbClr val="C00000"/>
                </a:solidFill>
              </a:rPr>
              <a:t>przezwyciężanie przeszkód w rozwiązywaniu problemów</a:t>
            </a:r>
          </a:p>
          <a:p>
            <a:r>
              <a:rPr lang="pl-PL" dirty="0"/>
              <a:t>poszukiwanie potrzebnych informacji</a:t>
            </a:r>
          </a:p>
          <a:p>
            <a:r>
              <a:rPr lang="pl-PL" dirty="0"/>
              <a:t>eksperymentowanie na drodze do rozwiązania</a:t>
            </a:r>
          </a:p>
          <a:p>
            <a:r>
              <a:rPr lang="pl-PL" dirty="0"/>
              <a:t>kreatywne wnioskowanie</a:t>
            </a:r>
          </a:p>
          <a:p>
            <a:r>
              <a:rPr lang="pl-PL" dirty="0"/>
              <a:t>rozwijanie umiejętności analizy sytuacji</a:t>
            </a:r>
          </a:p>
          <a:p>
            <a:r>
              <a:rPr lang="pl-PL" dirty="0"/>
              <a:t>spojrzenie na problem z różnych perspektyw</a:t>
            </a:r>
          </a:p>
          <a:p>
            <a:r>
              <a:rPr lang="pl-PL" dirty="0"/>
              <a:t>innowacyjne rozwiązania</a:t>
            </a:r>
          </a:p>
          <a:p>
            <a:r>
              <a:rPr lang="pl-PL" dirty="0"/>
              <a:t>wizualizacja pomysłów rozwiązań</a:t>
            </a:r>
          </a:p>
          <a:p>
            <a:r>
              <a:rPr lang="pl-PL" dirty="0"/>
              <a:t>tworzenie modelu abstrakcyjnego</a:t>
            </a:r>
          </a:p>
          <a:p>
            <a:r>
              <a:rPr lang="pl-PL" dirty="0"/>
              <a:t>odrzucanie błędnych rozwiązań</a:t>
            </a:r>
          </a:p>
          <a:p>
            <a:r>
              <a:rPr lang="pl-PL" dirty="0">
                <a:solidFill>
                  <a:srgbClr val="C00000"/>
                </a:solidFill>
              </a:rPr>
              <a:t>wybieranie właściwej drogi postępowania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EF21969-AD45-3871-C0C7-CC4C93F6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29736268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Programowanie, aplikacje, robotyka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r>
              <a:rPr lang="pl-PL" dirty="0"/>
              <a:t>przewidywanie wszystkich dróg postępowania</a:t>
            </a:r>
          </a:p>
          <a:p>
            <a:r>
              <a:rPr lang="pl-PL" dirty="0"/>
              <a:t>podejmowanie decyzji i wyróżnianie powtórzeń</a:t>
            </a:r>
          </a:p>
          <a:p>
            <a:r>
              <a:rPr lang="pl-PL" dirty="0">
                <a:solidFill>
                  <a:schemeClr val="accent6"/>
                </a:solidFill>
              </a:rPr>
              <a:t>jednoznaczny zapis rozwiązania, warunków granicznych w sposób zrozumiały dla maszyny</a:t>
            </a:r>
          </a:p>
          <a:p>
            <a:r>
              <a:rPr lang="pl-PL" dirty="0"/>
              <a:t>umiejętność zapisu rozwiązań w różnorodnej formie</a:t>
            </a:r>
          </a:p>
          <a:p>
            <a:r>
              <a:rPr lang="pl-PL" dirty="0">
                <a:solidFill>
                  <a:srgbClr val="C00000"/>
                </a:solidFill>
              </a:rPr>
              <a:t>poprawienie błędów w rozwiązaniu</a:t>
            </a:r>
          </a:p>
          <a:p>
            <a:r>
              <a:rPr lang="pl-PL" dirty="0"/>
              <a:t>analiza szybkości działania w porównaniu z innymi rozwiązaniami</a:t>
            </a:r>
          </a:p>
          <a:p>
            <a:r>
              <a:rPr lang="pl-PL" dirty="0"/>
              <a:t>umiejętny dobór danych do testowania</a:t>
            </a:r>
          </a:p>
          <a:p>
            <a:r>
              <a:rPr lang="pl-PL" dirty="0"/>
              <a:t>tworzenie dokumentów czytelnych w treści i formie </a:t>
            </a:r>
          </a:p>
          <a:p>
            <a:r>
              <a:rPr lang="pl-PL" dirty="0"/>
              <a:t>sprawne projektowanie obliczeń</a:t>
            </a:r>
          </a:p>
          <a:p>
            <a:r>
              <a:rPr lang="pl-PL" dirty="0"/>
              <a:t>kreatywne wychwytywanie własności dużych zbiorów danych</a:t>
            </a:r>
          </a:p>
          <a:p>
            <a:r>
              <a:rPr lang="pl-PL" dirty="0"/>
              <a:t>automatyzacja działań, programowanie urządzeń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DC74AFC-B6FC-4C3A-D4C3-87ED8161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2677547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Kompetencje społeczne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pl-PL" dirty="0"/>
              <a:t>aktywne uczestniczenie w zespołowej realizacji projektów z różnych dziedzin</a:t>
            </a:r>
          </a:p>
          <a:p>
            <a:r>
              <a:rPr lang="pl-PL" dirty="0"/>
              <a:t>umiejętność prezentacji efektów wspólnej pracy</a:t>
            </a:r>
          </a:p>
          <a:p>
            <a:r>
              <a:rPr lang="pl-PL" dirty="0"/>
              <a:t>umiejętność korzystania z zasobów światowych – zbiory muzealne, biblioteki</a:t>
            </a:r>
          </a:p>
          <a:p>
            <a:r>
              <a:rPr lang="pl-PL" dirty="0"/>
              <a:t>porządkowanie i selekcjonowanie zasobów</a:t>
            </a:r>
          </a:p>
          <a:p>
            <a:r>
              <a:rPr lang="pl-PL" dirty="0">
                <a:solidFill>
                  <a:srgbClr val="C00000"/>
                </a:solidFill>
              </a:rPr>
              <a:t>krytyczne ocenianie informacji i ich źródeł pod względem wiarygodności i rzetelności</a:t>
            </a:r>
          </a:p>
          <a:p>
            <a:r>
              <a:rPr lang="pl-PL" dirty="0"/>
              <a:t>korzystanie z e-usług</a:t>
            </a:r>
          </a:p>
          <a:p>
            <a:r>
              <a:rPr lang="pl-PL" dirty="0"/>
              <a:t>świadome budowanie wizerunku w przestrzeni medialnej</a:t>
            </a:r>
          </a:p>
          <a:p>
            <a:r>
              <a:rPr lang="pl-PL" dirty="0">
                <a:solidFill>
                  <a:srgbClr val="C00000"/>
                </a:solidFill>
              </a:rPr>
              <a:t>nawiązywanie poprawnych relacji społecznych w sieci z rówieśnikami i innymi osobami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3B414CD-346B-6F22-4FD8-8C0BBE81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32462257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A8A460-7C0B-C9C3-84EA-029867181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VII. Algorytmika</a:t>
            </a:r>
          </a:p>
        </p:txBody>
      </p:sp>
    </p:spTree>
    <p:extLst>
      <p:ext uri="{BB962C8B-B14F-4D97-AF65-F5344CB8AC3E}">
        <p14:creationId xmlns:p14="http://schemas.microsoft.com/office/powerpoint/2010/main" val="7178488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Algorytm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zbiór dobrze zdefiniowanych kroków prowadzących do wykonania pewnego zadania </a:t>
            </a:r>
          </a:p>
          <a:p>
            <a:pPr>
              <a:defRPr/>
            </a:pPr>
            <a:r>
              <a:rPr lang="pl-PL" dirty="0"/>
              <a:t>w matematyce skończony ciąg jasno zdefiniowanych czynności, koniecznych do wykonania pewnego rodzaju zadań</a:t>
            </a:r>
          </a:p>
          <a:p>
            <a:pPr>
              <a:defRPr/>
            </a:pPr>
            <a:r>
              <a:rPr lang="pl-PL" dirty="0"/>
              <a:t> skończony ciąg/sekwencja reguł, które aplikuje się na skończonej liczbie danych, pozwalający rozwiązywać zbliżone do siebie klasy problemów </a:t>
            </a:r>
          </a:p>
          <a:p>
            <a:pPr>
              <a:defRPr/>
            </a:pPr>
            <a:r>
              <a:rPr lang="pl-PL" dirty="0"/>
              <a:t>zespół reguł charakterystycznych dla pewnych obliczeń lub czynności informatycznych </a:t>
            </a:r>
          </a:p>
          <a:p>
            <a:pPr>
              <a:defRPr/>
            </a:pPr>
            <a:endParaRPr lang="pl-PL" dirty="0"/>
          </a:p>
          <a:p>
            <a:pPr>
              <a:defRPr/>
            </a:pPr>
            <a:r>
              <a:rPr lang="pl-PL" dirty="0"/>
              <a:t>Algorytm ma przeprowadzić system z pewnego stanu początkowego do pożądanego stanu końcowego. Badaniem algorytmów zajmuje się algorytmika. Algorytm może zostać zaimplementowany w postaci programu komputerowego.</a:t>
            </a:r>
          </a:p>
        </p:txBody>
      </p:sp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CEDD3BEE-5B87-FCC3-1D7D-2B2170BB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2912872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Algorytm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opis słowny, </a:t>
            </a:r>
          </a:p>
          <a:p>
            <a:pPr>
              <a:defRPr/>
            </a:pPr>
            <a:r>
              <a:rPr lang="pl-PL" dirty="0"/>
              <a:t>lista kroków,</a:t>
            </a:r>
          </a:p>
          <a:p>
            <a:pPr>
              <a:defRPr/>
            </a:pPr>
            <a:r>
              <a:rPr lang="pl-PL" dirty="0"/>
              <a:t>schemat blokowy, </a:t>
            </a:r>
          </a:p>
          <a:p>
            <a:pPr>
              <a:defRPr/>
            </a:pPr>
            <a:r>
              <a:rPr lang="pl-PL" dirty="0"/>
              <a:t>drzewo algorytmu, </a:t>
            </a:r>
          </a:p>
          <a:p>
            <a:pPr>
              <a:defRPr/>
            </a:pPr>
            <a:r>
              <a:rPr lang="pl-PL" dirty="0"/>
              <a:t>pseudokod, </a:t>
            </a:r>
          </a:p>
          <a:p>
            <a:pPr>
              <a:defRPr/>
            </a:pPr>
            <a:r>
              <a:rPr lang="pl-PL" dirty="0"/>
              <a:t>język programowania </a:t>
            </a:r>
          </a:p>
        </p:txBody>
      </p:sp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440352FC-2498-7200-373A-515C70B1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1657713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Schemat blokowy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Algorytm wygodnie jest wyrażać za pomocą schematu blokowego, który pokazuje czynności/działania/instrukcje i wzajemne ich powiązania. </a:t>
            </a:r>
          </a:p>
          <a:p>
            <a:pPr>
              <a:defRPr/>
            </a:pPr>
            <a:r>
              <a:rPr lang="pl-PL" dirty="0"/>
              <a:t>Schemat blokowy składa się z następujących elementów: </a:t>
            </a:r>
          </a:p>
          <a:p>
            <a:pPr lvl="1">
              <a:defRPr/>
            </a:pPr>
            <a:r>
              <a:rPr lang="pl-PL" dirty="0"/>
              <a:t>strzałka − wskazuje jednoznacznie powiązania i ich kierunek, </a:t>
            </a:r>
          </a:p>
          <a:p>
            <a:pPr lvl="1">
              <a:defRPr/>
            </a:pPr>
            <a:r>
              <a:rPr lang="pl-PL" dirty="0"/>
              <a:t>operand − prostokąt, do którego wpisywane są wszystkie operacje z wyjątkiem instrukcji wyboru, </a:t>
            </a:r>
          </a:p>
          <a:p>
            <a:pPr lvl="1">
              <a:defRPr/>
            </a:pPr>
            <a:r>
              <a:rPr lang="pl-PL" dirty="0"/>
              <a:t>predykat − romb, do którego wpisywane są wyłącznie instrukcje wyboru, </a:t>
            </a:r>
          </a:p>
          <a:p>
            <a:pPr lvl="1">
              <a:defRPr/>
            </a:pPr>
            <a:r>
              <a:rPr lang="pl-PL" dirty="0"/>
              <a:t>etykieta − owal służący do oznaczania początku bądź końca sekwencji schematu.</a:t>
            </a:r>
          </a:p>
          <a:p>
            <a:pPr>
              <a:defRPr/>
            </a:pPr>
            <a:endParaRPr lang="pl-PL" dirty="0"/>
          </a:p>
        </p:txBody>
      </p:sp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3363F2A7-83E7-144A-CC38-31728F018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20774078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Elementy schematu blokowego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C731611-363E-FB8C-5EE2-97C3ABE1F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153" y="1196752"/>
            <a:ext cx="7309693" cy="5276850"/>
          </a:xfrm>
          <a:prstGeom prst="rect">
            <a:avLst/>
          </a:prstGeom>
        </p:spPr>
      </p:pic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AA3388B-16BB-8855-70DD-2A906BAF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21123185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Pseudokod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Pseudokod jest to połączenie języka naturalnego z elementami języka programowania.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A7FBF07-FB16-3786-01BA-76D5CEE00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132856"/>
            <a:ext cx="3895725" cy="2247900"/>
          </a:xfrm>
          <a:prstGeom prst="rect">
            <a:avLst/>
          </a:prstGeom>
        </p:spPr>
      </p:pic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230516E-3B69-6818-2B0B-A56C859C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366965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C03B4D-A184-C76B-8E0C-16095A9B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2. Nauka myślenia przyczynowo - skutkowego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4B562B-BCD7-CC40-E540-E4AAAF668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5" y="1628800"/>
            <a:ext cx="8001000" cy="3023865"/>
          </a:xfrm>
        </p:spPr>
        <p:txBody>
          <a:bodyPr/>
          <a:lstStyle/>
          <a:p>
            <a:r>
              <a:rPr lang="pl-PL" dirty="0"/>
              <a:t>Programowanie to świetny trening dla mózgu, także dzięki konieczności przewidywania skutków podejmowanych działań. </a:t>
            </a:r>
          </a:p>
          <a:p>
            <a:r>
              <a:rPr lang="pl-PL" dirty="0"/>
              <a:t>W programie każda akcja (przyczyna) ma wywołać określony efekt, a osoba która ten program tworzy musi odpowiednio zdefiniować jak program ma się zachować, gdy zostaną spełnione określone warunki. 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8D1D93D-0E9E-BCB3-584C-EC957B18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11917421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Lista kroków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pl-PL" b="0" i="0" dirty="0">
                <a:solidFill>
                  <a:srgbClr val="000000"/>
                </a:solidFill>
                <a:effectLst/>
                <a:latin typeface="open sans" pitchFamily="2" charset="0"/>
              </a:rPr>
              <a:t>Algorytm może być zapisany również jako najzwyklejsza, ponumerowana lista kroków, które mają być wykonywane do momentu zakończenia algorytmu. Jeśli chodzi o ten sposób zapisywania to (przynajmniej moim zdaniem) właśnie w nim najtrudniej wypatrzeć jakieś błędy, ale umówmy się wszystkie z przedstawionych metod zapisu są stosunkowo proste.</a:t>
            </a:r>
            <a:endParaRPr lang="pl-PL" b="0" i="0" dirty="0">
              <a:solidFill>
                <a:srgbClr val="696E6F"/>
              </a:solidFill>
              <a:effectLst/>
              <a:latin typeface="open sans" pitchFamily="2" charset="0"/>
            </a:endParaRPr>
          </a:p>
          <a:p>
            <a:pPr marL="0" indent="0">
              <a:buNone/>
            </a:pPr>
            <a:br>
              <a:rPr lang="pl-PL" b="0" i="0" dirty="0">
                <a:solidFill>
                  <a:srgbClr val="696E6F"/>
                </a:solidFill>
                <a:effectLst/>
                <a:latin typeface="open sans" pitchFamily="2" charset="0"/>
              </a:rPr>
            </a:b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9A417F3-8323-5D77-9283-DB6A2430A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842181"/>
            <a:ext cx="6724650" cy="2914650"/>
          </a:xfrm>
          <a:prstGeom prst="rect">
            <a:avLst/>
          </a:prstGeom>
        </p:spPr>
      </p:pic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289227B-07D3-C8EC-2617-7BA2322D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28892206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Lista kroków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pl-PL" b="0" i="0" dirty="0">
                <a:solidFill>
                  <a:srgbClr val="000000"/>
                </a:solidFill>
                <a:effectLst/>
                <a:latin typeface="open sans" pitchFamily="2" charset="0"/>
              </a:rPr>
              <a:t>Algorytm może być zapisany również jako najzwyklejsza, ponumerowana lista kroków, które mają być wykonywane do momentu zakończenia algorytmu. Jeśli chodzi o ten sposób zapisywania to (przynajmniej moim zdaniem) właśnie w nim najtrudniej wypatrzeć jakieś błędy, ale umówmy się wszystkie z przedstawionych metod zapisu są stosunkowo proste.</a:t>
            </a:r>
            <a:endParaRPr lang="pl-PL" b="0" i="0" dirty="0">
              <a:solidFill>
                <a:srgbClr val="696E6F"/>
              </a:solidFill>
              <a:effectLst/>
              <a:latin typeface="open sans" pitchFamily="2" charset="0"/>
            </a:endParaRPr>
          </a:p>
          <a:p>
            <a:pPr marL="0" indent="0">
              <a:buNone/>
            </a:pPr>
            <a:br>
              <a:rPr lang="pl-PL" b="0" i="0" dirty="0">
                <a:solidFill>
                  <a:srgbClr val="696E6F"/>
                </a:solidFill>
                <a:effectLst/>
                <a:latin typeface="open sans" pitchFamily="2" charset="0"/>
              </a:rPr>
            </a:b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9A417F3-8323-5D77-9283-DB6A2430A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842181"/>
            <a:ext cx="6724650" cy="2914650"/>
          </a:xfrm>
          <a:prstGeom prst="rect">
            <a:avLst/>
          </a:prstGeom>
        </p:spPr>
      </p:pic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5C15843A-2714-4A91-1E63-74B6E50F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25027591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Drzewo algorytmu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pl-PL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Drzewo</a:t>
            </a:r>
            <a:r>
              <a:rPr lang="pl-PL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pl-PL" b="0" i="0" dirty="0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(ang. </a:t>
            </a:r>
            <a:r>
              <a:rPr lang="pl-PL" b="0" i="0" dirty="0" err="1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tree</a:t>
            </a:r>
            <a:r>
              <a:rPr lang="pl-PL" b="0" i="0" dirty="0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pl-PL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jest strukturą danych zbudowaną z elementów, które nazywamy </a:t>
            </a:r>
            <a:r>
              <a:rPr lang="pl-PL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węzłami</a:t>
            </a:r>
            <a:r>
              <a:rPr lang="pl-PL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pl-PL" b="0" i="0" dirty="0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(ang. </a:t>
            </a:r>
            <a:r>
              <a:rPr lang="pl-PL" b="0" i="0" dirty="0" err="1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node</a:t>
            </a:r>
            <a:r>
              <a:rPr lang="pl-PL" b="0" i="0" dirty="0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 )</a:t>
            </a:r>
            <a:r>
              <a:rPr lang="pl-PL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Dane przechowuje się w węzłach drzewa. Węzły są ze sobą powiązane w sposób hierarchiczny za pomocą </a:t>
            </a:r>
            <a:r>
              <a:rPr lang="pl-PL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krawędzi</a:t>
            </a:r>
            <a:r>
              <a:rPr lang="pl-PL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pl-PL" b="0" i="0" dirty="0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(ang. </a:t>
            </a:r>
            <a:r>
              <a:rPr lang="pl-PL" b="0" i="0" dirty="0" err="1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edge</a:t>
            </a:r>
            <a:r>
              <a:rPr lang="pl-PL" b="0" i="0" dirty="0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 )</a:t>
            </a:r>
            <a:r>
              <a:rPr lang="pl-PL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które zwykle przedstawia się za pomocą strzałki określającej hierarchię. Pierwszy węzeł drzewa nazywa się </a:t>
            </a:r>
            <a:r>
              <a:rPr lang="pl-PL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korzeniem</a:t>
            </a:r>
            <a:r>
              <a:rPr lang="pl-PL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pl-PL" b="0" i="0" dirty="0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(ang. </a:t>
            </a:r>
            <a:r>
              <a:rPr lang="pl-PL" b="0" i="0" dirty="0" err="1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root</a:t>
            </a:r>
            <a:r>
              <a:rPr lang="pl-PL" b="0" i="0" dirty="0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l-PL" b="0" i="0" dirty="0" err="1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node</a:t>
            </a:r>
            <a:r>
              <a:rPr lang="pl-PL" b="0" i="0" dirty="0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 )</a:t>
            </a:r>
            <a:r>
              <a:rPr lang="pl-PL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Od niego "wyrastają" pozostałe węzły, które będziemy nazywać </a:t>
            </a:r>
            <a:r>
              <a:rPr lang="pl-PL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synami</a:t>
            </a:r>
            <a:r>
              <a:rPr lang="pl-PL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pl-PL" b="0" i="0" dirty="0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(ang. </a:t>
            </a:r>
            <a:r>
              <a:rPr lang="pl-PL" b="0" i="0" dirty="0" err="1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child</a:t>
            </a:r>
            <a:r>
              <a:rPr lang="pl-PL" b="0" i="0" dirty="0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l-PL" b="0" i="0" dirty="0" err="1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node</a:t>
            </a:r>
            <a:r>
              <a:rPr lang="pl-PL" b="0" i="0" dirty="0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 )</a:t>
            </a:r>
            <a:r>
              <a:rPr lang="pl-PL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Synowie są węzłami podrzędnymi w strukturze hierarchicznej. Synowie tego samego ojca są nazywani </a:t>
            </a:r>
            <a:r>
              <a:rPr lang="pl-PL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braćmi</a:t>
            </a:r>
            <a:r>
              <a:rPr lang="pl-PL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pl-PL" b="0" i="0" dirty="0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(ang. </a:t>
            </a:r>
            <a:r>
              <a:rPr lang="pl-PL" b="0" i="0" dirty="0" err="1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sibling</a:t>
            </a:r>
            <a:r>
              <a:rPr lang="pl-PL" b="0" i="0" dirty="0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l-PL" b="0" i="0" dirty="0" err="1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node</a:t>
            </a:r>
            <a:r>
              <a:rPr lang="pl-PL" b="0" i="0" dirty="0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 )</a:t>
            </a:r>
            <a:r>
              <a:rPr lang="pl-PL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Węzeł nadrzędny w stosunku do syna nazwiemy </a:t>
            </a:r>
            <a:r>
              <a:rPr lang="pl-PL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ojcem</a:t>
            </a:r>
            <a:r>
              <a:rPr lang="pl-PL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pl-PL" b="0" i="0" dirty="0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(ang. </a:t>
            </a:r>
            <a:r>
              <a:rPr lang="pl-PL" b="0" i="0" dirty="0" err="1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parent</a:t>
            </a:r>
            <a:r>
              <a:rPr lang="pl-PL" b="0" i="0" dirty="0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l-PL" b="0" i="0" dirty="0" err="1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node</a:t>
            </a:r>
            <a:r>
              <a:rPr lang="pl-PL" b="0" i="0" dirty="0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 )</a:t>
            </a:r>
            <a:r>
              <a:rPr lang="pl-PL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Ojcowie są węzłami nadrzędnymi w strukturze hierarchicznej. Jeśli węzeł nie posiada synów, to nazywa się </a:t>
            </a:r>
            <a:r>
              <a:rPr lang="pl-PL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liściem</a:t>
            </a:r>
            <a:r>
              <a:rPr lang="pl-PL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pl-PL" b="0" i="0" dirty="0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( ang. </a:t>
            </a:r>
            <a:r>
              <a:rPr lang="pl-PL" b="0" i="0" dirty="0" err="1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leaf</a:t>
            </a:r>
            <a:r>
              <a:rPr lang="pl-PL" b="0" i="0" dirty="0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l-PL" b="0" i="0" dirty="0" err="1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node</a:t>
            </a:r>
            <a:r>
              <a:rPr lang="pl-PL" b="0" i="0" dirty="0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 )</a:t>
            </a:r>
            <a:r>
              <a:rPr lang="pl-PL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w przeciwnym razie nazywa się </a:t>
            </a:r>
            <a:r>
              <a:rPr lang="pl-PL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węzłem wewnętrznym</a:t>
            </a:r>
            <a:r>
              <a:rPr lang="pl-PL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pl-PL" b="0" i="0" dirty="0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(ang. </a:t>
            </a:r>
            <a:r>
              <a:rPr lang="pl-PL" b="0" i="0" dirty="0" err="1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internal</a:t>
            </a:r>
            <a:r>
              <a:rPr lang="pl-PL" b="0" i="0" dirty="0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l-PL" b="0" i="0" dirty="0" err="1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node</a:t>
            </a:r>
            <a:r>
              <a:rPr lang="pl-PL" b="0" i="0" dirty="0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pl-PL" b="0" i="0" dirty="0" err="1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inner</a:t>
            </a:r>
            <a:r>
              <a:rPr lang="pl-PL" b="0" i="0" dirty="0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l-PL" b="0" i="0" dirty="0" err="1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node</a:t>
            </a:r>
            <a:r>
              <a:rPr lang="pl-PL" b="0" i="0" dirty="0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pl-PL" b="0" i="0" dirty="0" err="1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branch</a:t>
            </a:r>
            <a:r>
              <a:rPr lang="pl-PL" b="0" i="0" dirty="0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l-PL" b="0" i="0" dirty="0" err="1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node</a:t>
            </a:r>
            <a:r>
              <a:rPr lang="pl-PL" b="0" i="0" dirty="0">
                <a:solidFill>
                  <a:srgbClr val="336699"/>
                </a:solidFill>
                <a:effectLst/>
                <a:latin typeface="Roboto" panose="02000000000000000000" pitchFamily="2" charset="0"/>
              </a:rPr>
              <a:t> )</a:t>
            </a:r>
            <a:r>
              <a:rPr lang="pl-PL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br>
              <a:rPr lang="pl-PL" b="0" i="0" dirty="0">
                <a:solidFill>
                  <a:srgbClr val="696E6F"/>
                </a:solidFill>
                <a:effectLst/>
                <a:latin typeface="open sans" pitchFamily="2" charset="0"/>
              </a:rPr>
            </a:br>
            <a:endParaRPr lang="pl-PL" dirty="0"/>
          </a:p>
        </p:txBody>
      </p:sp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E737C07A-B7B3-B003-E949-1E5EC867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18194265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Drzewo algorytmu</a:t>
            </a:r>
          </a:p>
        </p:txBody>
      </p:sp>
      <p:pic>
        <p:nvPicPr>
          <p:cNvPr id="3076" name="Picture 4" descr="obrazek">
            <a:extLst>
              <a:ext uri="{FF2B5EF4-FFF2-40B4-BE49-F238E27FC236}">
                <a16:creationId xmlns:a16="http://schemas.microsoft.com/office/drawing/2014/main" id="{29CA21D5-B05E-16E2-F6B7-3314321FC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56792"/>
            <a:ext cx="4824536" cy="412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017517C-0826-0936-9AA5-751420EE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31829112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Rodzaje algorytmów – Algorytmy liniowe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pl-PL" dirty="0"/>
              <a:t>Algorytm liniowy to taki, w którym nie określono żadnych warunków. Jest też nazywany sekwencyjnym, gdyż każdy z kroków w tym algorytmie następuje sekwencyjnie, czyli wykonanie jednej sekwencji powoduje przejście bezpośrednio do następnej.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F86372E-4FA6-C22F-86C2-C254A5D86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3" y="2490886"/>
            <a:ext cx="1627436" cy="3533676"/>
          </a:xfrm>
          <a:prstGeom prst="rect">
            <a:avLst/>
          </a:prstGeom>
        </p:spPr>
      </p:pic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AC637F0-EAC8-32C5-8113-EBA54392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18086164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Rodzaje algorytmów – Algorytmy warunkowe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pl-PL" dirty="0"/>
              <a:t>Algorytm liniowy to taki, w którym nie określono żadnych warunków. Jest też nazywany sekwencyjnym, gdyż każdy z kroków w tym algorytmie następuje sekwencyjnie, czyli wykonanie jednej sekwencji powoduje przejście bezpośrednio do następnej.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6555A5A-FD03-53DD-FE11-4D670E76A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564904"/>
            <a:ext cx="2421759" cy="3429001"/>
          </a:xfrm>
          <a:prstGeom prst="rect">
            <a:avLst/>
          </a:prstGeom>
        </p:spPr>
      </p:pic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4FCAEA8-D4DC-ED6C-5138-21094A4D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6541355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Rodzaje algorytmów – Algorytmy warunkowe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pl-PL" dirty="0"/>
              <a:t>Algorytm warunkowy to taki, w którym wykonanie instrukcji uzależnione jest od spełnienia lub niespełnienia warunku.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6555A5A-FD03-53DD-FE11-4D670E76A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711708"/>
            <a:ext cx="3024336" cy="4282198"/>
          </a:xfrm>
          <a:prstGeom prst="rect">
            <a:avLst/>
          </a:prstGeom>
        </p:spPr>
      </p:pic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A2AC1930-9596-05C3-CBE2-E33C040A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5211813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Rodzaje algorytmów – Algorytmy iteracyjne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pl-PL" dirty="0"/>
              <a:t>Iteracją nazywamy instrukcję powtarzania danego ciągu operacji. Liczba powtórzeń może być ustalona przed wykonaniem instrukcji lub może zależeć od spełnienia pewnego warunku, który jest sprawdzany w każdej iteracji. Iteracja inaczej zwana jest pętlą.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0CC5C61-3C1C-0C14-3319-D2A6F639B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447801"/>
            <a:ext cx="2640873" cy="3645024"/>
          </a:xfrm>
          <a:prstGeom prst="rect">
            <a:avLst/>
          </a:prstGeom>
        </p:spPr>
      </p:pic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D6EE6CC-CDE3-4D95-6D7F-0AAB771B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13702690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Rodzaje algorytmów – Algorytmy warunkowe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pl-PL" dirty="0"/>
              <a:t>Oprócz pętli z licznikiem istnieją jeszcze inne dwa rodzaje pętli, których działanie jest uzależnione od warunków. Poniżej znajdują się schematy blokowy tych pętli.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2AEA7CA-537E-5D55-097F-86C79C011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26" y="1988840"/>
            <a:ext cx="6588224" cy="4180781"/>
          </a:xfrm>
          <a:prstGeom prst="rect">
            <a:avLst/>
          </a:prstGeom>
        </p:spPr>
      </p:pic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88EB8B8-2A17-FF85-670F-B0E83185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40855385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Rodzaje algorytmów – Algorytmy warunkowe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pl-PL" dirty="0"/>
              <a:t>Oprócz pętli z licznikiem istnieją jeszcze inne dwa rodzaje pętli, których działanie jest uzależnione od warunków. Poniżej znajdują się schematy blokowy tych pętli.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2AEA7CA-537E-5D55-097F-86C79C011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26" y="1988840"/>
            <a:ext cx="6588224" cy="4180781"/>
          </a:xfrm>
          <a:prstGeom prst="rect">
            <a:avLst/>
          </a:prstGeom>
        </p:spPr>
      </p:pic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AAC38952-0C05-0844-3764-028C88CC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776034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C03B4D-A184-C76B-8E0C-16095A9B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3. Umiejętność rozwiazywania problemów i nauka na bledach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4B562B-BCD7-CC40-E540-E4AAAF668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564" y="1556792"/>
            <a:ext cx="8001000" cy="3023865"/>
          </a:xfrm>
        </p:spPr>
        <p:txBody>
          <a:bodyPr/>
          <a:lstStyle/>
          <a:p>
            <a:r>
              <a:rPr lang="pl-PL" dirty="0"/>
              <a:t>Ucząc się programowania opanowujemy nie tylko dane środowisko programistyczne, ale napotykając błędy, ćwiczą też w sobie chęć do poszukiwania rozwiązań i zdolności rozwiązywania problemów.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7921B95-5D52-0A40-4338-EA7F6BDD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648778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F5B74D-FF57-47A9-9416-7E01E9F9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400" dirty="0">
                <a:solidFill>
                  <a:srgbClr val="C00000"/>
                </a:solidFill>
              </a:rPr>
              <a:t>Algorytmika – zadania do wykonania</a:t>
            </a:r>
            <a:endParaRPr lang="pl-PL" sz="24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F18AEA-19E6-4897-932A-CA01199F6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010" y="1125538"/>
            <a:ext cx="4491038" cy="4967287"/>
          </a:xfrm>
        </p:spPr>
        <p:txBody>
          <a:bodyPr/>
          <a:lstStyle/>
          <a:p>
            <a:pPr marL="0" indent="0">
              <a:buNone/>
            </a:pPr>
            <a:endParaRPr lang="pl-PL" sz="1700" dirty="0">
              <a:solidFill>
                <a:srgbClr val="C00000"/>
              </a:solidFill>
            </a:endParaRPr>
          </a:p>
          <a:p>
            <a:r>
              <a:rPr lang="pl-PL" sz="1700" dirty="0"/>
              <a:t>obliczanie średniej;</a:t>
            </a:r>
          </a:p>
          <a:p>
            <a:r>
              <a:rPr lang="pl-PL" sz="1700" dirty="0"/>
              <a:t>pisemne wykonywanie działań arytmetycznych;</a:t>
            </a:r>
          </a:p>
          <a:p>
            <a:r>
              <a:rPr lang="pl-PL" sz="1700" dirty="0"/>
              <a:t>szukanie elementu w zbiorze uporządkowanym; nieuporządkowanym</a:t>
            </a:r>
          </a:p>
          <a:p>
            <a:r>
              <a:rPr lang="pl-PL" sz="1700" dirty="0"/>
              <a:t>szukanie elementu </a:t>
            </a:r>
          </a:p>
          <a:p>
            <a:pPr marL="0" indent="0">
              <a:buNone/>
            </a:pPr>
            <a:r>
              <a:rPr lang="pl-PL" sz="1700" dirty="0"/>
              <a:t>      najmniejszego, największego;</a:t>
            </a:r>
          </a:p>
          <a:p>
            <a:r>
              <a:rPr lang="pl-PL" sz="1700" dirty="0"/>
              <a:t>iteracyjny algorytm Euklidesa</a:t>
            </a:r>
          </a:p>
          <a:p>
            <a:r>
              <a:rPr lang="pl-PL" sz="1700" dirty="0"/>
              <a:t>porządkowanie elementów zbioru przez wybór i zliczanie.</a:t>
            </a:r>
          </a:p>
          <a:p>
            <a:pPr marL="0" indent="0">
              <a:buNone/>
            </a:pPr>
            <a:endParaRPr lang="pl-PL" sz="1800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CC88786-6C3F-4B3D-A43D-BFF3D115B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5446" y="1125538"/>
            <a:ext cx="4428554" cy="4967287"/>
          </a:xfrm>
        </p:spPr>
        <p:txBody>
          <a:bodyPr/>
          <a:lstStyle/>
          <a:p>
            <a:pPr marL="0" indent="0">
              <a:buNone/>
            </a:pPr>
            <a:endParaRPr lang="pl-PL" sz="1700" dirty="0"/>
          </a:p>
          <a:p>
            <a:r>
              <a:rPr lang="pl-PL" sz="1700" dirty="0"/>
              <a:t>metoda binarna, postępowanie zachłanne, rekurencja;</a:t>
            </a:r>
          </a:p>
          <a:p>
            <a:r>
              <a:rPr lang="pl-PL" sz="1700" dirty="0"/>
              <a:t>algorytmy na liczbach (pierwsze, systemy, NWD, NWW);</a:t>
            </a:r>
          </a:p>
          <a:p>
            <a:r>
              <a:rPr lang="pl-PL" sz="1700" dirty="0"/>
              <a:t>algorytmy na tekstach (porównywanie, wzorzec naiwnie, szyfrowania proste);</a:t>
            </a:r>
          </a:p>
          <a:p>
            <a:r>
              <a:rPr lang="pl-PL" sz="1700" dirty="0"/>
              <a:t>porządkowanie: wstawianie, bąbelkowa;</a:t>
            </a:r>
          </a:p>
          <a:p>
            <a:r>
              <a:rPr lang="pl-PL" sz="1700" dirty="0"/>
              <a:t>wydawanie reszty najmniejszą </a:t>
            </a:r>
          </a:p>
          <a:p>
            <a:pPr marL="0" indent="0">
              <a:buNone/>
            </a:pPr>
            <a:r>
              <a:rPr lang="pl-PL" sz="1700" dirty="0"/>
              <a:t>      liczbą nominałów;</a:t>
            </a:r>
          </a:p>
          <a:p>
            <a:r>
              <a:rPr lang="pl-PL" sz="1700" dirty="0"/>
              <a:t>ciągi iteracyjne, rekurencyjne;</a:t>
            </a:r>
          </a:p>
          <a:p>
            <a:r>
              <a:rPr lang="pl-PL" sz="1700" dirty="0"/>
              <a:t>poprawność algorytmu dla przykładowych danych.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E3CB6BE-8FFF-352E-7A8E-36CA25A9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258622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C03B4D-A184-C76B-8E0C-16095A9B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4. Cierpliwość, wytrwałość i konsekwencja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4B562B-BCD7-CC40-E540-E4AAAF668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5" y="1484784"/>
            <a:ext cx="8001000" cy="3023865"/>
          </a:xfrm>
        </p:spPr>
        <p:txBody>
          <a:bodyPr/>
          <a:lstStyle/>
          <a:p>
            <a:r>
              <a:rPr lang="pl-PL" dirty="0"/>
              <a:t>Jeśli za szybko tracimy cierpliwość i się zniechęcamy się to nauka programowania może być na to idealną receptą. </a:t>
            </a:r>
          </a:p>
          <a:p>
            <a:r>
              <a:rPr lang="pl-PL" dirty="0"/>
              <a:t>Kodowanie to również praca nad samym sobą i samodyscyplina. Tworzenie programów wymaga cierpliwości, wytrwałości i konsekwencji w działaniu, aby całość działała tak, jak to było przewidziane. </a:t>
            </a:r>
          </a:p>
          <a:p>
            <a:r>
              <a:rPr lang="pl-PL" dirty="0"/>
              <a:t>Nauka programowania potrafi wypracować te cechy nawet u najbardziej niecierpliwiących się osób (i z doświadczenia wiemy, że w przypadku dzieci też się to świetnie sprawdza)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B58518C-E3B5-6A1D-1B76-319C6A865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Mateusz Utrata</a:t>
            </a:r>
          </a:p>
        </p:txBody>
      </p:sp>
    </p:spTree>
    <p:extLst>
      <p:ext uri="{BB962C8B-B14F-4D97-AF65-F5344CB8AC3E}">
        <p14:creationId xmlns:p14="http://schemas.microsoft.com/office/powerpoint/2010/main" val="2560698994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">
  <a:themeElements>
    <a:clrScheme name="Pro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13428</TotalTime>
  <Words>3977</Words>
  <Application>Microsoft Office PowerPoint</Application>
  <PresentationFormat>Pokaz na ekranie (4:3)</PresentationFormat>
  <Paragraphs>504</Paragraphs>
  <Slides>80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80</vt:i4>
      </vt:variant>
    </vt:vector>
  </HeadingPairs>
  <TitlesOfParts>
    <vt:vector size="87" baseType="lpstr">
      <vt:lpstr>Arial</vt:lpstr>
      <vt:lpstr>Bookman Old Style</vt:lpstr>
      <vt:lpstr>open sans</vt:lpstr>
      <vt:lpstr>Roboto</vt:lpstr>
      <vt:lpstr>Verdana</vt:lpstr>
      <vt:lpstr>Wingdings</vt:lpstr>
      <vt:lpstr>Profil</vt:lpstr>
      <vt:lpstr>Podstawy programowania (Python)</vt:lpstr>
      <vt:lpstr>Przewidywany program zajęć</vt:lpstr>
      <vt:lpstr>Nauka przez projekt</vt:lpstr>
      <vt:lpstr>Programowanie - wstęp</vt:lpstr>
      <vt:lpstr>I. Dlaczego programowanie</vt:lpstr>
      <vt:lpstr>1. Rozwijanie logicznego myślenia i jasnego formułowania przekazów</vt:lpstr>
      <vt:lpstr>2. Nauka myślenia przyczynowo - skutkowego</vt:lpstr>
      <vt:lpstr>3. Umiejętność rozwiazywania problemów i nauka na bledach</vt:lpstr>
      <vt:lpstr>4. Cierpliwość, wytrwałość i konsekwencja</vt:lpstr>
      <vt:lpstr>5. Programowanie stymuluje kreatywność</vt:lpstr>
      <vt:lpstr>6. Programowanie to zawód przyszłości </vt:lpstr>
      <vt:lpstr>II. Programowanie – czym jest?</vt:lpstr>
      <vt:lpstr>Programowanie - czym jest?</vt:lpstr>
      <vt:lpstr>Programowanie czym jest?</vt:lpstr>
      <vt:lpstr>Języki programowania (wybrane):</vt:lpstr>
      <vt:lpstr>Program komputerowy</vt:lpstr>
      <vt:lpstr>Kod źródłowy</vt:lpstr>
      <vt:lpstr>Kod maszynowy</vt:lpstr>
      <vt:lpstr>Kompilator</vt:lpstr>
      <vt:lpstr>Interpreter</vt:lpstr>
      <vt:lpstr>Skrypty</vt:lpstr>
      <vt:lpstr>Wykonanie programu</vt:lpstr>
      <vt:lpstr>Proces/zadanie</vt:lpstr>
      <vt:lpstr>Programowanie jest procesem tworzenia programów.</vt:lpstr>
      <vt:lpstr>Programowanie jest procesem tworzenia programów.</vt:lpstr>
      <vt:lpstr>Asembler</vt:lpstr>
      <vt:lpstr>Analiza</vt:lpstr>
      <vt:lpstr>III. Python</vt:lpstr>
      <vt:lpstr>Python co to jest?</vt:lpstr>
      <vt:lpstr>Python - charakterystyka</vt:lpstr>
      <vt:lpstr>IV. Obiekty</vt:lpstr>
      <vt:lpstr>Obiekty</vt:lpstr>
      <vt:lpstr>Obiekty</vt:lpstr>
      <vt:lpstr>V. DZIEDZICZENIE</vt:lpstr>
      <vt:lpstr>DZIEDZICZENIE</vt:lpstr>
      <vt:lpstr>DZIEDZICZENIE</vt:lpstr>
      <vt:lpstr>VI. Myślenie komputacyjne</vt:lpstr>
      <vt:lpstr>Informatyka i myślenie komputacyjne</vt:lpstr>
      <vt:lpstr>Najważniejsze aspekty</vt:lpstr>
      <vt:lpstr>Cele kształcenia – wymagania ogólne  </vt:lpstr>
      <vt:lpstr>Programowanie</vt:lpstr>
      <vt:lpstr>Rozwiązywania problemów – podejście informatyczne</vt:lpstr>
      <vt:lpstr>Podejście abstrakcyjne</vt:lpstr>
      <vt:lpstr>Etapy procesu myślenia komputacyjnego</vt:lpstr>
      <vt:lpstr>Wyodrębnione umiejętności kształtowanych dzięki doskonaleniu myślenia komputacyjnego.</vt:lpstr>
      <vt:lpstr>Dzięki nabywanym podczas myślenia komputacyjnego umiejętnościom, rozwijamy następujące postawy i nawyki:</vt:lpstr>
      <vt:lpstr>Rozpoznawanie i rozwiązywanie problemów </vt:lpstr>
      <vt:lpstr>Rozpoznawanie i rozwiązywanie problemów </vt:lpstr>
      <vt:lpstr>Myślenie komputacyjne – wyszukiwanie wzorca</vt:lpstr>
      <vt:lpstr>Myślenie komputacyjne – porównywanie tekstów</vt:lpstr>
      <vt:lpstr>Myślenie komputacyjne – porównywanie wzorów</vt:lpstr>
      <vt:lpstr> Myślenie komputacyjne – porównywanie tekstów</vt:lpstr>
      <vt:lpstr>Myślenie komputacyjne - szyfrowanie</vt:lpstr>
      <vt:lpstr>Myślenie komputacyjne - porządkowanie</vt:lpstr>
      <vt:lpstr>Myślenie komputacyjne  Vincent van Gogh i… rekurencja?</vt:lpstr>
      <vt:lpstr>Rekurencja na planie miast?</vt:lpstr>
      <vt:lpstr>Powtarzanie w architekturze?</vt:lpstr>
      <vt:lpstr>Fraktale w geografii?</vt:lpstr>
      <vt:lpstr>Fraktale w fizyce?</vt:lpstr>
      <vt:lpstr>Fraktale w nowych technologiach?</vt:lpstr>
      <vt:lpstr>Rozumowanie, analizowanie i rozwiązywanie problemów</vt:lpstr>
      <vt:lpstr>Programowanie, aplikacje, robotyka</vt:lpstr>
      <vt:lpstr>Kompetencje społeczne</vt:lpstr>
      <vt:lpstr>VII. Algorytmika</vt:lpstr>
      <vt:lpstr>Algorytm</vt:lpstr>
      <vt:lpstr>Algorytm</vt:lpstr>
      <vt:lpstr>Schemat blokowy</vt:lpstr>
      <vt:lpstr>Elementy schematu blokowego</vt:lpstr>
      <vt:lpstr>Pseudokod</vt:lpstr>
      <vt:lpstr>Lista kroków</vt:lpstr>
      <vt:lpstr>Lista kroków</vt:lpstr>
      <vt:lpstr>Drzewo algorytmu</vt:lpstr>
      <vt:lpstr>Drzewo algorytmu</vt:lpstr>
      <vt:lpstr>Rodzaje algorytmów – Algorytmy liniowe</vt:lpstr>
      <vt:lpstr>Rodzaje algorytmów – Algorytmy warunkowe</vt:lpstr>
      <vt:lpstr>Rodzaje algorytmów – Algorytmy warunkowe</vt:lpstr>
      <vt:lpstr>Rodzaje algorytmów – Algorytmy iteracyjne</vt:lpstr>
      <vt:lpstr>Rodzaje algorytmów – Algorytmy warunkowe</vt:lpstr>
      <vt:lpstr>Rodzaje algorytmów – Algorytmy warunkowe</vt:lpstr>
      <vt:lpstr>Algorytmika – zadania do wykonania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MK</dc:creator>
  <cp:lastModifiedBy>Mateusz Utrata</cp:lastModifiedBy>
  <cp:revision>799</cp:revision>
  <dcterms:created xsi:type="dcterms:W3CDTF">2008-03-13T23:28:11Z</dcterms:created>
  <dcterms:modified xsi:type="dcterms:W3CDTF">2022-08-29T14:55:15Z</dcterms:modified>
</cp:coreProperties>
</file>