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78"/>
    <p:restoredTop sz="94652"/>
  </p:normalViewPr>
  <p:slideViewPr>
    <p:cSldViewPr snapToGrid="0" snapToObjects="1">
      <p:cViewPr varScale="1">
        <p:scale>
          <a:sx n="68" d="100"/>
          <a:sy n="68" d="100"/>
        </p:scale>
        <p:origin x="-7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9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09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9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12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01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54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502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88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C9FF-3DC1-BE43-AB4C-7A348A6FE52D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94CB-58DC-8540-A257-FDAE8045C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97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Bottom-Up Approach to Job Recommendation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Manoj Reddy &amp; </a:t>
            </a:r>
            <a:r>
              <a:rPr lang="en-US" sz="2800" dirty="0" err="1" smtClean="0"/>
              <a:t>Sonu</a:t>
            </a:r>
            <a:r>
              <a:rPr lang="en-US" sz="2800" dirty="0" smtClean="0"/>
              <a:t> K. Mishra</a:t>
            </a:r>
          </a:p>
          <a:p>
            <a:r>
              <a:rPr lang="en-US" sz="2800" dirty="0" smtClean="0"/>
              <a:t>University of California, Los Angeles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526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information about jobs that were already displayed to users</a:t>
            </a:r>
          </a:p>
          <a:p>
            <a:r>
              <a:rPr lang="en-US" dirty="0"/>
              <a:t>S</a:t>
            </a:r>
            <a:r>
              <a:rPr lang="en-US" dirty="0" smtClean="0"/>
              <a:t>ort the job items based on how frequently and recently they were displayed to the user</a:t>
            </a:r>
          </a:p>
          <a:p>
            <a:pPr lvl="1"/>
            <a:r>
              <a:rPr lang="en-US" dirty="0" smtClean="0"/>
              <a:t>Using the existing recommender system knowledge</a:t>
            </a:r>
          </a:p>
          <a:p>
            <a:pPr lvl="1"/>
            <a:r>
              <a:rPr lang="en-US" dirty="0" smtClean="0"/>
              <a:t>Looks naïve but a good start</a:t>
            </a:r>
          </a:p>
          <a:p>
            <a:r>
              <a:rPr lang="en-US" dirty="0" smtClean="0"/>
              <a:t>Many users in the test dataset do not appear in the impressions data</a:t>
            </a:r>
          </a:p>
          <a:p>
            <a:r>
              <a:rPr lang="en-US" dirty="0" smtClean="0"/>
              <a:t>Performs decently well on the scoreboard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6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Purely focus on interactions</a:t>
            </a:r>
          </a:p>
          <a:p>
            <a:pPr lvl="1"/>
            <a:r>
              <a:rPr lang="en-US" dirty="0" smtClean="0"/>
              <a:t>1 – user clicked on the item</a:t>
            </a:r>
          </a:p>
          <a:p>
            <a:pPr lvl="1"/>
            <a:r>
              <a:rPr lang="en-US" dirty="0" smtClean="0"/>
              <a:t>2 – user bookmarked the item on XING</a:t>
            </a:r>
          </a:p>
          <a:p>
            <a:pPr lvl="1"/>
            <a:r>
              <a:rPr lang="en-US" dirty="0" smtClean="0"/>
              <a:t>3 - user clicked the reply button or application form button</a:t>
            </a:r>
          </a:p>
          <a:p>
            <a:pPr lvl="1"/>
            <a:r>
              <a:rPr lang="en-US" dirty="0" smtClean="0"/>
              <a:t>4 - user deleted the recommendation</a:t>
            </a:r>
          </a:p>
          <a:p>
            <a:r>
              <a:rPr lang="en-US" dirty="0"/>
              <a:t>I</a:t>
            </a:r>
            <a:r>
              <a:rPr lang="en-US" dirty="0" smtClean="0"/>
              <a:t>dea </a:t>
            </a:r>
            <a:r>
              <a:rPr lang="en-US" dirty="0"/>
              <a:t>is that if </a:t>
            </a:r>
            <a:r>
              <a:rPr lang="en-US" dirty="0" smtClean="0"/>
              <a:t>a user interacted </a:t>
            </a:r>
            <a:r>
              <a:rPr lang="en-US" dirty="0"/>
              <a:t>positively with a particular job item, then they are more likely to interact positively again 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Data is sparse and doesn’t include all users</a:t>
            </a:r>
          </a:p>
          <a:p>
            <a:pPr lvl="1"/>
            <a:r>
              <a:rPr lang="en-US" dirty="0" smtClean="0"/>
              <a:t>Not every user has at least 30 positive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09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Leverages the notion of homophily</a:t>
            </a:r>
          </a:p>
          <a:p>
            <a:pPr lvl="1"/>
            <a:r>
              <a:rPr lang="en-US" dirty="0" smtClean="0"/>
              <a:t>User-user similarity</a:t>
            </a:r>
          </a:p>
          <a:p>
            <a:pPr lvl="1"/>
            <a:r>
              <a:rPr lang="en-US" dirty="0" smtClean="0"/>
              <a:t>Item-item similarity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Sparsity</a:t>
            </a:r>
          </a:p>
          <a:p>
            <a:pPr lvl="1"/>
            <a:r>
              <a:rPr lang="en-US" dirty="0"/>
              <a:t>Definition of Similarity </a:t>
            </a:r>
          </a:p>
          <a:p>
            <a:pPr lvl="1"/>
            <a:r>
              <a:rPr lang="en-US" dirty="0" smtClean="0"/>
              <a:t>Gray/Black Sheep Behavior</a:t>
            </a:r>
          </a:p>
          <a:p>
            <a:r>
              <a:rPr lang="en-US" dirty="0" smtClean="0"/>
              <a:t>For similarity, we use K-Means clustering with cosine similarity</a:t>
            </a:r>
          </a:p>
          <a:p>
            <a:r>
              <a:rPr lang="en-US" dirty="0" smtClean="0"/>
              <a:t>Impute the interaction </a:t>
            </a:r>
            <a:r>
              <a:rPr lang="en-US" dirty="0"/>
              <a:t>of user u with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as average </a:t>
            </a:r>
            <a:r>
              <a:rPr lang="en-US" dirty="0"/>
              <a:t>of interactions of other users v, in the same </a:t>
            </a:r>
            <a:r>
              <a:rPr lang="en-US" dirty="0" smtClean="0"/>
              <a:t>cluster, weighted </a:t>
            </a:r>
            <a:r>
              <a:rPr lang="en-US" dirty="0"/>
              <a:t>by cosine </a:t>
            </a:r>
            <a:r>
              <a:rPr lang="en-US" dirty="0" smtClean="0"/>
              <a:t>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27" y="1547480"/>
            <a:ext cx="4625984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53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user, score each job and finally rank based on score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Heuristic: w1 = 1, w2 = 100, w3 = 10, w4 = 12, w5 = 10, w6 = 5 &amp; w7 = 2</a:t>
            </a:r>
          </a:p>
          <a:p>
            <a:pPr lvl="1"/>
            <a:r>
              <a:rPr lang="en-US" dirty="0" smtClean="0"/>
              <a:t>Linear Regression: Learn the weights</a:t>
            </a:r>
          </a:p>
          <a:p>
            <a:r>
              <a:rPr lang="en-US" dirty="0" smtClean="0"/>
              <a:t>Gradient Boosting</a:t>
            </a:r>
          </a:p>
          <a:p>
            <a:pPr lvl="1"/>
            <a:r>
              <a:rPr lang="en-US" dirty="0" smtClean="0"/>
              <a:t>5-fold cross-validation; 80 : 20 random split</a:t>
            </a:r>
          </a:p>
          <a:p>
            <a:pPr lvl="1"/>
            <a:r>
              <a:rPr lang="en-US" dirty="0" smtClean="0"/>
              <a:t>Train on different subsets of data with 300K data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77" y="2220685"/>
            <a:ext cx="5846772" cy="14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99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80"/>
          <a:stretch/>
        </p:blipFill>
        <p:spPr>
          <a:xfrm>
            <a:off x="2040995" y="2303813"/>
            <a:ext cx="8856760" cy="33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9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06" y="2216066"/>
            <a:ext cx="9090423" cy="42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5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</a:t>
            </a:r>
            <a:r>
              <a:rPr lang="en-US" dirty="0"/>
              <a:t>a bottom-up approach and </a:t>
            </a:r>
            <a:r>
              <a:rPr lang="en-US" dirty="0" smtClean="0"/>
              <a:t>analyzed individual datasets</a:t>
            </a:r>
          </a:p>
          <a:p>
            <a:r>
              <a:rPr lang="en-US" dirty="0" smtClean="0"/>
              <a:t>Combined multiple datasets (impressions, interactions, users, jobs etc.)</a:t>
            </a:r>
          </a:p>
          <a:p>
            <a:r>
              <a:rPr lang="en-US" dirty="0" smtClean="0"/>
              <a:t>Applied </a:t>
            </a:r>
            <a:r>
              <a:rPr lang="en-US" dirty="0"/>
              <a:t>linear regression and gradient </a:t>
            </a:r>
            <a:r>
              <a:rPr lang="en-US" dirty="0" smtClean="0"/>
              <a:t>boosting methods to learn weights for scoring jobs.</a:t>
            </a:r>
          </a:p>
          <a:p>
            <a:r>
              <a:rPr lang="en-US" dirty="0" smtClean="0"/>
              <a:t>Our </a:t>
            </a:r>
            <a:r>
              <a:rPr lang="en-US" dirty="0"/>
              <a:t>team, “Falcon”, was ranked 20th on the </a:t>
            </a:r>
            <a:r>
              <a:rPr lang="en-US" dirty="0" smtClean="0"/>
              <a:t>official </a:t>
            </a:r>
            <a:r>
              <a:rPr lang="en-US" dirty="0"/>
              <a:t>leader-board of the competition.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342</Words>
  <Application>Microsoft Macintosh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Bottom-Up Approach to Job Recommendation System </vt:lpstr>
      <vt:lpstr>Impressions Data</vt:lpstr>
      <vt:lpstr>Interactions Data</vt:lpstr>
      <vt:lpstr>Collaborative Filtering</vt:lpstr>
      <vt:lpstr>Scoring</vt:lpstr>
      <vt:lpstr>Gradient Boosting</vt:lpstr>
      <vt:lpstr>Evaluations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Reddy</dc:creator>
  <cp:lastModifiedBy>Sonu Mishra</cp:lastModifiedBy>
  <cp:revision>36</cp:revision>
  <dcterms:created xsi:type="dcterms:W3CDTF">2016-09-08T07:02:33Z</dcterms:created>
  <dcterms:modified xsi:type="dcterms:W3CDTF">2017-02-06T21:24:09Z</dcterms:modified>
</cp:coreProperties>
</file>