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6" r:id="rId2"/>
    <p:sldId id="273" r:id="rId3"/>
    <p:sldId id="257" r:id="rId4"/>
    <p:sldId id="259" r:id="rId5"/>
    <p:sldId id="260" r:id="rId6"/>
    <p:sldId id="262" r:id="rId7"/>
    <p:sldId id="263" r:id="rId8"/>
    <p:sldId id="264" r:id="rId9"/>
    <p:sldId id="265" r:id="rId10"/>
    <p:sldId id="276" r:id="rId11"/>
    <p:sldId id="281" r:id="rId12"/>
    <p:sldId id="271" r:id="rId13"/>
    <p:sldId id="283" r:id="rId14"/>
    <p:sldId id="282" r:id="rId15"/>
    <p:sldId id="268" r:id="rId16"/>
    <p:sldId id="272" r:id="rId17"/>
    <p:sldId id="266" r:id="rId18"/>
    <p:sldId id="269" r:id="rId19"/>
    <p:sldId id="267" r:id="rId20"/>
    <p:sldId id="270" r:id="rId21"/>
    <p:sldId id="274" r:id="rId22"/>
    <p:sldId id="275" r:id="rId23"/>
    <p:sldId id="277" r:id="rId24"/>
    <p:sldId id="278" r:id="rId25"/>
    <p:sldId id="279" r:id="rId26"/>
    <p:sldId id="280" r:id="rId27"/>
  </p:sldIdLst>
  <p:sldSz cx="18288000" cy="10287000"/>
  <p:notesSz cx="6858000" cy="9144000"/>
  <p:embeddedFontLst>
    <p:embeddedFont>
      <p:font typeface="Abadi" panose="020B0604020104020204" pitchFamily="34" charset="0"/>
      <p:regular r:id="rId29"/>
    </p:embeddedFont>
    <p:embeddedFont>
      <p:font typeface="Calibri" panose="020F0502020204030204" pitchFamily="3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Poppins Light" panose="020B0604020202020204" charset="0"/>
      <p:regular r:id="rId38"/>
      <p:bold r:id="rId39"/>
      <p:italic r:id="rId40"/>
      <p:boldItalic r:id="rId41"/>
    </p:embeddedFont>
    <p:embeddedFont>
      <p:font typeface="Poppins Light Bold" panose="020B0604020202020204" charset="0"/>
      <p:regular r:id="rId42"/>
    </p:embeddedFont>
    <p:embeddedFont>
      <p:font typeface="Poppins Medium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079" autoAdjust="0"/>
  </p:normalViewPr>
  <p:slideViewPr>
    <p:cSldViewPr>
      <p:cViewPr>
        <p:scale>
          <a:sx n="50" d="100"/>
          <a:sy n="50" d="100"/>
        </p:scale>
        <p:origin x="312"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7C598-D8B8-47A8-AD5C-1D0F622968CD}" type="datetimeFigureOut">
              <a:rPr lang="en-US" smtClean="0"/>
              <a:t>7/19/2021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92484-ACCD-4D7E-A97E-23FCAD716C61}" type="slidenum">
              <a:rPr lang="en-US" smtClean="0"/>
              <a:t>‹#›</a:t>
            </a:fld>
            <a:endParaRPr lang="en-US"/>
          </a:p>
        </p:txBody>
      </p:sp>
    </p:spTree>
    <p:extLst>
      <p:ext uri="{BB962C8B-B14F-4D97-AF65-F5344CB8AC3E}">
        <p14:creationId xmlns:p14="http://schemas.microsoft.com/office/powerpoint/2010/main" val="21230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GB" sz="1800">
                <a:effectLst/>
                <a:latin typeface="Times New Roman" panose="02020603050405020304" pitchFamily="18" charset="0"/>
                <a:ea typeface="Times New Roman" panose="02020603050405020304" pitchFamily="18" charset="0"/>
              </a:rPr>
              <a:t>Chatbot là một chương trình máy tính được tạo ra và có khả năng giao tiếp với con người, đặc biệt là qua Internet trên các nền tảng xã hội như Facebook, Zalo, Instagram, …vv</a:t>
            </a:r>
            <a:br>
              <a:rPr lang="en-GB" sz="1800">
                <a:effectLst/>
                <a:latin typeface="Times New Roman" panose="02020603050405020304" pitchFamily="18" charset="0"/>
                <a:ea typeface="Times New Roman" panose="02020603050405020304" pitchFamily="18" charset="0"/>
              </a:rPr>
            </a:br>
            <a:r>
              <a:rPr lang="en-GB" sz="1800">
                <a:effectLst/>
                <a:latin typeface="Times New Roman" panose="02020603050405020304" pitchFamily="18" charset="0"/>
                <a:ea typeface="Times New Roman" panose="02020603050405020304" pitchFamily="18" charset="0"/>
              </a:rPr>
              <a:t>Chương trình này kết hợp với AI để tương tác với người dùng, thay thế nhân viên tương tác và trả lời những thắc mắc của khách hàng đưa ra. Hiện nay Chatbot được ứng dụng rất nhiều trong bán hàng, tư vấn và chăm sóc khách hàng, giải trí, giáo dục, …vv. </a:t>
            </a:r>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3</a:t>
            </a:fld>
            <a:endParaRPr lang="en-US"/>
          </a:p>
        </p:txBody>
      </p:sp>
    </p:spTree>
    <p:extLst>
      <p:ext uri="{BB962C8B-B14F-4D97-AF65-F5344CB8AC3E}">
        <p14:creationId xmlns:p14="http://schemas.microsoft.com/office/powerpoint/2010/main" val="96363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Ví dụ cụ thể vài trường hợp cụ thể</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16</a:t>
            </a:fld>
            <a:endParaRPr lang="en-US"/>
          </a:p>
        </p:txBody>
      </p:sp>
    </p:spTree>
    <p:extLst>
      <p:ext uri="{BB962C8B-B14F-4D97-AF65-F5344CB8AC3E}">
        <p14:creationId xmlns:p14="http://schemas.microsoft.com/office/powerpoint/2010/main" val="340190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Phần 3: ứng dụng Chatbot</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17</a:t>
            </a:fld>
            <a:endParaRPr lang="en-US"/>
          </a:p>
        </p:txBody>
      </p:sp>
    </p:spTree>
    <p:extLst>
      <p:ext uri="{BB962C8B-B14F-4D97-AF65-F5344CB8AC3E}">
        <p14:creationId xmlns:p14="http://schemas.microsoft.com/office/powerpoint/2010/main" val="162321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Phần 2: Tổng quan về Rasa Framewwork</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7</a:t>
            </a:fld>
            <a:endParaRPr lang="en-US"/>
          </a:p>
        </p:txBody>
      </p:sp>
    </p:spTree>
    <p:extLst>
      <p:ext uri="{BB962C8B-B14F-4D97-AF65-F5344CB8AC3E}">
        <p14:creationId xmlns:p14="http://schemas.microsoft.com/office/powerpoint/2010/main" val="176560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Phân tích các thành phần của Rasa:</a:t>
            </a:r>
          </a:p>
          <a:p>
            <a:pPr indent="457200" algn="just">
              <a:lnSpc>
                <a:spcPct val="150000"/>
              </a:lnSpc>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:(Natural Language Understanding) một thư viện để hiểu ngôn ngữ tự nhiên (NLU) thực hiện phân loại ý định và trích xuất thực thể từ đầu vào của người dùng và giúp bot hiểu những gì người dùng đang nói.</a:t>
            </a:r>
            <a:endParaRPr lang="en-US" sz="1800">
              <a:effectLst/>
              <a:latin typeface=".VnTime"/>
              <a:ea typeface="Times New Roman" panose="02020603050405020304" pitchFamily="18" charset="0"/>
              <a:cs typeface="Times New Roman" panose="02020603050405020304" pitchFamily="18" charset="0"/>
            </a:endParaRPr>
          </a:p>
          <a:p>
            <a:pPr indent="457200" algn="just">
              <a:lnSpc>
                <a:spcPct val="150000"/>
              </a:lnSpc>
            </a:pPr>
            <a:r>
              <a:rPr lang="vi-VN" sz="2800" b="0" i="0">
                <a:solidFill>
                  <a:srgbClr val="1B1B1B"/>
                </a:solidFill>
                <a:effectLst/>
                <a:latin typeface="Open Sans" panose="020B0606030504020204" pitchFamily="34" charset="0"/>
              </a:rPr>
              <a:t>Rasa NLU sẽ tiến hành phân tích câu để đưa ra ý định (intent) của người dùng và đối tượng (entity) trong câu</a:t>
            </a:r>
            <a:endParaRPr lang="en-GB"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8</a:t>
            </a:fld>
            <a:endParaRPr lang="en-US"/>
          </a:p>
        </p:txBody>
      </p:sp>
    </p:spTree>
    <p:extLst>
      <p:ext uri="{BB962C8B-B14F-4D97-AF65-F5344CB8AC3E}">
        <p14:creationId xmlns:p14="http://schemas.microsoft.com/office/powerpoint/2010/main" val="328664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Lấy them ảnh như của xin giá về slot,…</a:t>
            </a: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9</a:t>
            </a:fld>
            <a:endParaRPr lang="en-US"/>
          </a:p>
        </p:txBody>
      </p:sp>
    </p:spTree>
    <p:extLst>
      <p:ext uri="{BB962C8B-B14F-4D97-AF65-F5344CB8AC3E}">
        <p14:creationId xmlns:p14="http://schemas.microsoft.com/office/powerpoint/2010/main" val="12374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Phân tích các thành phần của Rasa:</a:t>
            </a:r>
          </a:p>
          <a:p>
            <a:pPr indent="457200" algn="just">
              <a:lnSpc>
                <a:spcPct val="150000"/>
              </a:lnSpc>
            </a:pPr>
            <a:r>
              <a:rPr lang="en-GB" sz="1800">
                <a:effectLst/>
                <a:latin typeface="Times New Roman" panose="02020603050405020304" pitchFamily="18" charset="0"/>
                <a:ea typeface="Times New Roman" panose="02020603050405020304" pitchFamily="18" charset="0"/>
                <a:cs typeface="Times New Roman" panose="02020603050405020304" pitchFamily="18" charset="0"/>
              </a:rPr>
              <a:t>Rasa Core là nơi thực hiện quản lí luồng hội thoại. Dựa vào các intent, entity đã được detect ra ở phần NLU, Rasa Core tiến hành lấy các kết quả này làm đầu vào, rồi quyết định message đầu ra. </a:t>
            </a:r>
          </a:p>
          <a:p>
            <a:pPr indent="457200" algn="just">
              <a:lnSpc>
                <a:spcPct val="150000"/>
              </a:lnSpc>
            </a:pPr>
            <a:r>
              <a:rPr lang="vi-VN" sz="2800" b="0" i="0">
                <a:solidFill>
                  <a:srgbClr val="1B1B1B"/>
                </a:solidFill>
                <a:effectLst/>
                <a:latin typeface="Open Sans" panose="020B0606030504020204" pitchFamily="34" charset="0"/>
              </a:rPr>
              <a:t>Rasa Core sau đó sẽ tiếp nhận phần thông tin để quyết định công việc cần làm cũng như message trả ra</a:t>
            </a:r>
            <a:endParaRPr lang="en-US" sz="1800">
              <a:effectLst/>
              <a:latin typeface=".VnTime"/>
              <a:ea typeface="Times New Roman" panose="02020603050405020304" pitchFamily="18" charset="0"/>
              <a:cs typeface="Times New Roman" panose="02020603050405020304" pitchFamily="18" charset="0"/>
            </a:endParaRP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11</a:t>
            </a:fld>
            <a:endParaRPr lang="en-US"/>
          </a:p>
        </p:txBody>
      </p:sp>
    </p:spTree>
    <p:extLst>
      <p:ext uri="{BB962C8B-B14F-4D97-AF65-F5344CB8AC3E}">
        <p14:creationId xmlns:p14="http://schemas.microsoft.com/office/powerpoint/2010/main" val="228802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Actions là những thứ mà bot có thể làm được như: truy vấn cơ sở dữ liệu, trả lời người dùng, thực hiện lệnh gọi API bên ngoài, …</a:t>
            </a:r>
          </a:p>
          <a:p>
            <a:r>
              <a:rPr lang="en-US" sz="1800">
                <a:effectLst/>
                <a:latin typeface=".VnTime"/>
                <a:ea typeface="Times New Roman" panose="02020603050405020304" pitchFamily="18" charset="0"/>
                <a:cs typeface="Times New Roman" panose="02020603050405020304" pitchFamily="18" charset="0"/>
              </a:rPr>
              <a:t>stories.md ta viết một số kịch bản có thể xảy ra khi tương tác với Bot, việc dự tính trước các trường hợp có thể xảy ra trong quá trình nhắn tin sẽ giúp bot xử lý các trường hợp một cách trơn tru hơn và có vẻ thông minh hơn. Vậy nên cần phải cố gắng nghĩa thật nhiều các trường hợp mà khách hàng có thể hỏi bot.</a:t>
            </a: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VnTime"/>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u="none" strike="noStrike">
              <a:effectLst/>
              <a:uFill>
                <a:solidFill>
                  <a:srgbClr val="000000"/>
                </a:solidFill>
              </a:uFill>
              <a:latin typeface=".VnTime"/>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12</a:t>
            </a:fld>
            <a:endParaRPr lang="en-US"/>
          </a:p>
        </p:txBody>
      </p:sp>
    </p:spTree>
    <p:extLst>
      <p:ext uri="{BB962C8B-B14F-4D97-AF65-F5344CB8AC3E}">
        <p14:creationId xmlns:p14="http://schemas.microsoft.com/office/powerpoint/2010/main" val="325432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buFont typeface="Arial" panose="020B0604020202020204" pitchFamily="34" charset="0"/>
              <a:buChar char="•"/>
            </a:pPr>
            <a:r>
              <a:rPr lang="vi-VN" b="0" i="0">
                <a:solidFill>
                  <a:srgbClr val="1B1B1B"/>
                </a:solidFill>
                <a:effectLst/>
                <a:latin typeface="Open Sans" panose="020B0606030504020204" pitchFamily="34" charset="0"/>
              </a:rPr>
              <a:t>Follow up Action</a:t>
            </a:r>
            <a:endParaRPr lang="en-US" b="0" i="0">
              <a:solidFill>
                <a:srgbClr val="1B1B1B"/>
              </a:solidFill>
              <a:effectLst/>
              <a:latin typeface="Open Sans" panose="020B0606030504020204" pitchFamily="34" charset="0"/>
            </a:endParaRPr>
          </a:p>
          <a:p>
            <a:pPr lvl="1" algn="l">
              <a:buFont typeface="Arial" panose="020B0604020202020204" pitchFamily="34" charset="0"/>
              <a:buChar char="•"/>
            </a:pPr>
            <a:r>
              <a:rPr lang="vi-VN" b="0" i="0">
                <a:solidFill>
                  <a:srgbClr val="1B1B1B"/>
                </a:solidFill>
                <a:effectLst/>
                <a:latin typeface="Open Sans" panose="020B0606030504020204" pitchFamily="34" charset="0"/>
              </a:rPr>
              <a:t>Follow up Action được sử dụng khi chúng ta cần đảm bảo 2 action được thực hiện liền mạch</a:t>
            </a:r>
          </a:p>
          <a:p>
            <a:pPr lvl="1" algn="l">
              <a:buFont typeface="Arial" panose="020B0604020202020204" pitchFamily="34" charset="0"/>
              <a:buChar char="•"/>
            </a:pPr>
            <a:r>
              <a:rPr lang="vi-VN" b="0" i="0">
                <a:solidFill>
                  <a:srgbClr val="1B1B1B"/>
                </a:solidFill>
                <a:effectLst/>
                <a:latin typeface="Open Sans" panose="020B0606030504020204" pitchFamily="34" charset="0"/>
              </a:rPr>
              <a:t>Có thể hình dung một trường hợp như thế này: Giả sử, bạn tạo một chatbot hỗ trợ thực hiện các giao dịch. Khi khách hàng yêu cầu giao dịch, Rasa bắt intent và thục hiện action "giao dịch", ở đây chatbot cần kiểm tra thông tin user, do đó, cần return một followup Action đến action "kiểm tra" để thực hiện kiểm tra thông tin, sau đó quay trở lại action "giao dịch" ban đầu để tiếp tục thực hiện giao dịch</a:t>
            </a:r>
          </a:p>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21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l">
              <a:buFont typeface="Arial" panose="020B0604020202020204" pitchFamily="34" charset="0"/>
              <a:buChar char="•"/>
            </a:pPr>
            <a:r>
              <a:rPr lang="vi-VN" b="0" i="0">
                <a:solidFill>
                  <a:srgbClr val="1B1B1B"/>
                </a:solidFill>
                <a:effectLst/>
                <a:latin typeface="Open Sans" panose="020B0606030504020204" pitchFamily="34" charset="0"/>
              </a:rPr>
              <a:t>Form Action</a:t>
            </a:r>
          </a:p>
          <a:p>
            <a:pPr marL="742950" lvl="1" indent="-285750" algn="l">
              <a:buFont typeface="Arial" panose="020B0604020202020204" pitchFamily="34" charset="0"/>
              <a:buChar char="•"/>
            </a:pPr>
            <a:r>
              <a:rPr lang="vi-VN" b="0" i="0">
                <a:solidFill>
                  <a:srgbClr val="1B1B1B"/>
                </a:solidFill>
                <a:effectLst/>
                <a:latin typeface="Open Sans" panose="020B0606030504020204" pitchFamily="34" charset="0"/>
              </a:rPr>
              <a:t>Khi chatbot cần thu thập nhiều thông tin từ user để tiến hành một tác vụ như: thông tin đặt phòng, thông tin tạo nhóm, ... Đó là lúc cần đến Form Action để thực hiện Slot Filling</a:t>
            </a:r>
          </a:p>
          <a:p>
            <a:pPr marL="742950" lvl="1" indent="-285750" algn="l">
              <a:buFont typeface="Arial" panose="020B0604020202020204" pitchFamily="34" charset="0"/>
              <a:buChar char="•"/>
            </a:pPr>
            <a:r>
              <a:rPr lang="vi-VN" b="0" i="0">
                <a:solidFill>
                  <a:srgbClr val="1B1B1B"/>
                </a:solidFill>
                <a:effectLst/>
                <a:latin typeface="Open Sans" panose="020B0606030504020204" pitchFamily="34" charset="0"/>
              </a:rPr>
              <a:t>Form Action sẽ thực hiện hỏi lần lượt user để thu thập đủ các slot cần thiết. Trong quá trình hỏi, Form cũng sẽ tiến hành validate giá trị của slot để đảm bảo giá trị thu được là hợp lí. User sẽ không thể thoát khỏi Form khi chưa cung cấp đủ thông tin (thật ra thì sau một số lần hữu hạn không thu thập đủ thì Form cũng sẽ dừng )</a:t>
            </a:r>
          </a:p>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692484-ACCD-4D7E-A97E-23FCAD716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102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VnTime"/>
                <a:ea typeface="Times New Roman" panose="02020603050405020304" pitchFamily="18" charset="0"/>
                <a:cs typeface="Times New Roman" panose="02020603050405020304" pitchFamily="18" charset="0"/>
              </a:rPr>
              <a:t>File stories.md ta viết một số kịch bản có thể xảy ra khi tương tác với Bot, việc dự tính trước các trường hợp có thể xảy ra trong quá trình nhắn tin sẽ giúp bot xử lý các trường hợp một cách mượn hơn và có vẻ thông minh hơn. Vậy nên cần phải cố gắng tìm thật nhiều các trường hợp mà khách hàng có thể hỏi bot.</a:t>
            </a:r>
          </a:p>
          <a:p>
            <a:endParaRPr lang="en-US"/>
          </a:p>
        </p:txBody>
      </p:sp>
      <p:sp>
        <p:nvSpPr>
          <p:cNvPr id="4" name="Chỗ dành sẵn cho Số hiệu Bản chiếu 3"/>
          <p:cNvSpPr>
            <a:spLocks noGrp="1"/>
          </p:cNvSpPr>
          <p:nvPr>
            <p:ph type="sldNum" sz="quarter" idx="5"/>
          </p:nvPr>
        </p:nvSpPr>
        <p:spPr/>
        <p:txBody>
          <a:bodyPr/>
          <a:lstStyle/>
          <a:p>
            <a:fld id="{40692484-ACCD-4D7E-A97E-23FCAD716C61}" type="slidenum">
              <a:rPr lang="en-US" smtClean="0"/>
              <a:t>15</a:t>
            </a:fld>
            <a:endParaRPr lang="en-US"/>
          </a:p>
        </p:txBody>
      </p:sp>
    </p:spTree>
    <p:extLst>
      <p:ext uri="{BB962C8B-B14F-4D97-AF65-F5344CB8AC3E}">
        <p14:creationId xmlns:p14="http://schemas.microsoft.com/office/powerpoint/2010/main" val="231122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3989040" y="-1796730"/>
            <a:ext cx="9527038" cy="9527038"/>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089695">
            <a:off x="11905003" y="4094504"/>
            <a:ext cx="11640304" cy="11640304"/>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370539" y="5343053"/>
            <a:ext cx="9424110" cy="4910203"/>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1774033" y="1294267"/>
            <a:ext cx="9381575" cy="4888041"/>
          </a:xfrm>
          <a:prstGeom prst="rect">
            <a:avLst/>
          </a:prstGeom>
        </p:spPr>
      </p:pic>
      <p:sp>
        <p:nvSpPr>
          <p:cNvPr id="7" name="TextBox 7"/>
          <p:cNvSpPr txBox="1"/>
          <p:nvPr/>
        </p:nvSpPr>
        <p:spPr>
          <a:xfrm>
            <a:off x="3352800" y="930751"/>
            <a:ext cx="11811400" cy="538609"/>
          </a:xfrm>
          <a:prstGeom prst="rect">
            <a:avLst/>
          </a:prstGeom>
        </p:spPr>
        <p:txBody>
          <a:bodyPr lIns="0" tIns="0" rIns="0" bIns="0" rtlCol="0" anchor="t">
            <a:spAutoFit/>
          </a:bodyPr>
          <a:lstStyle/>
          <a:p>
            <a:pPr algn="ctr">
              <a:lnSpc>
                <a:spcPts val="4159"/>
              </a:lnSpc>
            </a:pPr>
            <a:r>
              <a:rPr lang="en-US" sz="3199" b="1">
                <a:solidFill>
                  <a:schemeClr val="bg1"/>
                </a:solidFill>
                <a:latin typeface="Poppins Light" panose="020B0604020202020204" charset="0"/>
                <a:cs typeface="Poppins Light" panose="020B0604020202020204" charset="0"/>
              </a:rPr>
              <a:t>BÁO </a:t>
            </a:r>
            <a:r>
              <a:rPr lang="en-US" sz="3199" b="1">
                <a:solidFill>
                  <a:schemeClr val="bg1"/>
                </a:solidFill>
                <a:latin typeface="Abadi" panose="020B0604020104020204" pitchFamily="34" charset="0"/>
                <a:cs typeface="Poppins Light" panose="020B0604020202020204" charset="0"/>
              </a:rPr>
              <a:t>CÁO</a:t>
            </a:r>
            <a:r>
              <a:rPr lang="en-US" sz="3199" b="1">
                <a:solidFill>
                  <a:schemeClr val="bg1"/>
                </a:solidFill>
                <a:latin typeface="Poppins Light" panose="020B0604020202020204" charset="0"/>
                <a:cs typeface="Poppins Light" panose="020B0604020202020204" charset="0"/>
              </a:rPr>
              <a:t> TỔNG KẾT</a:t>
            </a:r>
          </a:p>
        </p:txBody>
      </p:sp>
      <p:sp>
        <p:nvSpPr>
          <p:cNvPr id="9" name="TextBox 9"/>
          <p:cNvSpPr txBox="1"/>
          <p:nvPr/>
        </p:nvSpPr>
        <p:spPr>
          <a:xfrm>
            <a:off x="3352800" y="2171700"/>
            <a:ext cx="11811400" cy="811119"/>
          </a:xfrm>
          <a:prstGeom prst="rect">
            <a:avLst/>
          </a:prstGeom>
        </p:spPr>
        <p:txBody>
          <a:bodyPr lIns="0" tIns="0" rIns="0" bIns="0" rtlCol="0" anchor="t">
            <a:spAutoFit/>
          </a:bodyPr>
          <a:lstStyle/>
          <a:p>
            <a:pPr algn="ctr">
              <a:lnSpc>
                <a:spcPts val="3120"/>
              </a:lnSpc>
            </a:pPr>
            <a:r>
              <a:rPr lang="en-US" sz="3000" b="1" spc="489">
                <a:solidFill>
                  <a:schemeClr val="bg1"/>
                </a:solidFill>
                <a:latin typeface="Poppins Light" panose="020B0604020202020204" charset="0"/>
                <a:cs typeface="Poppins Light" panose="020B0604020202020204" charset="0"/>
              </a:rPr>
              <a:t>ĐỀ TÀI NGHIÊN CỨU KHOA HỌC CỦA SINH VIÊN</a:t>
            </a:r>
          </a:p>
          <a:p>
            <a:pPr algn="ctr">
              <a:lnSpc>
                <a:spcPts val="3120"/>
              </a:lnSpc>
            </a:pPr>
            <a:r>
              <a:rPr lang="en-US" sz="3000" b="1" spc="489">
                <a:solidFill>
                  <a:schemeClr val="bg1"/>
                </a:solidFill>
                <a:latin typeface="Poppins Light" panose="020B0604020202020204" charset="0"/>
                <a:cs typeface="Poppins Light" panose="020B0604020202020204" charset="0"/>
              </a:rPr>
              <a:t>NĂM</a:t>
            </a:r>
            <a:r>
              <a:rPr lang="en-US" sz="3000" b="1" spc="489">
                <a:solidFill>
                  <a:srgbClr val="D0C3F1"/>
                </a:solidFill>
                <a:latin typeface="Poppins Light" panose="020B0604020202020204" charset="0"/>
                <a:cs typeface="Poppins Light" panose="020B0604020202020204" charset="0"/>
              </a:rPr>
              <a:t> </a:t>
            </a:r>
            <a:r>
              <a:rPr lang="en-US" sz="3000" b="1" spc="489">
                <a:solidFill>
                  <a:schemeClr val="bg1"/>
                </a:solidFill>
                <a:latin typeface="Poppins Light" panose="020B0604020202020204" charset="0"/>
                <a:cs typeface="Poppins Light" panose="020B0604020202020204" charset="0"/>
              </a:rPr>
              <a:t>2021</a:t>
            </a:r>
            <a:r>
              <a:rPr lang="en-US" sz="3000" b="1" spc="489">
                <a:solidFill>
                  <a:srgbClr val="D0C3F1"/>
                </a:solidFill>
                <a:latin typeface="Poppins Light" panose="020B0604020202020204" charset="0"/>
                <a:cs typeface="Poppins Light" panose="020B0604020202020204" charset="0"/>
              </a:rPr>
              <a:t> </a:t>
            </a:r>
          </a:p>
        </p:txBody>
      </p:sp>
      <p:sp>
        <p:nvSpPr>
          <p:cNvPr id="8" name="TextBox 8"/>
          <p:cNvSpPr txBox="1"/>
          <p:nvPr/>
        </p:nvSpPr>
        <p:spPr>
          <a:xfrm>
            <a:off x="3238300" y="3848100"/>
            <a:ext cx="11811400" cy="2308324"/>
          </a:xfrm>
          <a:prstGeom prst="rect">
            <a:avLst/>
          </a:prstGeom>
        </p:spPr>
        <p:txBody>
          <a:bodyPr lIns="0" tIns="0" rIns="0" bIns="0" rtlCol="0" anchor="t">
            <a:spAutoFit/>
          </a:bodyPr>
          <a:lstStyle/>
          <a:p>
            <a:pPr algn="ctr"/>
            <a:r>
              <a:rPr lang="vi-VN" sz="5000" spc="65">
                <a:solidFill>
                  <a:schemeClr val="bg1">
                    <a:lumMod val="95000"/>
                  </a:schemeClr>
                </a:solidFill>
                <a:latin typeface="Poppins Medium Bold Italics"/>
                <a:cs typeface="Poppins Light" panose="020B0604020202020204" charset="0"/>
              </a:rPr>
              <a:t>NGHIÊN CỨU RASA FRAMEWORK ỨNG DỤNG CHATBOT TƯ VẤN SẢN PHẨM DINH DƯỠNG</a:t>
            </a:r>
            <a:endParaRPr lang="en-US" sz="5000" spc="65">
              <a:solidFill>
                <a:schemeClr val="bg1">
                  <a:lumMod val="95000"/>
                </a:schemeClr>
              </a:solidFill>
              <a:latin typeface="Poppins Light" panose="020B0604020202020204" charset="0"/>
              <a:cs typeface="Poppins Light" panose="020B0604020202020204" charset="0"/>
            </a:endParaRPr>
          </a:p>
        </p:txBody>
      </p:sp>
      <p:sp>
        <p:nvSpPr>
          <p:cNvPr id="20" name="TextBox 9">
            <a:extLst>
              <a:ext uri="{FF2B5EF4-FFF2-40B4-BE49-F238E27FC236}">
                <a16:creationId xmlns:a16="http://schemas.microsoft.com/office/drawing/2014/main" id="{31777CD8-E294-4593-8DF4-3343960852D8}"/>
              </a:ext>
            </a:extLst>
          </p:cNvPr>
          <p:cNvSpPr txBox="1"/>
          <p:nvPr/>
        </p:nvSpPr>
        <p:spPr>
          <a:xfrm>
            <a:off x="4724402" y="6586454"/>
            <a:ext cx="7924800" cy="1965282"/>
          </a:xfrm>
          <a:prstGeom prst="rect">
            <a:avLst/>
          </a:prstGeom>
        </p:spPr>
        <p:txBody>
          <a:bodyPr wrap="square" lIns="0" tIns="0" rIns="0" bIns="0" rtlCol="0" anchor="t">
            <a:spAutoFit/>
          </a:bodyPr>
          <a:lstStyle/>
          <a:p>
            <a:pPr>
              <a:lnSpc>
                <a:spcPts val="3120"/>
              </a:lnSpc>
            </a:pPr>
            <a:r>
              <a:rPr lang="en-US" sz="2000" spc="489">
                <a:solidFill>
                  <a:schemeClr val="bg1"/>
                </a:solidFill>
                <a:latin typeface="Abadi" panose="020B0604020104020204" pitchFamily="34" charset="0"/>
                <a:cs typeface="Poppins Light" panose="020B0604020202020204" charset="0"/>
              </a:rPr>
              <a:t>Sinh viên thực hiện:</a:t>
            </a:r>
            <a:br>
              <a:rPr lang="en-US" sz="2000" spc="489">
                <a:solidFill>
                  <a:schemeClr val="bg1"/>
                </a:solidFill>
                <a:latin typeface="Abadi" panose="020B0604020104020204" pitchFamily="34" charset="0"/>
                <a:cs typeface="Poppins Light" panose="020B0604020202020204" charset="0"/>
              </a:rPr>
            </a:br>
            <a:r>
              <a:rPr lang="en-US" sz="2000" spc="489">
                <a:solidFill>
                  <a:schemeClr val="bg1"/>
                </a:solidFill>
                <a:latin typeface="Abadi" panose="020B0604020104020204" pitchFamily="34" charset="0"/>
                <a:cs typeface="Poppins Light" panose="020B0604020202020204" charset="0"/>
              </a:rPr>
              <a:t>			Nguyễn Văn An</a:t>
            </a:r>
            <a:br>
              <a:rPr lang="en-US" sz="2000" spc="489">
                <a:solidFill>
                  <a:schemeClr val="bg1"/>
                </a:solidFill>
                <a:latin typeface="Abadi" panose="020B0604020104020204" pitchFamily="34" charset="0"/>
                <a:cs typeface="Poppins Light" panose="020B0604020202020204" charset="0"/>
              </a:rPr>
            </a:br>
            <a:r>
              <a:rPr lang="en-US" sz="2000" spc="489">
                <a:solidFill>
                  <a:schemeClr val="bg1"/>
                </a:solidFill>
                <a:latin typeface="Abadi" panose="020B0604020104020204" pitchFamily="34" charset="0"/>
                <a:cs typeface="Poppins Light" panose="020B0604020202020204" charset="0"/>
              </a:rPr>
              <a:t>			Nguyễn Đức Phú</a:t>
            </a:r>
          </a:p>
          <a:p>
            <a:pPr>
              <a:lnSpc>
                <a:spcPts val="3120"/>
              </a:lnSpc>
            </a:pPr>
            <a:r>
              <a:rPr lang="en-US" sz="2000" spc="489">
                <a:solidFill>
                  <a:schemeClr val="bg1"/>
                </a:solidFill>
                <a:latin typeface="Abadi" panose="020B0604020104020204" pitchFamily="34" charset="0"/>
                <a:cs typeface="Poppins Light" panose="020B0604020202020204" charset="0"/>
              </a:rPr>
              <a:t>			Lê Quang Thọ</a:t>
            </a:r>
          </a:p>
          <a:p>
            <a:pPr>
              <a:lnSpc>
                <a:spcPts val="3120"/>
              </a:lnSpc>
            </a:pPr>
            <a:r>
              <a:rPr lang="en-US" sz="2000" spc="489">
                <a:solidFill>
                  <a:schemeClr val="bg1"/>
                </a:solidFill>
                <a:latin typeface="Abadi" panose="020B0604020104020204" pitchFamily="34" charset="0"/>
                <a:cs typeface="Poppins Light" panose="020B0604020202020204" charset="0"/>
              </a:rPr>
              <a:t>Người hướng dẫn: ThS.Nguyễn Thu Hường</a:t>
            </a:r>
          </a:p>
        </p:txBody>
      </p:sp>
      <p:pic>
        <p:nvPicPr>
          <p:cNvPr id="22" name="Logo1">
            <a:extLst>
              <a:ext uri="{FF2B5EF4-FFF2-40B4-BE49-F238E27FC236}">
                <a16:creationId xmlns:a16="http://schemas.microsoft.com/office/drawing/2014/main" id="{C9062F94-CBB5-4E5C-8845-B1CCB262EF8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6250" b="93750" l="8120" r="91453">
                        <a14:foregroundMark x1="21368" y1="16518" x2="19658" y2="20089"/>
                        <a14:foregroundMark x1="17521" y1="20536" x2="8547" y2="45089"/>
                        <a14:foregroundMark x1="85897" y1="34821" x2="87179" y2="49107"/>
                        <a14:foregroundMark x1="91026" y1="40179" x2="91453" y2="44643"/>
                        <a14:foregroundMark x1="30769" y1="86607" x2="51709" y2="90625"/>
                        <a14:foregroundMark x1="41880" y1="92857" x2="50855" y2="94196"/>
                        <a14:foregroundMark x1="65385" y1="11607" x2="41026" y2="8482"/>
                        <a14:foregroundMark x1="52564" y1="6250" x2="50000" y2="6250"/>
                        <a14:backgroundMark x1="5128" y1="5357" x2="13248" y2="6250"/>
                      </a14:backgroundRemoval>
                    </a14:imgEffect>
                  </a14:imgLayer>
                </a14:imgProps>
              </a:ext>
            </a:extLst>
          </a:blip>
          <a:stretch>
            <a:fillRect/>
          </a:stretch>
        </p:blipFill>
        <p:spPr>
          <a:xfrm>
            <a:off x="457200" y="464672"/>
            <a:ext cx="1783235" cy="17070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404448">
            <a:off x="5737056" y="-4969044"/>
            <a:ext cx="14455615" cy="14455615"/>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30258" y="590550"/>
            <a:ext cx="8525873" cy="8525873"/>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616592" y="990173"/>
            <a:ext cx="7423008" cy="3867577"/>
          </a:xfrm>
          <a:prstGeom prst="rect">
            <a:avLst/>
          </a:prstGeom>
        </p:spPr>
      </p:pic>
      <p:pic>
        <p:nvPicPr>
          <p:cNvPr id="11" name="Picture 11"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a:off x="9753597" y="8496300"/>
            <a:ext cx="11582402" cy="4472848"/>
          </a:xfrm>
          <a:prstGeom prst="rect">
            <a:avLst/>
          </a:prstGeom>
        </p:spPr>
      </p:pic>
      <p:pic>
        <p:nvPicPr>
          <p:cNvPr id="1026" name="Hình ảnh 1">
            <a:extLst>
              <a:ext uri="{FF2B5EF4-FFF2-40B4-BE49-F238E27FC236}">
                <a16:creationId xmlns:a16="http://schemas.microsoft.com/office/drawing/2014/main" id="{AB76F9A6-5470-4ED7-A0FD-B9B9532766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562100"/>
            <a:ext cx="6369050" cy="684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0">
            <a:extLst>
              <a:ext uri="{FF2B5EF4-FFF2-40B4-BE49-F238E27FC236}">
                <a16:creationId xmlns:a16="http://schemas.microsoft.com/office/drawing/2014/main" id="{61CA232C-9853-49D4-97BB-C5A328BA7DC7}"/>
              </a:ext>
            </a:extLst>
          </p:cNvPr>
          <p:cNvSpPr txBox="1"/>
          <p:nvPr/>
        </p:nvSpPr>
        <p:spPr>
          <a:xfrm>
            <a:off x="8458200" y="1562100"/>
            <a:ext cx="8953900" cy="5157181"/>
          </a:xfrm>
          <a:prstGeom prst="rect">
            <a:avLst/>
          </a:prstGeom>
        </p:spPr>
        <p:txBody>
          <a:bodyPr lIns="0" tIns="0" rIns="0" bIns="0" rtlCol="0" anchor="t">
            <a:spAutoFit/>
          </a:bodyPr>
          <a:lstStyle/>
          <a:p>
            <a:pPr>
              <a:lnSpc>
                <a:spcPts val="4500"/>
              </a:lnSpc>
            </a:pPr>
            <a:r>
              <a:rPr lang="en-US" sz="2800">
                <a:solidFill>
                  <a:srgbClr val="D0C3F1"/>
                </a:solidFill>
                <a:latin typeface="Abadi" panose="020B0604020104020204" pitchFamily="34" charset="0"/>
              </a:rPr>
              <a:t>nlu:</a:t>
            </a:r>
          </a:p>
          <a:p>
            <a:pPr marL="457200" indent="-457200">
              <a:lnSpc>
                <a:spcPts val="4500"/>
              </a:lnSpc>
              <a:buFontTx/>
              <a:buChar char="-"/>
            </a:pPr>
            <a:r>
              <a:rPr lang="en-US" sz="2800">
                <a:solidFill>
                  <a:srgbClr val="D0C3F1"/>
                </a:solidFill>
                <a:latin typeface="Abadi" panose="020B0604020104020204" pitchFamily="34" charset="0"/>
              </a:rPr>
              <a:t>intent: chao_hoi</a:t>
            </a:r>
          </a:p>
          <a:p>
            <a:pPr>
              <a:lnSpc>
                <a:spcPts val="4500"/>
              </a:lnSpc>
            </a:pPr>
            <a:r>
              <a:rPr lang="en-US" sz="2800">
                <a:solidFill>
                  <a:srgbClr val="D0C3F1"/>
                </a:solidFill>
                <a:latin typeface="Abadi" panose="020B0604020104020204" pitchFamily="34" charset="0"/>
              </a:rPr>
              <a:t>	examples:|</a:t>
            </a:r>
          </a:p>
          <a:p>
            <a:pPr>
              <a:lnSpc>
                <a:spcPts val="4500"/>
              </a:lnSpc>
            </a:pPr>
            <a:r>
              <a:rPr lang="en-US" sz="2800">
                <a:solidFill>
                  <a:srgbClr val="D0C3F1"/>
                </a:solidFill>
                <a:latin typeface="Abadi" panose="020B0604020104020204" pitchFamily="34" charset="0"/>
              </a:rPr>
              <a:t>		- hello</a:t>
            </a:r>
          </a:p>
          <a:p>
            <a:pPr>
              <a:lnSpc>
                <a:spcPts val="4500"/>
              </a:lnSpc>
            </a:pPr>
            <a:r>
              <a:rPr lang="en-US" sz="2800">
                <a:solidFill>
                  <a:srgbClr val="D0C3F1"/>
                </a:solidFill>
                <a:latin typeface="Abadi" panose="020B0604020104020204" pitchFamily="34" charset="0"/>
              </a:rPr>
              <a:t>		- xin chào</a:t>
            </a:r>
          </a:p>
          <a:p>
            <a:pPr>
              <a:lnSpc>
                <a:spcPts val="4500"/>
              </a:lnSpc>
            </a:pPr>
            <a:r>
              <a:rPr lang="en-US" sz="2800">
                <a:solidFill>
                  <a:srgbClr val="D0C3F1"/>
                </a:solidFill>
                <a:latin typeface="Abadi" panose="020B0604020104020204" pitchFamily="34" charset="0"/>
              </a:rPr>
              <a:t>		- hi</a:t>
            </a:r>
          </a:p>
          <a:p>
            <a:pPr>
              <a:lnSpc>
                <a:spcPts val="4500"/>
              </a:lnSpc>
            </a:pPr>
            <a:r>
              <a:rPr lang="en-US" sz="2800">
                <a:solidFill>
                  <a:srgbClr val="D0C3F1"/>
                </a:solidFill>
                <a:latin typeface="Abadi" panose="020B0604020104020204" pitchFamily="34" charset="0"/>
              </a:rPr>
              <a:t>		- ….</a:t>
            </a:r>
          </a:p>
          <a:p>
            <a:pPr>
              <a:lnSpc>
                <a:spcPts val="4500"/>
              </a:lnSpc>
            </a:pPr>
            <a:endParaRPr lang="en-US" sz="2800">
              <a:solidFill>
                <a:srgbClr val="D0C3F1"/>
              </a:solidFill>
              <a:latin typeface="Abadi" panose="020B0604020104020204" pitchFamily="34" charset="0"/>
            </a:endParaRPr>
          </a:p>
          <a:p>
            <a:pPr>
              <a:lnSpc>
                <a:spcPts val="4500"/>
              </a:lnSpc>
            </a:pPr>
            <a:endParaRPr lang="en-US" sz="2800">
              <a:solidFill>
                <a:srgbClr val="D0C3F1"/>
              </a:solidFill>
              <a:latin typeface="Abadi" panose="020B0604020104020204" pitchFamily="34" charset="0"/>
            </a:endParaRPr>
          </a:p>
        </p:txBody>
      </p:sp>
      <p:sp>
        <p:nvSpPr>
          <p:cNvPr id="24" name="TextBox 9">
            <a:extLst>
              <a:ext uri="{FF2B5EF4-FFF2-40B4-BE49-F238E27FC236}">
                <a16:creationId xmlns:a16="http://schemas.microsoft.com/office/drawing/2014/main" id="{2F75C0C1-9EC9-42BE-9159-CF01C3CB55EE}"/>
              </a:ext>
            </a:extLst>
          </p:cNvPr>
          <p:cNvSpPr txBox="1"/>
          <p:nvPr/>
        </p:nvSpPr>
        <p:spPr>
          <a:xfrm>
            <a:off x="7848600" y="6719281"/>
            <a:ext cx="8953900" cy="551433"/>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Xây dựng file nlu và train Rasa NLU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545861" y="-6262361"/>
            <a:ext cx="13553099" cy="13553099"/>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706534">
            <a:off x="8475431" y="3280660"/>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4581052" y="4005403"/>
            <a:ext cx="9581221" cy="4992061"/>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6200000">
            <a:off x="10532170" y="-3482704"/>
            <a:ext cx="12068541" cy="5562865"/>
          </a:xfrm>
          <a:prstGeom prst="rect">
            <a:avLst/>
          </a:prstGeom>
        </p:spPr>
      </p:pic>
      <p:sp>
        <p:nvSpPr>
          <p:cNvPr id="6" name="AutoShape 6" hidden="1"/>
          <p:cNvSpPr/>
          <p:nvPr/>
        </p:nvSpPr>
        <p:spPr>
          <a:xfrm>
            <a:off x="2211172" y="680970"/>
            <a:ext cx="6669606" cy="4199308"/>
          </a:xfrm>
          <a:prstGeom prst="rect">
            <a:avLst/>
          </a:prstGeom>
          <a:solidFill>
            <a:srgbClr val="4E2780"/>
          </a:solidFill>
        </p:spPr>
      </p:sp>
      <p:sp>
        <p:nvSpPr>
          <p:cNvPr id="7" name="AutoShape 7" hidden="1"/>
          <p:cNvSpPr/>
          <p:nvPr/>
        </p:nvSpPr>
        <p:spPr>
          <a:xfrm>
            <a:off x="9407222" y="5406722"/>
            <a:ext cx="6669606" cy="4199308"/>
          </a:xfrm>
          <a:prstGeom prst="rect">
            <a:avLst/>
          </a:prstGeom>
          <a:solidFill>
            <a:srgbClr val="4E2780"/>
          </a:solidFill>
        </p:spPr>
      </p:sp>
      <p:sp>
        <p:nvSpPr>
          <p:cNvPr id="8" name="AutoShape 8" hidden="1"/>
          <p:cNvSpPr/>
          <p:nvPr/>
        </p:nvSpPr>
        <p:spPr>
          <a:xfrm>
            <a:off x="9407222" y="680970"/>
            <a:ext cx="6669606" cy="4199308"/>
          </a:xfrm>
          <a:prstGeom prst="rect">
            <a:avLst/>
          </a:prstGeom>
          <a:solidFill>
            <a:srgbClr val="AB1D79"/>
          </a:solidFill>
        </p:spPr>
      </p:sp>
      <p:sp>
        <p:nvSpPr>
          <p:cNvPr id="9" name="AutoShape 9" hidden="1"/>
          <p:cNvSpPr/>
          <p:nvPr/>
        </p:nvSpPr>
        <p:spPr>
          <a:xfrm>
            <a:off x="2211172" y="5406722"/>
            <a:ext cx="6669606" cy="4199308"/>
          </a:xfrm>
          <a:prstGeom prst="rect">
            <a:avLst/>
          </a:prstGeom>
          <a:solidFill>
            <a:srgbClr val="AB1D79"/>
          </a:solidFill>
        </p:spPr>
      </p:sp>
      <p:grpSp>
        <p:nvGrpSpPr>
          <p:cNvPr id="10" name="Group 10" hidden="1"/>
          <p:cNvGrpSpPr/>
          <p:nvPr/>
        </p:nvGrpSpPr>
        <p:grpSpPr>
          <a:xfrm>
            <a:off x="9144000" y="974000"/>
            <a:ext cx="8379975" cy="2136939"/>
            <a:chOff x="0" y="-38100"/>
            <a:chExt cx="6985533" cy="2849252"/>
          </a:xfrm>
        </p:grpSpPr>
        <p:sp>
          <p:nvSpPr>
            <p:cNvPr id="11" name="TextBox 11"/>
            <p:cNvSpPr txBox="1"/>
            <p:nvPr/>
          </p:nvSpPr>
          <p:spPr>
            <a:xfrm>
              <a:off x="0" y="-38100"/>
              <a:ext cx="6985533" cy="7181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Rasa NLU</a:t>
              </a:r>
            </a:p>
          </p:txBody>
        </p:sp>
        <p:sp>
          <p:nvSpPr>
            <p:cNvPr id="12" name="TextBox 12"/>
            <p:cNvSpPr txBox="1"/>
            <p:nvPr/>
          </p:nvSpPr>
          <p:spPr>
            <a:xfrm>
              <a:off x="0" y="810604"/>
              <a:ext cx="6985533" cy="2000548"/>
            </a:xfrm>
            <a:prstGeom prst="rect">
              <a:avLst/>
            </a:prstGeom>
          </p:spPr>
          <p:txBody>
            <a:bodyPr lIns="0" tIns="0" rIns="0" bIns="0" rtlCol="0" anchor="t">
              <a:spAutoFit/>
            </a:bodyPr>
            <a:lstStyle/>
            <a:p>
              <a:pPr>
                <a:lnSpc>
                  <a:spcPts val="3900"/>
                </a:lnSpc>
              </a:pPr>
              <a:r>
                <a:rPr lang="en-US" sz="2600">
                  <a:solidFill>
                    <a:srgbClr val="D0C3F1"/>
                  </a:solidFill>
                  <a:latin typeface="Poppins Light"/>
                </a:rPr>
                <a:t>- Một thư viện để hiểu ngôn ngữ tự nhiên (NLU)</a:t>
              </a:r>
            </a:p>
            <a:p>
              <a:pPr>
                <a:lnSpc>
                  <a:spcPts val="3900"/>
                </a:lnSpc>
              </a:pPr>
              <a:r>
                <a:rPr lang="en-US" sz="2600">
                  <a:solidFill>
                    <a:srgbClr val="D0C3F1"/>
                  </a:solidFill>
                  <a:latin typeface="Poppins Light"/>
                </a:rPr>
                <a:t>- Thực hiện phân loại Intent và trích xuất entity</a:t>
              </a:r>
            </a:p>
            <a:p>
              <a:pPr>
                <a:lnSpc>
                  <a:spcPts val="3900"/>
                </a:lnSpc>
              </a:pPr>
              <a:r>
                <a:rPr lang="en-US" sz="2600">
                  <a:solidFill>
                    <a:srgbClr val="D0C3F1"/>
                  </a:solidFill>
                  <a:latin typeface="Poppins Light"/>
                </a:rPr>
                <a:t>- Giúp bot hiểu đươch người dung đang nói gì</a:t>
              </a:r>
            </a:p>
          </p:txBody>
        </p:sp>
      </p:grpSp>
      <p:grpSp>
        <p:nvGrpSpPr>
          <p:cNvPr id="13" name="Group 13" hidden="1"/>
          <p:cNvGrpSpPr/>
          <p:nvPr/>
        </p:nvGrpSpPr>
        <p:grpSpPr>
          <a:xfrm>
            <a:off x="12496800" y="817758"/>
            <a:ext cx="5239150" cy="2019796"/>
            <a:chOff x="0" y="0"/>
            <a:chExt cx="6985533" cy="2693061"/>
          </a:xfrm>
        </p:grpSpPr>
        <p:sp>
          <p:nvSpPr>
            <p:cNvPr id="14" name="TextBox 14"/>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HIM</a:t>
              </a:r>
            </a:p>
          </p:txBody>
        </p:sp>
        <p:sp>
          <p:nvSpPr>
            <p:cNvPr id="15" name="TextBox 15"/>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6" name="Group 16" hidden="1"/>
          <p:cNvGrpSpPr/>
          <p:nvPr/>
        </p:nvGrpSpPr>
        <p:grpSpPr>
          <a:xfrm>
            <a:off x="292829" y="7753015"/>
            <a:ext cx="5239150" cy="2019796"/>
            <a:chOff x="0" y="0"/>
            <a:chExt cx="6985533" cy="2693061"/>
          </a:xfrm>
        </p:grpSpPr>
        <p:sp>
          <p:nvSpPr>
            <p:cNvPr id="17" name="TextBox 17"/>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KIDS</a:t>
              </a:r>
            </a:p>
          </p:txBody>
        </p:sp>
        <p:sp>
          <p:nvSpPr>
            <p:cNvPr id="18" name="TextBox 18"/>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9" name="Group 19"/>
          <p:cNvGrpSpPr/>
          <p:nvPr/>
        </p:nvGrpSpPr>
        <p:grpSpPr>
          <a:xfrm>
            <a:off x="9528163" y="6567443"/>
            <a:ext cx="8865315" cy="1951648"/>
            <a:chOff x="0" y="-38100"/>
            <a:chExt cx="7006549" cy="1997440"/>
          </a:xfrm>
        </p:grpSpPr>
        <p:sp>
          <p:nvSpPr>
            <p:cNvPr id="20" name="TextBox 20"/>
            <p:cNvSpPr txBox="1"/>
            <p:nvPr/>
          </p:nvSpPr>
          <p:spPr>
            <a:xfrm>
              <a:off x="0" y="-38100"/>
              <a:ext cx="6985533" cy="52289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Rasa Core</a:t>
              </a:r>
            </a:p>
          </p:txBody>
        </p:sp>
        <p:sp>
          <p:nvSpPr>
            <p:cNvPr id="21" name="TextBox 21"/>
            <p:cNvSpPr txBox="1"/>
            <p:nvPr/>
          </p:nvSpPr>
          <p:spPr>
            <a:xfrm>
              <a:off x="21016" y="973790"/>
              <a:ext cx="6985533" cy="985550"/>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Abadi" panose="020B0604020104020204" pitchFamily="34" charset="0"/>
                </a:rPr>
                <a:t>Nơi quản lý, phân luồng cuộc hội thoại</a:t>
              </a:r>
            </a:p>
            <a:p>
              <a:pPr>
                <a:lnSpc>
                  <a:spcPts val="3900"/>
                </a:lnSpc>
              </a:pPr>
              <a:r>
                <a:rPr lang="en-US" sz="2600">
                  <a:solidFill>
                    <a:srgbClr val="D0C3F1"/>
                  </a:solidFill>
                  <a:latin typeface="Abadi" panose="020B0604020104020204" pitchFamily="34" charset="0"/>
                </a:rPr>
                <a:t>-  Lấy đầu vào từ NLU và trả về quyết định phù hợp </a:t>
              </a:r>
            </a:p>
          </p:txBody>
        </p:sp>
      </p:grpSp>
      <p:pic>
        <p:nvPicPr>
          <p:cNvPr id="5122" name="Hình ảnh 1">
            <a:extLst>
              <a:ext uri="{FF2B5EF4-FFF2-40B4-BE49-F238E27FC236}">
                <a16:creationId xmlns:a16="http://schemas.microsoft.com/office/drawing/2014/main" id="{5E24FE3D-2255-430A-BDC0-945B1C4CEA47}"/>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8811" b="85756" l="6930" r="94989">
                        <a14:foregroundMark x1="6930" y1="41703" x2="24200" y2="44493"/>
                        <a14:foregroundMark x1="24200" y1="44493" x2="30597" y2="43906"/>
                        <a14:foregroundMark x1="40085" y1="10132" x2="50320" y2="16593"/>
                        <a14:foregroundMark x1="39232" y1="8957" x2="49787" y2="11307"/>
                        <a14:foregroundMark x1="49680" y1="11013" x2="59915" y2="11894"/>
                        <a14:foregroundMark x1="47015" y1="9545" x2="63753" y2="11307"/>
                        <a14:foregroundMark x1="87740" y1="48899" x2="89979" y2="54772"/>
                        <a14:foregroundMark x1="87953" y1="46256" x2="87846" y2="55507"/>
                        <a14:foregroundMark x1="48721" y1="71659" x2="54797" y2="71072"/>
                        <a14:foregroundMark x1="54797" y1="71072" x2="57996" y2="77239"/>
                        <a14:foregroundMark x1="57996" y1="77239" x2="51919" y2="73862"/>
                        <a14:foregroundMark x1="51919" y1="73862" x2="51706" y2="73128"/>
                        <a14:foregroundMark x1="18763" y1="69310" x2="18124" y2="75184"/>
                        <a14:foregroundMark x1="19616" y1="70191" x2="24094" y2="74302"/>
                        <a14:foregroundMark x1="24094" y1="74302" x2="18870" y2="76652"/>
                        <a14:foregroundMark x1="23667" y1="68869" x2="16844" y2="67107"/>
                        <a14:foregroundMark x1="16844" y1="67107" x2="10661" y2="72540"/>
                        <a14:foregroundMark x1="10661" y1="72540" x2="19936" y2="78267"/>
                        <a14:foregroundMark x1="27612" y1="69897" x2="21748" y2="78855"/>
                        <a14:foregroundMark x1="21748" y1="78855" x2="15991" y2="76799"/>
                        <a14:foregroundMark x1="15991" y1="76799" x2="15672" y2="75624"/>
                        <a14:foregroundMark x1="32836" y1="74449" x2="39232" y2="76799"/>
                        <a14:foregroundMark x1="52985" y1="59178" x2="52132" y2="70631"/>
                        <a14:foregroundMark x1="50426" y1="85903" x2="47974" y2="76652"/>
                        <a14:foregroundMark x1="88166" y1="45374" x2="88486" y2="56975"/>
                        <a14:foregroundMark x1="49041" y1="44640" x2="63113" y2="49633"/>
                        <a14:foregroundMark x1="35501" y1="48164" x2="46482" y2="49780"/>
                        <a14:foregroundMark x1="68550" y1="41557" x2="78252" y2="44347"/>
                        <a14:foregroundMark x1="71322" y1="50954" x2="78998" y2="49339"/>
                        <a14:foregroundMark x1="11301" y1="66520" x2="25053" y2="67695"/>
                        <a14:foregroundMark x1="25053" y1="67695" x2="28571" y2="75477"/>
                        <a14:foregroundMark x1="28571" y1="75477" x2="23348" y2="79148"/>
                        <a14:foregroundMark x1="23348" y1="79148" x2="12367" y2="77680"/>
                        <a14:foregroundMark x1="12367" y1="77680" x2="12047" y2="67254"/>
                        <a14:foregroundMark x1="42111" y1="68576" x2="64179" y2="72247"/>
                        <a14:foregroundMark x1="33369" y1="48311" x2="40085" y2="48899"/>
                        <a14:foregroundMark x1="39019" y1="51248" x2="39339" y2="47137"/>
                        <a14:foregroundMark x1="67591" y1="52129" x2="77932" y2="52570"/>
                        <a14:foregroundMark x1="67271" y1="46696" x2="78998" y2="48164"/>
                        <a14:foregroundMark x1="78998" y1="48164" x2="80277" y2="48899"/>
                        <a14:foregroundMark x1="80810" y1="40529" x2="89339" y2="41116"/>
                        <a14:foregroundMark x1="89339" y1="41116" x2="94456" y2="48164"/>
                        <a14:foregroundMark x1="94456" y1="48164" x2="94989" y2="55947"/>
                        <a14:foregroundMark x1="94989" y1="55947" x2="89552" y2="59325"/>
                        <a14:foregroundMark x1="89552" y1="59325" x2="84648" y2="57562"/>
                        <a14:foregroundMark x1="84648" y1="57562" x2="79744" y2="41850"/>
                        <a14:foregroundMark x1="79957" y1="51689" x2="81343" y2="57269"/>
                        <a14:foregroundMark x1="80597" y1="58443" x2="87953" y2="58590"/>
                        <a14:foregroundMark x1="40618" y1="10132" x2="61194" y2="9398"/>
                        <a14:foregroundMark x1="61194" y1="9398" x2="66844" y2="12482"/>
                        <a14:foregroundMark x1="66844" y1="12482" x2="66844" y2="12482"/>
                        <a14:foregroundMark x1="55650" y1="68576" x2="64712" y2="69457"/>
                        <a14:foregroundMark x1="64712" y1="69457" x2="65245" y2="69750"/>
                        <a14:foregroundMark x1="41684" y1="69016" x2="41365" y2="72247"/>
                        <a14:foregroundMark x1="19510" y1="66520" x2="29638" y2="67841"/>
                        <a14:foregroundMark x1="29638" y1="67841" x2="29638" y2="77974"/>
                        <a14:foregroundMark x1="29638" y1="77974" x2="12154" y2="79001"/>
                        <a14:foregroundMark x1="12154" y1="79001" x2="11514" y2="66667"/>
                        <a14:foregroundMark x1="50107" y1="31718" x2="55757" y2="36858"/>
                        <a14:foregroundMark x1="55757" y1="36858" x2="48827" y2="36123"/>
                        <a14:foregroundMark x1="48827" y1="36123" x2="49467" y2="32159"/>
                        <a14:foregroundMark x1="50533" y1="56681" x2="56077" y2="59325"/>
                        <a14:foregroundMark x1="56077" y1="59325" x2="54904" y2="67401"/>
                        <a14:foregroundMark x1="54904" y1="67401" x2="49893" y2="62555"/>
                        <a14:foregroundMark x1="49893" y1="62555" x2="51386" y2="54772"/>
                        <a14:foregroundMark x1="32836" y1="44347" x2="38060" y2="44934"/>
                        <a14:foregroundMark x1="38060" y1="44934" x2="39659" y2="52423"/>
                        <a14:foregroundMark x1="39659" y1="52423" x2="33049" y2="50367"/>
                        <a14:foregroundMark x1="33049" y1="50367" x2="31557" y2="45228"/>
                        <a14:foregroundMark x1="36674" y1="44347" x2="42964" y2="45962"/>
                        <a14:foregroundMark x1="56930" y1="30837" x2="56503" y2="39648"/>
                        <a14:foregroundMark x1="56503" y1="39648" x2="56290" y2="40382"/>
                        <a14:foregroundMark x1="29957" y1="72100" x2="41578" y2="72540"/>
                        <a14:foregroundMark x1="29638" y1="76652" x2="41684" y2="77386"/>
                        <a14:foregroundMark x1="41684" y1="77386" x2="43177" y2="77239"/>
                        <a14:foregroundMark x1="63859" y1="41263" x2="74947" y2="41116"/>
                        <a14:foregroundMark x1="74947" y1="41116" x2="81770" y2="41850"/>
                        <a14:foregroundMark x1="81770" y1="41850" x2="82196" y2="41703"/>
                        <a14:foregroundMark x1="64392" y1="53744" x2="80597" y2="54185"/>
                        <a14:backgroundMark x1="21215" y1="34214" x2="28891" y2="36417"/>
                        <a14:backgroundMark x1="9915" y1="27019" x2="18230" y2="26579"/>
                        <a14:backgroundMark x1="18230" y1="26579" x2="31023" y2="30103"/>
                      </a14:backgroundRemoval>
                    </a14:imgEffect>
                  </a14:imgLayer>
                </a14:imgProps>
              </a:ext>
              <a:ext uri="{28A0092B-C50C-407E-A947-70E740481C1C}">
                <a14:useLocalDpi xmlns:a14="http://schemas.microsoft.com/office/drawing/2010/main" val="0"/>
              </a:ext>
            </a:extLst>
          </a:blip>
          <a:srcRect l="5636" t="7796" r="4183" b="8675"/>
          <a:stretch/>
        </p:blipFill>
        <p:spPr bwMode="auto">
          <a:xfrm>
            <a:off x="595231" y="409250"/>
            <a:ext cx="13189777" cy="8903750"/>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51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178009" y="-730534"/>
            <a:ext cx="11748068" cy="11748068"/>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113842" y="360567"/>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1028700" y="4274939"/>
            <a:ext cx="7334650" cy="2386087"/>
            <a:chOff x="0" y="0"/>
            <a:chExt cx="9779533" cy="3181448"/>
          </a:xfrm>
        </p:grpSpPr>
        <p:sp>
          <p:nvSpPr>
            <p:cNvPr id="7" name="TextBox 7"/>
            <p:cNvSpPr txBox="1"/>
            <p:nvPr/>
          </p:nvSpPr>
          <p:spPr>
            <a:xfrm>
              <a:off x="0" y="0"/>
              <a:ext cx="9779533" cy="735244"/>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Actions</a:t>
              </a:r>
            </a:p>
          </p:txBody>
        </p:sp>
        <p:sp>
          <p:nvSpPr>
            <p:cNvPr id="8" name="TextBox 8"/>
            <p:cNvSpPr txBox="1"/>
            <p:nvPr/>
          </p:nvSpPr>
          <p:spPr>
            <a:xfrm>
              <a:off x="0" y="873125"/>
              <a:ext cx="9779533" cy="2308323"/>
            </a:xfrm>
            <a:prstGeom prst="rect">
              <a:avLst/>
            </a:prstGeom>
          </p:spPr>
          <p:txBody>
            <a:bodyPr lIns="0" tIns="0" rIns="0" bIns="0" rtlCol="0" anchor="t">
              <a:spAutoFit/>
            </a:bodyPr>
            <a:lstStyle/>
            <a:p>
              <a:pPr>
                <a:lnSpc>
                  <a:spcPts val="4500"/>
                </a:lnSpc>
              </a:pPr>
              <a:r>
                <a:rPr lang="en-US" sz="3000">
                  <a:solidFill>
                    <a:srgbClr val="D0C3F1"/>
                  </a:solidFill>
                  <a:latin typeface="Abadi" panose="020B0604020104020204" pitchFamily="34" charset="0"/>
                </a:rPr>
                <a:t>Là một hành động được thực hiện bởi Bot. Nó có thể truy vấn database, trả lời người dung,…</a:t>
              </a:r>
            </a:p>
          </p:txBody>
        </p:sp>
      </p:grpSp>
      <p:grpSp>
        <p:nvGrpSpPr>
          <p:cNvPr id="9" name="Group 9"/>
          <p:cNvGrpSpPr/>
          <p:nvPr/>
        </p:nvGrpSpPr>
        <p:grpSpPr>
          <a:xfrm>
            <a:off x="9924650" y="4274939"/>
            <a:ext cx="7334650" cy="1809006"/>
            <a:chOff x="0" y="0"/>
            <a:chExt cx="9779533" cy="2412007"/>
          </a:xfrm>
        </p:grpSpPr>
        <p:sp>
          <p:nvSpPr>
            <p:cNvPr id="10" name="TextBox 10"/>
            <p:cNvSpPr txBox="1"/>
            <p:nvPr/>
          </p:nvSpPr>
          <p:spPr>
            <a:xfrm>
              <a:off x="0" y="0"/>
              <a:ext cx="9779533" cy="735244"/>
            </a:xfrm>
            <a:prstGeom prst="rect">
              <a:avLst/>
            </a:prstGeom>
          </p:spPr>
          <p:txBody>
            <a:bodyPr lIns="0" tIns="0" rIns="0" bIns="0" rtlCol="0" anchor="t">
              <a:spAutoFit/>
            </a:bodyPr>
            <a:lstStyle/>
            <a:p>
              <a:pPr algn="ctr">
                <a:lnSpc>
                  <a:spcPts val="4320"/>
                </a:lnSpc>
              </a:pPr>
              <a:r>
                <a:rPr lang="en-US" sz="3600" spc="252">
                  <a:solidFill>
                    <a:srgbClr val="D0C3F1"/>
                  </a:solidFill>
                  <a:latin typeface="Abadi" panose="020B0604020104020204" pitchFamily="34" charset="0"/>
                </a:rPr>
                <a:t>Stories</a:t>
              </a:r>
            </a:p>
          </p:txBody>
        </p:sp>
        <p:sp>
          <p:nvSpPr>
            <p:cNvPr id="11" name="TextBox 11"/>
            <p:cNvSpPr txBox="1"/>
            <p:nvPr/>
          </p:nvSpPr>
          <p:spPr>
            <a:xfrm>
              <a:off x="0" y="873125"/>
              <a:ext cx="9779533" cy="1538882"/>
            </a:xfrm>
            <a:prstGeom prst="rect">
              <a:avLst/>
            </a:prstGeom>
          </p:spPr>
          <p:txBody>
            <a:bodyPr lIns="0" tIns="0" rIns="0" bIns="0" rtlCol="0" anchor="t">
              <a:spAutoFit/>
            </a:bodyPr>
            <a:lstStyle/>
            <a:p>
              <a:pPr algn="ctr">
                <a:lnSpc>
                  <a:spcPts val="4500"/>
                </a:lnSpc>
              </a:pPr>
              <a:r>
                <a:rPr lang="en-US" sz="3000">
                  <a:solidFill>
                    <a:srgbClr val="D0C3F1"/>
                  </a:solidFill>
                  <a:latin typeface="Abadi" panose="020B0604020104020204" pitchFamily="34" charset="0"/>
                </a:rPr>
                <a:t>Là nhưng tương tác giữa người dung và Bot, được xác định và ghi lại.</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286186" y="3060190"/>
            <a:ext cx="6677025" cy="1050544"/>
          </a:xfrm>
          <a:prstGeom prst="rect">
            <a:avLst/>
          </a:prstGeom>
        </p:spPr>
        <p:txBody>
          <a:bodyPr wrap="square"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Abadi" panose="020B0604020104020204" pitchFamily="34" charset="0"/>
                <a:ea typeface="+mn-ea"/>
                <a:cs typeface="+mn-cs"/>
              </a:rPr>
              <a:t>Xây dựng file Actions để  xử lý dữ liệu trong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marL="0" marR="0" lvl="0" indent="0" algn="l"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FIGHT AGAINST FAST FASHION</a:t>
            </a:r>
          </a:p>
        </p:txBody>
      </p:sp>
      <p:pic>
        <p:nvPicPr>
          <p:cNvPr id="6" name="Hình ảnh 5">
            <a:extLst>
              <a:ext uri="{FF2B5EF4-FFF2-40B4-BE49-F238E27FC236}">
                <a16:creationId xmlns:a16="http://schemas.microsoft.com/office/drawing/2014/main" id="{3D4ED10C-B3AF-43ED-9DD8-C17F732177E9}"/>
              </a:ext>
            </a:extLst>
          </p:cNvPr>
          <p:cNvPicPr>
            <a:picLocks noChangeAspect="1"/>
          </p:cNvPicPr>
          <p:nvPr/>
        </p:nvPicPr>
        <p:blipFill>
          <a:blip r:embed="rId7"/>
          <a:stretch>
            <a:fillRect/>
          </a:stretch>
        </p:blipFill>
        <p:spPr>
          <a:xfrm>
            <a:off x="1371600" y="4110734"/>
            <a:ext cx="9134475" cy="1771650"/>
          </a:xfrm>
          <a:prstGeom prst="rect">
            <a:avLst/>
          </a:prstGeom>
        </p:spPr>
      </p:pic>
    </p:spTree>
    <p:extLst>
      <p:ext uri="{BB962C8B-B14F-4D97-AF65-F5344CB8AC3E}">
        <p14:creationId xmlns:p14="http://schemas.microsoft.com/office/powerpoint/2010/main" val="113145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286186" y="3060190"/>
            <a:ext cx="6677025" cy="1050544"/>
          </a:xfrm>
          <a:prstGeom prst="rect">
            <a:avLst/>
          </a:prstGeom>
        </p:spPr>
        <p:txBody>
          <a:bodyPr wrap="square" lIns="0" tIns="0" rIns="0" bIns="0" rtlCol="0" anchor="t">
            <a:spAutoFit/>
          </a:bodyPr>
          <a:lstStyle/>
          <a:p>
            <a:pPr marL="0" marR="0" lvl="0" indent="0" algn="l" defTabSz="914400" rtl="0" eaLnBrk="1" fontAlgn="auto" latinLnBrk="0" hangingPunct="1">
              <a:lnSpc>
                <a:spcPts val="4159"/>
              </a:lnSpc>
              <a:spcBef>
                <a:spcPts val="0"/>
              </a:spcBef>
              <a:spcAft>
                <a:spcPts val="0"/>
              </a:spcAft>
              <a:buClrTx/>
              <a:buSzTx/>
              <a:buFontTx/>
              <a:buNone/>
              <a:tabLst/>
              <a:defRPr/>
            </a:pPr>
            <a:r>
              <a:rPr kumimoji="0" lang="en-US" sz="3199" b="0" i="0" u="none" strike="noStrike" kern="1200" cap="none" spc="319" normalizeH="0" baseline="0" noProof="0">
                <a:ln>
                  <a:noFill/>
                </a:ln>
                <a:solidFill>
                  <a:srgbClr val="D0C3F1"/>
                </a:solidFill>
                <a:effectLst/>
                <a:uLnTx/>
                <a:uFillTx/>
                <a:latin typeface="Abadi" panose="020B0604020104020204" pitchFamily="34" charset="0"/>
                <a:ea typeface="+mn-ea"/>
                <a:cs typeface="+mn-cs"/>
              </a:rPr>
              <a:t>Xây dựng file Actions để  xử lý dữ liệu trong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marL="0" marR="0" lvl="0" indent="0" algn="l" defTabSz="914400" rtl="0" eaLnBrk="1" fontAlgn="auto" latinLnBrk="0" hangingPunct="1">
              <a:lnSpc>
                <a:spcPts val="4320"/>
              </a:lnSpc>
              <a:spcBef>
                <a:spcPts val="0"/>
              </a:spcBef>
              <a:spcAft>
                <a:spcPts val="0"/>
              </a:spcAft>
              <a:buClrTx/>
              <a:buSzTx/>
              <a:buFontTx/>
              <a:buNone/>
              <a:tabLst/>
              <a:defRPr/>
            </a:pPr>
            <a:r>
              <a:rPr kumimoji="0" lang="en-US" sz="3600" b="0" i="0" u="none" strike="noStrike" kern="1200" cap="none" spc="252" normalizeH="0" baseline="0" noProof="0">
                <a:ln>
                  <a:noFill/>
                </a:ln>
                <a:solidFill>
                  <a:srgbClr val="D0C3F1"/>
                </a:solidFill>
                <a:effectLst/>
                <a:uLnTx/>
                <a:uFillTx/>
                <a:latin typeface="Poppins Bold Italics"/>
                <a:ea typeface="+mn-ea"/>
                <a:cs typeface="+mn-cs"/>
              </a:rPr>
              <a:t>FIGHT AGAINST FAST FASHION</a:t>
            </a:r>
          </a:p>
        </p:txBody>
      </p:sp>
      <p:pic>
        <p:nvPicPr>
          <p:cNvPr id="1027" name="Picture 3">
            <a:extLst>
              <a:ext uri="{FF2B5EF4-FFF2-40B4-BE49-F238E27FC236}">
                <a16:creationId xmlns:a16="http://schemas.microsoft.com/office/drawing/2014/main" id="{09C6E846-C8D5-4DAB-965C-7F5840CDE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723900"/>
            <a:ext cx="7284943" cy="891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138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7543701" y="-952598"/>
            <a:ext cx="15452423" cy="15452423"/>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189353">
            <a:off x="-2606026" y="-2582234"/>
            <a:ext cx="9867859" cy="9867859"/>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3382135" y="7443700"/>
            <a:ext cx="9170872" cy="5149802"/>
          </a:xfrm>
          <a:prstGeom prst="rect">
            <a:avLst/>
          </a:prstGeom>
        </p:spPr>
      </p:pic>
      <p:sp>
        <p:nvSpPr>
          <p:cNvPr id="7" name="TextBox 7"/>
          <p:cNvSpPr txBox="1"/>
          <p:nvPr/>
        </p:nvSpPr>
        <p:spPr>
          <a:xfrm>
            <a:off x="11943011" y="3060190"/>
            <a:ext cx="6020200" cy="1077218"/>
          </a:xfrm>
          <a:prstGeom prst="rect">
            <a:avLst/>
          </a:prstGeom>
        </p:spPr>
        <p:txBody>
          <a:bodyPr wrap="square" lIns="0" tIns="0" rIns="0" bIns="0" rtlCol="0" anchor="t">
            <a:spAutoFit/>
          </a:bodyPr>
          <a:lstStyle/>
          <a:p>
            <a:pPr>
              <a:lnSpc>
                <a:spcPts val="4159"/>
              </a:lnSpc>
            </a:pPr>
            <a:r>
              <a:rPr lang="en-US" sz="3199" spc="319">
                <a:solidFill>
                  <a:srgbClr val="D0C3F1"/>
                </a:solidFill>
                <a:latin typeface="Abadi" panose="020B0604020104020204" pitchFamily="34" charset="0"/>
              </a:rPr>
              <a:t>Xây dựng file Stories và tran model Rasa Core</a:t>
            </a:r>
          </a:p>
        </p:txBody>
      </p:sp>
      <p:sp>
        <p:nvSpPr>
          <p:cNvPr id="8" name="TextBox 8" hidden="1"/>
          <p:cNvSpPr txBox="1"/>
          <p:nvPr/>
        </p:nvSpPr>
        <p:spPr>
          <a:xfrm>
            <a:off x="1143000" y="36684"/>
            <a:ext cx="8953900" cy="535781"/>
          </a:xfrm>
          <a:prstGeom prst="rect">
            <a:avLst/>
          </a:prstGeom>
        </p:spPr>
        <p:txBody>
          <a:bodyPr lIns="0" tIns="0" rIns="0" bIns="0" rtlCol="0" anchor="t">
            <a:spAutoFit/>
          </a:bodyPr>
          <a:lstStyle/>
          <a:p>
            <a:pPr>
              <a:lnSpc>
                <a:spcPts val="4320"/>
              </a:lnSpc>
            </a:pPr>
            <a:r>
              <a:rPr lang="en-US" sz="3600" spc="252">
                <a:solidFill>
                  <a:srgbClr val="D0C3F1"/>
                </a:solidFill>
                <a:latin typeface="Poppins Bold Italics"/>
              </a:rPr>
              <a:t>FIGHT AGAINST FAST FASHION</a:t>
            </a:r>
          </a:p>
        </p:txBody>
      </p:sp>
      <p:pic>
        <p:nvPicPr>
          <p:cNvPr id="2050" name="Hình ảnh 1">
            <a:extLst>
              <a:ext uri="{FF2B5EF4-FFF2-40B4-BE49-F238E27FC236}">
                <a16:creationId xmlns:a16="http://schemas.microsoft.com/office/drawing/2014/main" id="{1AB772D1-3500-4FF1-BB6E-332FB06560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0566" y="1097491"/>
            <a:ext cx="6248400" cy="809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597109" y="-730534"/>
            <a:ext cx="11748068" cy="11748068"/>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217083" y="-824826"/>
            <a:ext cx="11936653" cy="11936653"/>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8" name="Group 8"/>
          <p:cNvGrpSpPr/>
          <p:nvPr/>
        </p:nvGrpSpPr>
        <p:grpSpPr>
          <a:xfrm>
            <a:off x="1028700" y="3993654"/>
            <a:ext cx="8953900" cy="2349539"/>
            <a:chOff x="0" y="0"/>
            <a:chExt cx="11938533" cy="3132718"/>
          </a:xfrm>
        </p:grpSpPr>
        <p:sp>
          <p:nvSpPr>
            <p:cNvPr id="9" name="TextBox 9"/>
            <p:cNvSpPr txBox="1"/>
            <p:nvPr/>
          </p:nvSpPr>
          <p:spPr>
            <a:xfrm>
              <a:off x="0" y="0"/>
              <a:ext cx="11938533" cy="714375"/>
            </a:xfrm>
            <a:prstGeom prst="rect">
              <a:avLst/>
            </a:prstGeom>
          </p:spPr>
          <p:txBody>
            <a:bodyPr lIns="0" tIns="0" rIns="0" bIns="0" rtlCol="0" anchor="t">
              <a:spAutoFit/>
            </a:bodyPr>
            <a:lstStyle/>
            <a:p>
              <a:pPr algn="ctr">
                <a:lnSpc>
                  <a:spcPts val="4320"/>
                </a:lnSpc>
              </a:pPr>
              <a:r>
                <a:rPr lang="en-US" sz="3600" spc="252">
                  <a:solidFill>
                    <a:srgbClr val="D0C3F1"/>
                  </a:solidFill>
                  <a:latin typeface="Poppins Bold Italics"/>
                </a:rPr>
                <a:t>WE VALUE TRANSPARENCY.</a:t>
              </a:r>
            </a:p>
          </p:txBody>
        </p:sp>
        <p:sp>
          <p:nvSpPr>
            <p:cNvPr id="10" name="TextBox 10"/>
            <p:cNvSpPr txBox="1"/>
            <p:nvPr/>
          </p:nvSpPr>
          <p:spPr>
            <a:xfrm>
              <a:off x="0" y="873125"/>
              <a:ext cx="11938533" cy="2259593"/>
            </a:xfrm>
            <a:prstGeom prst="rect">
              <a:avLst/>
            </a:prstGeom>
          </p:spPr>
          <p:txBody>
            <a:bodyPr lIns="0" tIns="0" rIns="0" bIns="0" rtlCol="0" anchor="t">
              <a:spAutoFit/>
            </a:bodyPr>
            <a:lstStyle/>
            <a:p>
              <a:pPr algn="ctr">
                <a:lnSpc>
                  <a:spcPts val="4500"/>
                </a:lnSpc>
              </a:pPr>
              <a:r>
                <a:rPr lang="en-US" sz="2800">
                  <a:solidFill>
                    <a:srgbClr val="D0C3F1"/>
                  </a:solidFill>
                  <a:latin typeface="Poppins Light"/>
                </a:rPr>
                <a:t>Presentations are communication tools that can be used as demonstrations, lectures, speeches, reports, and more.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1439622" y="4102974"/>
            <a:ext cx="8461294" cy="8461294"/>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6718539" y="-3339460"/>
            <a:ext cx="13270221" cy="13270221"/>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sp>
        <p:nvSpPr>
          <p:cNvPr id="6" name="TextBox 6"/>
          <p:cNvSpPr txBox="1"/>
          <p:nvPr/>
        </p:nvSpPr>
        <p:spPr>
          <a:xfrm>
            <a:off x="7930750" y="4205920"/>
            <a:ext cx="3334150" cy="543520"/>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Cool</a:t>
            </a:r>
          </a:p>
        </p:txBody>
      </p:sp>
      <p:grpSp>
        <p:nvGrpSpPr>
          <p:cNvPr id="7" name="Group 7"/>
          <p:cNvGrpSpPr/>
          <p:nvPr/>
        </p:nvGrpSpPr>
        <p:grpSpPr>
          <a:xfrm>
            <a:off x="8691060" y="1161370"/>
            <a:ext cx="2325008" cy="2325008"/>
            <a:chOff x="0" y="0"/>
            <a:chExt cx="6350000" cy="6350000"/>
          </a:xfrm>
        </p:grpSpPr>
        <p:sp>
          <p:nvSpPr>
            <p:cNvPr id="8" name="Freeform 8"/>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9" name="Group 9"/>
          <p:cNvGrpSpPr>
            <a:grpSpLocks noChangeAspect="1"/>
          </p:cNvGrpSpPr>
          <p:nvPr/>
        </p:nvGrpSpPr>
        <p:grpSpPr>
          <a:xfrm>
            <a:off x="8179582" y="1710803"/>
            <a:ext cx="2231584" cy="1933013"/>
            <a:chOff x="0" y="0"/>
            <a:chExt cx="1841500" cy="1595120"/>
          </a:xfrm>
        </p:grpSpPr>
        <p:sp>
          <p:nvSpPr>
            <p:cNvPr id="10" name="Freeform 1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grpSp>
        <p:nvGrpSpPr>
          <p:cNvPr id="11" name="Group 11"/>
          <p:cNvGrpSpPr/>
          <p:nvPr/>
        </p:nvGrpSpPr>
        <p:grpSpPr>
          <a:xfrm>
            <a:off x="12823934" y="1188079"/>
            <a:ext cx="2325008" cy="2325008"/>
            <a:chOff x="0" y="0"/>
            <a:chExt cx="6350000" cy="6350000"/>
          </a:xfrm>
        </p:grpSpPr>
        <p:sp>
          <p:nvSpPr>
            <p:cNvPr id="12" name="Freeform 12"/>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sp>
        <p:nvSpPr>
          <p:cNvPr id="13" name="TextBox 13"/>
          <p:cNvSpPr txBox="1"/>
          <p:nvPr/>
        </p:nvSpPr>
        <p:spPr>
          <a:xfrm>
            <a:off x="12020150" y="4205920"/>
            <a:ext cx="3334150" cy="543520"/>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Chic</a:t>
            </a:r>
          </a:p>
        </p:txBody>
      </p:sp>
      <p:grpSp>
        <p:nvGrpSpPr>
          <p:cNvPr id="14" name="Group 14"/>
          <p:cNvGrpSpPr>
            <a:grpSpLocks noChangeAspect="1"/>
          </p:cNvGrpSpPr>
          <p:nvPr/>
        </p:nvGrpSpPr>
        <p:grpSpPr>
          <a:xfrm>
            <a:off x="12266332" y="1710803"/>
            <a:ext cx="2231584" cy="1933013"/>
            <a:chOff x="0" y="0"/>
            <a:chExt cx="1841500" cy="1595120"/>
          </a:xfrm>
        </p:grpSpPr>
        <p:sp>
          <p:nvSpPr>
            <p:cNvPr id="15" name="Freeform 1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grpSp>
        <p:nvGrpSpPr>
          <p:cNvPr id="16" name="Group 16"/>
          <p:cNvGrpSpPr/>
          <p:nvPr/>
        </p:nvGrpSpPr>
        <p:grpSpPr>
          <a:xfrm>
            <a:off x="9941324" y="5554750"/>
            <a:ext cx="2325008" cy="2325008"/>
            <a:chOff x="0" y="0"/>
            <a:chExt cx="6350000" cy="6350000"/>
          </a:xfrm>
        </p:grpSpPr>
        <p:sp>
          <p:nvSpPr>
            <p:cNvPr id="17" name="Freeform 17"/>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sp>
        <p:nvSpPr>
          <p:cNvPr id="18" name="TextBox 18"/>
          <p:cNvSpPr txBox="1"/>
          <p:nvPr/>
        </p:nvSpPr>
        <p:spPr>
          <a:xfrm>
            <a:off x="9264250" y="8520582"/>
            <a:ext cx="3334150" cy="543520"/>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Effortless</a:t>
            </a:r>
          </a:p>
        </p:txBody>
      </p:sp>
      <p:grpSp>
        <p:nvGrpSpPr>
          <p:cNvPr id="19" name="Group 19"/>
          <p:cNvGrpSpPr>
            <a:grpSpLocks noChangeAspect="1"/>
          </p:cNvGrpSpPr>
          <p:nvPr/>
        </p:nvGrpSpPr>
        <p:grpSpPr>
          <a:xfrm>
            <a:off x="9513082" y="6025464"/>
            <a:ext cx="2231584" cy="1933013"/>
            <a:chOff x="0" y="0"/>
            <a:chExt cx="1841500" cy="1595120"/>
          </a:xfrm>
        </p:grpSpPr>
        <p:sp>
          <p:nvSpPr>
            <p:cNvPr id="20" name="Freeform 2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sp>
        <p:nvSpPr>
          <p:cNvPr id="21" name="TextBox 21"/>
          <p:cNvSpPr txBox="1"/>
          <p:nvPr/>
        </p:nvSpPr>
        <p:spPr>
          <a:xfrm>
            <a:off x="13353650" y="8520582"/>
            <a:ext cx="3334150" cy="543520"/>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Confident</a:t>
            </a:r>
          </a:p>
        </p:txBody>
      </p:sp>
      <p:grpSp>
        <p:nvGrpSpPr>
          <p:cNvPr id="22" name="Group 22" hidden="1"/>
          <p:cNvGrpSpPr/>
          <p:nvPr/>
        </p:nvGrpSpPr>
        <p:grpSpPr>
          <a:xfrm>
            <a:off x="14157434" y="5554750"/>
            <a:ext cx="2325008" cy="2325008"/>
            <a:chOff x="0" y="0"/>
            <a:chExt cx="6350000" cy="6350000"/>
          </a:xfrm>
        </p:grpSpPr>
        <p:sp>
          <p:nvSpPr>
            <p:cNvPr id="23" name="Freeform 23"/>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24" name="Group 24" hidden="1"/>
          <p:cNvGrpSpPr>
            <a:grpSpLocks noChangeAspect="1"/>
          </p:cNvGrpSpPr>
          <p:nvPr/>
        </p:nvGrpSpPr>
        <p:grpSpPr>
          <a:xfrm>
            <a:off x="13599832" y="6104183"/>
            <a:ext cx="2231584" cy="1933013"/>
            <a:chOff x="0" y="0"/>
            <a:chExt cx="1841500" cy="1595120"/>
          </a:xfrm>
        </p:grpSpPr>
        <p:sp>
          <p:nvSpPr>
            <p:cNvPr id="25" name="Freeform 2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sp>
        <p:nvSpPr>
          <p:cNvPr id="26" name="TextBox 26" hidden="1"/>
          <p:cNvSpPr txBox="1"/>
          <p:nvPr/>
        </p:nvSpPr>
        <p:spPr>
          <a:xfrm>
            <a:off x="1072354" y="7466092"/>
            <a:ext cx="5715396" cy="1792208"/>
          </a:xfrm>
          <a:prstGeom prst="rect">
            <a:avLst/>
          </a:prstGeom>
        </p:spPr>
        <p:txBody>
          <a:bodyPr lIns="0" tIns="0" rIns="0" bIns="0" rtlCol="0" anchor="t">
            <a:spAutoFit/>
          </a:bodyPr>
          <a:lstStyle/>
          <a:p>
            <a:pPr>
              <a:lnSpc>
                <a:spcPts val="7039"/>
              </a:lnSpc>
            </a:pPr>
            <a:r>
              <a:rPr lang="en-US" sz="6399" spc="-191">
                <a:solidFill>
                  <a:srgbClr val="D0C3F1"/>
                </a:solidFill>
                <a:latin typeface="Poppins Bold Bold Italics"/>
              </a:rPr>
              <a:t>IT'S ALL ABOUT YOU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936899" y="965139"/>
            <a:ext cx="11249663" cy="11249663"/>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897590" y="-1660406"/>
            <a:ext cx="7868597" cy="7868597"/>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9448400" y="3697030"/>
            <a:ext cx="7810900" cy="2892941"/>
            <a:chOff x="0" y="0"/>
            <a:chExt cx="10414533" cy="3857255"/>
          </a:xfrm>
        </p:grpSpPr>
        <p:sp>
          <p:nvSpPr>
            <p:cNvPr id="7" name="TextBox 7"/>
            <p:cNvSpPr txBox="1"/>
            <p:nvPr/>
          </p:nvSpPr>
          <p:spPr>
            <a:xfrm>
              <a:off x="0" y="1541092"/>
              <a:ext cx="10414533" cy="714375"/>
            </a:xfrm>
            <a:prstGeom prst="rect">
              <a:avLst/>
            </a:prstGeom>
          </p:spPr>
          <p:txBody>
            <a:bodyPr lIns="0" tIns="0" rIns="0" bIns="0" rtlCol="0" anchor="t">
              <a:spAutoFit/>
            </a:bodyPr>
            <a:lstStyle/>
            <a:p>
              <a:pPr algn="r">
                <a:lnSpc>
                  <a:spcPts val="4320"/>
                </a:lnSpc>
              </a:pPr>
              <a:r>
                <a:rPr lang="en-US" sz="3600" spc="252">
                  <a:solidFill>
                    <a:srgbClr val="D0C3F1"/>
                  </a:solidFill>
                  <a:latin typeface="Poppins Bold Italics"/>
                </a:rPr>
                <a:t>WASTE RECYCLED ANNUALLY</a:t>
              </a:r>
            </a:p>
          </p:txBody>
        </p:sp>
        <p:sp>
          <p:nvSpPr>
            <p:cNvPr id="8" name="TextBox 8"/>
            <p:cNvSpPr txBox="1"/>
            <p:nvPr/>
          </p:nvSpPr>
          <p:spPr>
            <a:xfrm>
              <a:off x="0" y="2414217"/>
              <a:ext cx="1041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demonstrations.</a:t>
              </a:r>
            </a:p>
          </p:txBody>
        </p:sp>
        <p:sp>
          <p:nvSpPr>
            <p:cNvPr id="9" name="TextBox 9"/>
            <p:cNvSpPr txBox="1"/>
            <p:nvPr/>
          </p:nvSpPr>
          <p:spPr>
            <a:xfrm>
              <a:off x="0" y="57150"/>
              <a:ext cx="10414533" cy="1229942"/>
            </a:xfrm>
            <a:prstGeom prst="rect">
              <a:avLst/>
            </a:prstGeom>
          </p:spPr>
          <p:txBody>
            <a:bodyPr lIns="0" tIns="0" rIns="0" bIns="0" rtlCol="0" anchor="t">
              <a:spAutoFit/>
            </a:bodyPr>
            <a:lstStyle/>
            <a:p>
              <a:pPr algn="r">
                <a:lnSpc>
                  <a:spcPts val="7039"/>
                </a:lnSpc>
              </a:pPr>
              <a:r>
                <a:rPr lang="en-US" sz="6399" spc="-191">
                  <a:solidFill>
                    <a:srgbClr val="D0C3F1"/>
                  </a:solidFill>
                  <a:latin typeface="Poppins Bold Bold Italics"/>
                </a:rPr>
                <a:t>2.5 TONS</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1D79"/>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968709" y="2073242"/>
            <a:ext cx="11748068" cy="11748068"/>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1868283"/>
            <a:ext cx="9565865" cy="9565865"/>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1028700" y="6987843"/>
            <a:ext cx="5239150" cy="2059980"/>
            <a:chOff x="0" y="0"/>
            <a:chExt cx="6985533" cy="2746640"/>
          </a:xfrm>
        </p:grpSpPr>
        <p:sp>
          <p:nvSpPr>
            <p:cNvPr id="7" name="TextBox 7"/>
            <p:cNvSpPr txBox="1"/>
            <p:nvPr/>
          </p:nvSpPr>
          <p:spPr>
            <a:xfrm>
              <a:off x="0" y="-38100"/>
              <a:ext cx="6985533" cy="13769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SOURCING AND RECYCLING</a:t>
              </a:r>
            </a:p>
          </p:txBody>
        </p:sp>
        <p:sp>
          <p:nvSpPr>
            <p:cNvPr id="8" name="TextBox 8"/>
            <p:cNvSpPr txBox="1"/>
            <p:nvPr/>
          </p:nvSpPr>
          <p:spPr>
            <a:xfrm>
              <a:off x="0" y="1507120"/>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grpSp>
        <p:nvGrpSpPr>
          <p:cNvPr id="9" name="Group 9"/>
          <p:cNvGrpSpPr/>
          <p:nvPr/>
        </p:nvGrpSpPr>
        <p:grpSpPr>
          <a:xfrm>
            <a:off x="6524425" y="6987843"/>
            <a:ext cx="5239150" cy="1537593"/>
            <a:chOff x="0" y="0"/>
            <a:chExt cx="6985533" cy="2050124"/>
          </a:xfrm>
        </p:grpSpPr>
        <p:sp>
          <p:nvSpPr>
            <p:cNvPr id="10" name="TextBox 10"/>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CUTTING AND SEWING</a:t>
              </a:r>
            </a:p>
          </p:txBody>
        </p:sp>
        <p:sp>
          <p:nvSpPr>
            <p:cNvPr id="11" name="TextBox 11"/>
            <p:cNvSpPr txBox="1"/>
            <p:nvPr/>
          </p:nvSpPr>
          <p:spPr>
            <a:xfrm>
              <a:off x="0" y="810604"/>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grpSp>
        <p:nvGrpSpPr>
          <p:cNvPr id="12" name="Group 12"/>
          <p:cNvGrpSpPr/>
          <p:nvPr/>
        </p:nvGrpSpPr>
        <p:grpSpPr>
          <a:xfrm>
            <a:off x="12020150" y="6987843"/>
            <a:ext cx="5239150" cy="1537593"/>
            <a:chOff x="0" y="0"/>
            <a:chExt cx="6985533" cy="2050124"/>
          </a:xfrm>
        </p:grpSpPr>
        <p:sp>
          <p:nvSpPr>
            <p:cNvPr id="13" name="TextBox 13"/>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PACKAGING</a:t>
              </a:r>
            </a:p>
          </p:txBody>
        </p:sp>
        <p:sp>
          <p:nvSpPr>
            <p:cNvPr id="14" name="TextBox 14"/>
            <p:cNvSpPr txBox="1"/>
            <p:nvPr/>
          </p:nvSpPr>
          <p:spPr>
            <a:xfrm>
              <a:off x="0" y="810604"/>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073042">
            <a:off x="1097254" y="-1483915"/>
            <a:ext cx="15115664" cy="15115664"/>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574830">
            <a:off x="14626698" y="-3725507"/>
            <a:ext cx="7451015" cy="7451015"/>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7214386" y="2984996"/>
            <a:ext cx="10952412" cy="4946993"/>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3959819" y="6186325"/>
            <a:ext cx="9609081" cy="5006577"/>
          </a:xfrm>
          <a:prstGeom prst="rect">
            <a:avLst/>
          </a:prstGeom>
        </p:spPr>
      </p:pic>
      <p:grpSp>
        <p:nvGrpSpPr>
          <p:cNvPr id="6" name="Group 6"/>
          <p:cNvGrpSpPr/>
          <p:nvPr/>
        </p:nvGrpSpPr>
        <p:grpSpPr>
          <a:xfrm>
            <a:off x="7469508" y="3248545"/>
            <a:ext cx="7618092" cy="1098514"/>
            <a:chOff x="0" y="-38100"/>
            <a:chExt cx="6350533" cy="1464685"/>
          </a:xfrm>
        </p:grpSpPr>
        <p:sp>
          <p:nvSpPr>
            <p:cNvPr id="7" name="TextBox 7"/>
            <p:cNvSpPr txBox="1"/>
            <p:nvPr/>
          </p:nvSpPr>
          <p:spPr>
            <a:xfrm>
              <a:off x="0" y="-38100"/>
              <a:ext cx="6350533" cy="682580"/>
            </a:xfrm>
            <a:prstGeom prst="rect">
              <a:avLst/>
            </a:prstGeom>
          </p:spPr>
          <p:txBody>
            <a:bodyPr lIns="0" tIns="0" rIns="0" bIns="0" rtlCol="0" anchor="t">
              <a:spAutoFit/>
            </a:bodyPr>
            <a:lstStyle/>
            <a:p>
              <a:pPr>
                <a:lnSpc>
                  <a:spcPts val="4159"/>
                </a:lnSpc>
              </a:pPr>
              <a:r>
                <a:rPr lang="en-US" sz="3199" spc="319">
                  <a:solidFill>
                    <a:srgbClr val="D0C3F1"/>
                  </a:solidFill>
                  <a:latin typeface="Abadi" panose="020B0604020104020204" pitchFamily="34" charset="0"/>
                </a:rPr>
                <a:t>Tổng </a:t>
              </a:r>
              <a:r>
                <a:rPr lang="en-US" sz="3199" spc="319">
                  <a:solidFill>
                    <a:srgbClr val="D0C3F1"/>
                  </a:solidFill>
                  <a:latin typeface="Abadi" panose="020B0604020104020204" pitchFamily="34" charset="0"/>
                  <a:cs typeface="Poppins Light" panose="020B0604020202020204" charset="0"/>
                </a:rPr>
                <a:t>quan</a:t>
              </a:r>
              <a:r>
                <a:rPr lang="en-US" sz="3199" spc="319">
                  <a:solidFill>
                    <a:srgbClr val="D0C3F1"/>
                  </a:solidFill>
                  <a:latin typeface="Abadi" panose="020B0604020104020204" pitchFamily="34" charset="0"/>
                </a:rPr>
                <a:t> về Rasa Framework</a:t>
              </a:r>
            </a:p>
          </p:txBody>
        </p:sp>
        <p:sp>
          <p:nvSpPr>
            <p:cNvPr id="8" name="TextBox 8"/>
            <p:cNvSpPr txBox="1"/>
            <p:nvPr/>
          </p:nvSpPr>
          <p:spPr>
            <a:xfrm>
              <a:off x="0" y="810604"/>
              <a:ext cx="6350533" cy="615981"/>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Presentations are communication tools.</a:t>
              </a:r>
            </a:p>
          </p:txBody>
        </p:sp>
      </p:grpSp>
      <p:grpSp>
        <p:nvGrpSpPr>
          <p:cNvPr id="9" name="Group 9"/>
          <p:cNvGrpSpPr/>
          <p:nvPr/>
        </p:nvGrpSpPr>
        <p:grpSpPr>
          <a:xfrm>
            <a:off x="7469508" y="7505700"/>
            <a:ext cx="4762900" cy="1598651"/>
            <a:chOff x="0" y="-38100"/>
            <a:chExt cx="6350533" cy="2131535"/>
          </a:xfrm>
        </p:grpSpPr>
        <p:sp>
          <p:nvSpPr>
            <p:cNvPr id="10" name="TextBox 10"/>
            <p:cNvSpPr txBox="1"/>
            <p:nvPr/>
          </p:nvSpPr>
          <p:spPr>
            <a:xfrm>
              <a:off x="0" y="-38100"/>
              <a:ext cx="6350533" cy="682580"/>
            </a:xfrm>
            <a:prstGeom prst="rect">
              <a:avLst/>
            </a:prstGeom>
          </p:spPr>
          <p:txBody>
            <a:bodyPr lIns="0" tIns="0" rIns="0" bIns="0" rtlCol="0" anchor="t">
              <a:spAutoFit/>
            </a:bodyPr>
            <a:lstStyle/>
            <a:p>
              <a:pPr>
                <a:lnSpc>
                  <a:spcPts val="4159"/>
                </a:lnSpc>
              </a:pPr>
              <a:r>
                <a:rPr lang="en-US" sz="3199" spc="319">
                  <a:solidFill>
                    <a:srgbClr val="D0C3F1"/>
                  </a:solidFill>
                  <a:latin typeface="Abadi" panose="020B0604020104020204" pitchFamily="34" charset="0"/>
                  <a:cs typeface="Poppins Light" panose="020B0604020202020204" charset="0"/>
                </a:rPr>
                <a:t>Kết</a:t>
              </a:r>
              <a:r>
                <a:rPr lang="en-US" sz="3199" spc="319">
                  <a:solidFill>
                    <a:srgbClr val="D0C3F1"/>
                  </a:solidFill>
                  <a:latin typeface="Abadi" panose="020B0604020104020204" pitchFamily="34" charset="0"/>
                </a:rPr>
                <a:t> luận</a:t>
              </a:r>
            </a:p>
          </p:txBody>
        </p:sp>
        <p:sp>
          <p:nvSpPr>
            <p:cNvPr id="11" name="TextBox 11"/>
            <p:cNvSpPr txBox="1"/>
            <p:nvPr/>
          </p:nvSpPr>
          <p:spPr>
            <a:xfrm>
              <a:off x="0" y="810604"/>
              <a:ext cx="6350533" cy="1282831"/>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Presentations are communication tools.</a:t>
              </a:r>
            </a:p>
          </p:txBody>
        </p:sp>
      </p:grpSp>
      <p:sp>
        <p:nvSpPr>
          <p:cNvPr id="12" name="AutoShape 12"/>
          <p:cNvSpPr/>
          <p:nvPr/>
        </p:nvSpPr>
        <p:spPr>
          <a:xfrm>
            <a:off x="6934200" y="-858377"/>
            <a:ext cx="76200" cy="9486900"/>
          </a:xfrm>
          <a:prstGeom prst="rect">
            <a:avLst/>
          </a:prstGeom>
          <a:solidFill>
            <a:srgbClr val="D0C3F1"/>
          </a:solidFill>
        </p:spPr>
      </p:sp>
      <p:grpSp>
        <p:nvGrpSpPr>
          <p:cNvPr id="13" name="Group 13"/>
          <p:cNvGrpSpPr/>
          <p:nvPr/>
        </p:nvGrpSpPr>
        <p:grpSpPr>
          <a:xfrm>
            <a:off x="6845570" y="1100564"/>
            <a:ext cx="253460" cy="25346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5" name="Group 15"/>
          <p:cNvGrpSpPr/>
          <p:nvPr/>
        </p:nvGrpSpPr>
        <p:grpSpPr>
          <a:xfrm>
            <a:off x="6845570" y="3289409"/>
            <a:ext cx="253460" cy="25346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7" name="Group 17"/>
          <p:cNvGrpSpPr/>
          <p:nvPr/>
        </p:nvGrpSpPr>
        <p:grpSpPr>
          <a:xfrm>
            <a:off x="6845570" y="5478254"/>
            <a:ext cx="253460" cy="253460"/>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19" name="Group 19"/>
          <p:cNvGrpSpPr/>
          <p:nvPr/>
        </p:nvGrpSpPr>
        <p:grpSpPr>
          <a:xfrm>
            <a:off x="6845570" y="7667099"/>
            <a:ext cx="253460" cy="253460"/>
            <a:chOff x="0" y="0"/>
            <a:chExt cx="6350000" cy="6350000"/>
          </a:xfrm>
        </p:grpSpPr>
        <p:sp>
          <p:nvSpPr>
            <p:cNvPr id="20" name="Freeform 2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0C3F1"/>
            </a:solidFill>
          </p:spPr>
        </p:sp>
      </p:grpSp>
      <p:grpSp>
        <p:nvGrpSpPr>
          <p:cNvPr id="21" name="Group 21"/>
          <p:cNvGrpSpPr/>
          <p:nvPr/>
        </p:nvGrpSpPr>
        <p:grpSpPr>
          <a:xfrm>
            <a:off x="1828800" y="5295900"/>
            <a:ext cx="4762900" cy="1636802"/>
            <a:chOff x="0" y="-38100"/>
            <a:chExt cx="6350533" cy="2182403"/>
          </a:xfrm>
        </p:grpSpPr>
        <p:sp>
          <p:nvSpPr>
            <p:cNvPr id="22" name="TextBox 22"/>
            <p:cNvSpPr txBox="1"/>
            <p:nvPr/>
          </p:nvSpPr>
          <p:spPr>
            <a:xfrm>
              <a:off x="0" y="-38100"/>
              <a:ext cx="6350533" cy="682580"/>
            </a:xfrm>
            <a:prstGeom prst="rect">
              <a:avLst/>
            </a:prstGeom>
          </p:spPr>
          <p:txBody>
            <a:bodyPr lIns="0" tIns="0" rIns="0" bIns="0" rtlCol="0" anchor="t">
              <a:spAutoFit/>
            </a:bodyPr>
            <a:lstStyle/>
            <a:p>
              <a:pPr algn="r">
                <a:lnSpc>
                  <a:spcPts val="4159"/>
                </a:lnSpc>
              </a:pPr>
              <a:r>
                <a:rPr lang="en-US" sz="3199" spc="319">
                  <a:solidFill>
                    <a:srgbClr val="D0C3F1"/>
                  </a:solidFill>
                  <a:latin typeface="Abadi" panose="020B0604020104020204" pitchFamily="34" charset="0"/>
                </a:rPr>
                <a:t>Ứng dụng Chatbot</a:t>
              </a:r>
            </a:p>
          </p:txBody>
        </p:sp>
        <p:sp>
          <p:nvSpPr>
            <p:cNvPr id="23" name="TextBox 23"/>
            <p:cNvSpPr txBox="1"/>
            <p:nvPr/>
          </p:nvSpPr>
          <p:spPr>
            <a:xfrm>
              <a:off x="0" y="810604"/>
              <a:ext cx="6350533" cy="1333699"/>
            </a:xfrm>
            <a:prstGeom prst="rect">
              <a:avLst/>
            </a:prstGeom>
          </p:spPr>
          <p:txBody>
            <a:bodyPr lIns="0" tIns="0" rIns="0" bIns="0" rtlCol="0" anchor="t">
              <a:spAutoFit/>
            </a:bodyPr>
            <a:lstStyle/>
            <a:p>
              <a:pPr algn="r">
                <a:lnSpc>
                  <a:spcPts val="3900"/>
                </a:lnSpc>
              </a:pPr>
              <a:r>
                <a:rPr lang="en-US" sz="2600">
                  <a:solidFill>
                    <a:srgbClr val="D0C3F1"/>
                  </a:solidFill>
                  <a:latin typeface="Abadi" panose="020B0604020104020204" pitchFamily="34" charset="0"/>
                </a:rPr>
                <a:t>Presentations are communication tools.</a:t>
              </a:r>
            </a:p>
          </p:txBody>
        </p:sp>
      </p:grpSp>
      <p:grpSp>
        <p:nvGrpSpPr>
          <p:cNvPr id="24" name="Group 24"/>
          <p:cNvGrpSpPr/>
          <p:nvPr/>
        </p:nvGrpSpPr>
        <p:grpSpPr>
          <a:xfrm>
            <a:off x="1066800" y="952500"/>
            <a:ext cx="5524900" cy="1636802"/>
            <a:chOff x="0" y="-38100"/>
            <a:chExt cx="6350533" cy="2182403"/>
          </a:xfrm>
        </p:grpSpPr>
        <p:sp>
          <p:nvSpPr>
            <p:cNvPr id="25" name="TextBox 25"/>
            <p:cNvSpPr txBox="1"/>
            <p:nvPr/>
          </p:nvSpPr>
          <p:spPr>
            <a:xfrm>
              <a:off x="0" y="-38100"/>
              <a:ext cx="6350533" cy="682667"/>
            </a:xfrm>
            <a:prstGeom prst="rect">
              <a:avLst/>
            </a:prstGeom>
          </p:spPr>
          <p:txBody>
            <a:bodyPr lIns="0" tIns="0" rIns="0" bIns="0" rtlCol="0" anchor="t">
              <a:spAutoFit/>
            </a:bodyPr>
            <a:lstStyle/>
            <a:p>
              <a:pPr algn="r">
                <a:lnSpc>
                  <a:spcPts val="4159"/>
                </a:lnSpc>
              </a:pPr>
              <a:r>
                <a:rPr lang="en-US" sz="3200" spc="319">
                  <a:solidFill>
                    <a:srgbClr val="D0C3F1"/>
                  </a:solidFill>
                  <a:latin typeface="Abadi" panose="020B0604020104020204" pitchFamily="34" charset="0"/>
                </a:rPr>
                <a:t>Tổng quan </a:t>
              </a:r>
              <a:r>
                <a:rPr lang="en-US" sz="3200" spc="319">
                  <a:solidFill>
                    <a:srgbClr val="D0C3F1"/>
                  </a:solidFill>
                  <a:latin typeface="Abadi" panose="020B0604020104020204" pitchFamily="34" charset="0"/>
                  <a:cs typeface="Poppins Light" panose="020B0604020202020204" charset="0"/>
                </a:rPr>
                <a:t>về</a:t>
              </a:r>
              <a:r>
                <a:rPr lang="en-US" sz="3200" spc="319">
                  <a:solidFill>
                    <a:srgbClr val="D0C3F1"/>
                  </a:solidFill>
                  <a:latin typeface="Abadi" panose="020B0604020104020204" pitchFamily="34" charset="0"/>
                </a:rPr>
                <a:t> Chatbot</a:t>
              </a:r>
            </a:p>
          </p:txBody>
        </p:sp>
        <p:sp>
          <p:nvSpPr>
            <p:cNvPr id="26" name="TextBox 26"/>
            <p:cNvSpPr txBox="1"/>
            <p:nvPr/>
          </p:nvSpPr>
          <p:spPr>
            <a:xfrm>
              <a:off x="0" y="810604"/>
              <a:ext cx="6350533" cy="1333699"/>
            </a:xfrm>
            <a:prstGeom prst="rect">
              <a:avLst/>
            </a:prstGeom>
          </p:spPr>
          <p:txBody>
            <a:bodyPr lIns="0" tIns="0" rIns="0" bIns="0" rtlCol="0" anchor="t">
              <a:spAutoFit/>
            </a:bodyPr>
            <a:lstStyle/>
            <a:p>
              <a:pPr algn="r">
                <a:lnSpc>
                  <a:spcPts val="3900"/>
                </a:lnSpc>
              </a:pPr>
              <a:r>
                <a:rPr lang="en-US" sz="2600">
                  <a:solidFill>
                    <a:srgbClr val="D0C3F1"/>
                  </a:solidFill>
                  <a:latin typeface="Abadi" panose="020B0604020104020204" pitchFamily="34" charset="0"/>
                </a:rPr>
                <a:t>Presentations are communication tools.</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2539932" y="-4620089"/>
            <a:ext cx="13865554" cy="13865554"/>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919564" y="3950237"/>
            <a:ext cx="11640304" cy="11640304"/>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192367" y="3234308"/>
            <a:ext cx="9494998" cy="4947137"/>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963157" y="1983696"/>
            <a:ext cx="9565393" cy="4983815"/>
          </a:xfrm>
          <a:prstGeom prst="rect">
            <a:avLst/>
          </a:prstGeom>
        </p:spPr>
      </p:pic>
      <p:grpSp>
        <p:nvGrpSpPr>
          <p:cNvPr id="12" name="Group 12"/>
          <p:cNvGrpSpPr/>
          <p:nvPr/>
        </p:nvGrpSpPr>
        <p:grpSpPr>
          <a:xfrm>
            <a:off x="1023346" y="7097534"/>
            <a:ext cx="5239150" cy="2160766"/>
            <a:chOff x="0" y="0"/>
            <a:chExt cx="6985533" cy="2881021"/>
          </a:xfrm>
        </p:grpSpPr>
        <p:sp>
          <p:nvSpPr>
            <p:cNvPr id="13" name="TextBox 13"/>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ELISE CAMPBELL</a:t>
              </a:r>
            </a:p>
          </p:txBody>
        </p:sp>
        <p:sp>
          <p:nvSpPr>
            <p:cNvPr id="14" name="TextBox 14"/>
            <p:cNvSpPr txBox="1"/>
            <p:nvPr/>
          </p:nvSpPr>
          <p:spPr>
            <a:xfrm>
              <a:off x="0" y="1641501"/>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sp>
          <p:nvSpPr>
            <p:cNvPr id="15" name="TextBox 15"/>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Fashion Editor</a:t>
              </a:r>
            </a:p>
          </p:txBody>
        </p:sp>
      </p:grpSp>
      <p:grpSp>
        <p:nvGrpSpPr>
          <p:cNvPr id="16" name="Group 16"/>
          <p:cNvGrpSpPr/>
          <p:nvPr/>
        </p:nvGrpSpPr>
        <p:grpSpPr>
          <a:xfrm>
            <a:off x="6519071" y="7097534"/>
            <a:ext cx="5239150" cy="2160766"/>
            <a:chOff x="0" y="0"/>
            <a:chExt cx="6985533" cy="2881021"/>
          </a:xfrm>
        </p:grpSpPr>
        <p:sp>
          <p:nvSpPr>
            <p:cNvPr id="17" name="TextBox 17"/>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BERTHA HODGES</a:t>
              </a:r>
            </a:p>
          </p:txBody>
        </p:sp>
        <p:sp>
          <p:nvSpPr>
            <p:cNvPr id="18" name="TextBox 18"/>
            <p:cNvSpPr txBox="1"/>
            <p:nvPr/>
          </p:nvSpPr>
          <p:spPr>
            <a:xfrm>
              <a:off x="0" y="1641501"/>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sp>
          <p:nvSpPr>
            <p:cNvPr id="19" name="TextBox 19"/>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Award-Winning Actress</a:t>
              </a:r>
            </a:p>
          </p:txBody>
        </p:sp>
      </p:grpSp>
      <p:grpSp>
        <p:nvGrpSpPr>
          <p:cNvPr id="20" name="Group 20"/>
          <p:cNvGrpSpPr/>
          <p:nvPr/>
        </p:nvGrpSpPr>
        <p:grpSpPr>
          <a:xfrm>
            <a:off x="12014796" y="7097534"/>
            <a:ext cx="5239150" cy="2160766"/>
            <a:chOff x="0" y="0"/>
            <a:chExt cx="6985533" cy="2881021"/>
          </a:xfrm>
        </p:grpSpPr>
        <p:sp>
          <p:nvSpPr>
            <p:cNvPr id="21" name="TextBox 21"/>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TIMMY GREER</a:t>
              </a:r>
            </a:p>
          </p:txBody>
        </p:sp>
        <p:sp>
          <p:nvSpPr>
            <p:cNvPr id="22" name="TextBox 22"/>
            <p:cNvSpPr txBox="1"/>
            <p:nvPr/>
          </p:nvSpPr>
          <p:spPr>
            <a:xfrm>
              <a:off x="0" y="1641501"/>
              <a:ext cx="6985533"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sp>
          <p:nvSpPr>
            <p:cNvPr id="23" name="TextBox 23"/>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Model</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799952" y="-2643744"/>
            <a:ext cx="9835273" cy="9835273"/>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4558292" y="-2233273"/>
            <a:ext cx="14753547" cy="14753547"/>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708503" y="4917207"/>
            <a:ext cx="10048512" cy="52355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4119744" y="3964707"/>
            <a:ext cx="10048512" cy="5235532"/>
          </a:xfrm>
          <a:prstGeom prst="rect">
            <a:avLst/>
          </a:prstGeom>
        </p:spPr>
      </p:pic>
      <p:pic>
        <p:nvPicPr>
          <p:cNvPr id="6" name="Picture 6"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9947991" y="2993441"/>
            <a:ext cx="10048512" cy="5235532"/>
          </a:xfrm>
          <a:prstGeom prst="rect">
            <a:avLst/>
          </a:prstGeom>
        </p:spPr>
      </p:pic>
      <p:grpSp>
        <p:nvGrpSpPr>
          <p:cNvPr id="7" name="Group 7"/>
          <p:cNvGrpSpPr/>
          <p:nvPr/>
        </p:nvGrpSpPr>
        <p:grpSpPr>
          <a:xfrm>
            <a:off x="1123031" y="3872409"/>
            <a:ext cx="4385443" cy="2542183"/>
            <a:chOff x="0" y="0"/>
            <a:chExt cx="5847258" cy="3389577"/>
          </a:xfrm>
        </p:grpSpPr>
        <p:sp>
          <p:nvSpPr>
            <p:cNvPr id="8" name="TextBox 8"/>
            <p:cNvSpPr txBox="1"/>
            <p:nvPr/>
          </p:nvSpPr>
          <p:spPr>
            <a:xfrm>
              <a:off x="0" y="-38100"/>
              <a:ext cx="5847258" cy="13769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100% ETHICAL PROCESSES</a:t>
              </a:r>
            </a:p>
          </p:txBody>
        </p:sp>
        <p:sp>
          <p:nvSpPr>
            <p:cNvPr id="9" name="TextBox 9"/>
            <p:cNvSpPr txBox="1"/>
            <p:nvPr/>
          </p:nvSpPr>
          <p:spPr>
            <a:xfrm>
              <a:off x="0" y="1507120"/>
              <a:ext cx="5847258"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a:t>
              </a:r>
            </a:p>
          </p:txBody>
        </p:sp>
      </p:grpSp>
      <p:grpSp>
        <p:nvGrpSpPr>
          <p:cNvPr id="10" name="Group 10"/>
          <p:cNvGrpSpPr/>
          <p:nvPr/>
        </p:nvGrpSpPr>
        <p:grpSpPr>
          <a:xfrm>
            <a:off x="6951278" y="3872409"/>
            <a:ext cx="4385443" cy="2542183"/>
            <a:chOff x="0" y="0"/>
            <a:chExt cx="5847258" cy="3389577"/>
          </a:xfrm>
        </p:grpSpPr>
        <p:sp>
          <p:nvSpPr>
            <p:cNvPr id="11" name="TextBox 11"/>
            <p:cNvSpPr txBox="1"/>
            <p:nvPr/>
          </p:nvSpPr>
          <p:spPr>
            <a:xfrm>
              <a:off x="0" y="-38100"/>
              <a:ext cx="5847258" cy="13769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100% TRANSPARENCY</a:t>
              </a:r>
            </a:p>
          </p:txBody>
        </p:sp>
        <p:sp>
          <p:nvSpPr>
            <p:cNvPr id="12" name="TextBox 12"/>
            <p:cNvSpPr txBox="1"/>
            <p:nvPr/>
          </p:nvSpPr>
          <p:spPr>
            <a:xfrm>
              <a:off x="0" y="1507120"/>
              <a:ext cx="5847258" cy="1882458"/>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a:t>
              </a:r>
            </a:p>
          </p:txBody>
        </p:sp>
      </p:grpSp>
      <p:grpSp>
        <p:nvGrpSpPr>
          <p:cNvPr id="13" name="Group 13"/>
          <p:cNvGrpSpPr/>
          <p:nvPr/>
        </p:nvGrpSpPr>
        <p:grpSpPr>
          <a:xfrm>
            <a:off x="12779525" y="3631307"/>
            <a:ext cx="4385443" cy="3024386"/>
            <a:chOff x="0" y="0"/>
            <a:chExt cx="5847258" cy="4032515"/>
          </a:xfrm>
        </p:grpSpPr>
        <p:sp>
          <p:nvSpPr>
            <p:cNvPr id="14" name="TextBox 14"/>
            <p:cNvSpPr txBox="1"/>
            <p:nvPr/>
          </p:nvSpPr>
          <p:spPr>
            <a:xfrm>
              <a:off x="0" y="-38100"/>
              <a:ext cx="5847258" cy="13769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100% CUSTOMER SATISFACTION</a:t>
              </a:r>
            </a:p>
          </p:txBody>
        </p:sp>
        <p:sp>
          <p:nvSpPr>
            <p:cNvPr id="15" name="TextBox 15"/>
            <p:cNvSpPr txBox="1"/>
            <p:nvPr/>
          </p:nvSpPr>
          <p:spPr>
            <a:xfrm>
              <a:off x="0" y="1507120"/>
              <a:ext cx="5847258" cy="2525395"/>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It serves a variety of purposes, making them powerful tools for convincing and teaching.</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553027" y="1069699"/>
            <a:ext cx="13755155" cy="13755155"/>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2509040"/>
            <a:ext cx="9565865" cy="9565865"/>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3155155" y="2437398"/>
            <a:ext cx="5715400" cy="1591628"/>
            <a:chOff x="0" y="0"/>
            <a:chExt cx="7620533" cy="2122170"/>
          </a:xfrm>
        </p:grpSpPr>
        <p:sp>
          <p:nvSpPr>
            <p:cNvPr id="7" name="TextBox 7"/>
            <p:cNvSpPr txBox="1"/>
            <p:nvPr/>
          </p:nvSpPr>
          <p:spPr>
            <a:xfrm>
              <a:off x="0" y="0"/>
              <a:ext cx="7620533" cy="714375"/>
            </a:xfrm>
            <a:prstGeom prst="rect">
              <a:avLst/>
            </a:prstGeom>
          </p:spPr>
          <p:txBody>
            <a:bodyPr lIns="0" tIns="0" rIns="0" bIns="0" rtlCol="0" anchor="t">
              <a:spAutoFit/>
            </a:bodyPr>
            <a:lstStyle/>
            <a:p>
              <a:pPr>
                <a:lnSpc>
                  <a:spcPts val="4319"/>
                </a:lnSpc>
              </a:pPr>
              <a:r>
                <a:rPr lang="en-US" sz="3599" spc="251">
                  <a:solidFill>
                    <a:srgbClr val="D0C3F1"/>
                  </a:solidFill>
                  <a:latin typeface="Poppins Bold Italics"/>
                </a:rPr>
                <a:t>RETAIL OUTLETS</a:t>
              </a:r>
            </a:p>
          </p:txBody>
        </p:sp>
        <p:sp>
          <p:nvSpPr>
            <p:cNvPr id="8" name="TextBox 8"/>
            <p:cNvSpPr txBox="1"/>
            <p:nvPr/>
          </p:nvSpPr>
          <p:spPr>
            <a:xfrm>
              <a:off x="0" y="892175"/>
              <a:ext cx="7620533" cy="1229995"/>
            </a:xfrm>
            <a:prstGeom prst="rect">
              <a:avLst/>
            </a:prstGeom>
          </p:spPr>
          <p:txBody>
            <a:bodyPr lIns="0" tIns="0" rIns="0" bIns="0" rtlCol="0" anchor="t">
              <a:spAutoFit/>
            </a:bodyPr>
            <a:lstStyle/>
            <a:p>
              <a:pPr>
                <a:lnSpc>
                  <a:spcPts val="3899"/>
                </a:lnSpc>
              </a:pPr>
              <a:r>
                <a:rPr lang="en-US" sz="2599">
                  <a:solidFill>
                    <a:srgbClr val="D0C3F1"/>
                  </a:solidFill>
                  <a:latin typeface="Poppins Light"/>
                </a:rPr>
                <a:t>Presentations are communication tools that can be used.</a:t>
              </a:r>
            </a:p>
          </p:txBody>
        </p:sp>
      </p:grpSp>
      <p:grpSp>
        <p:nvGrpSpPr>
          <p:cNvPr id="9" name="Group 9"/>
          <p:cNvGrpSpPr/>
          <p:nvPr/>
        </p:nvGrpSpPr>
        <p:grpSpPr>
          <a:xfrm>
            <a:off x="9327355" y="2437398"/>
            <a:ext cx="5808263" cy="1591627"/>
            <a:chOff x="0" y="0"/>
            <a:chExt cx="7744350" cy="2122170"/>
          </a:xfrm>
        </p:grpSpPr>
        <p:sp>
          <p:nvSpPr>
            <p:cNvPr id="10" name="TextBox 10"/>
            <p:cNvSpPr txBox="1"/>
            <p:nvPr/>
          </p:nvSpPr>
          <p:spPr>
            <a:xfrm>
              <a:off x="0" y="0"/>
              <a:ext cx="7744350" cy="714375"/>
            </a:xfrm>
            <a:prstGeom prst="rect">
              <a:avLst/>
            </a:prstGeom>
          </p:spPr>
          <p:txBody>
            <a:bodyPr lIns="0" tIns="0" rIns="0" bIns="0" rtlCol="0" anchor="t">
              <a:spAutoFit/>
            </a:bodyPr>
            <a:lstStyle/>
            <a:p>
              <a:pPr algn="r">
                <a:lnSpc>
                  <a:spcPts val="4320"/>
                </a:lnSpc>
              </a:pPr>
              <a:r>
                <a:rPr lang="en-US" sz="3600" spc="252">
                  <a:solidFill>
                    <a:srgbClr val="D0C3F1"/>
                  </a:solidFill>
                  <a:latin typeface="Poppins Bold Italics"/>
                </a:rPr>
                <a:t>ONLINE BOUTIQUE</a:t>
              </a:r>
            </a:p>
          </p:txBody>
        </p:sp>
        <p:sp>
          <p:nvSpPr>
            <p:cNvPr id="11" name="TextBox 11"/>
            <p:cNvSpPr txBox="1"/>
            <p:nvPr/>
          </p:nvSpPr>
          <p:spPr>
            <a:xfrm>
              <a:off x="0" y="882650"/>
              <a:ext cx="7744350" cy="1239520"/>
            </a:xfrm>
            <a:prstGeom prst="rect">
              <a:avLst/>
            </a:prstGeom>
          </p:spPr>
          <p:txBody>
            <a:bodyPr lIns="0" tIns="0" rIns="0" bIns="0" rtlCol="0" anchor="t">
              <a:spAutoFit/>
            </a:bodyPr>
            <a:lstStyle/>
            <a:p>
              <a:pPr algn="r">
                <a:lnSpc>
                  <a:spcPts val="3900"/>
                </a:lnSpc>
              </a:pPr>
              <a:r>
                <a:rPr lang="en-US" sz="2600">
                  <a:solidFill>
                    <a:srgbClr val="D0C3F1"/>
                  </a:solidFill>
                  <a:latin typeface="Poppins Light"/>
                </a:rPr>
                <a:t>Presentations are communication tools that can be used.</a:t>
              </a:r>
            </a:p>
          </p:txBody>
        </p:sp>
      </p:grpSp>
      <p:grpSp>
        <p:nvGrpSpPr>
          <p:cNvPr id="12" name="Group 12"/>
          <p:cNvGrpSpPr/>
          <p:nvPr/>
        </p:nvGrpSpPr>
        <p:grpSpPr>
          <a:xfrm>
            <a:off x="3155155" y="5941765"/>
            <a:ext cx="5715400" cy="1591628"/>
            <a:chOff x="0" y="0"/>
            <a:chExt cx="7620533" cy="2122170"/>
          </a:xfrm>
        </p:grpSpPr>
        <p:sp>
          <p:nvSpPr>
            <p:cNvPr id="13" name="TextBox 13"/>
            <p:cNvSpPr txBox="1"/>
            <p:nvPr/>
          </p:nvSpPr>
          <p:spPr>
            <a:xfrm>
              <a:off x="0" y="0"/>
              <a:ext cx="7620533" cy="714375"/>
            </a:xfrm>
            <a:prstGeom prst="rect">
              <a:avLst/>
            </a:prstGeom>
          </p:spPr>
          <p:txBody>
            <a:bodyPr lIns="0" tIns="0" rIns="0" bIns="0" rtlCol="0" anchor="t">
              <a:spAutoFit/>
            </a:bodyPr>
            <a:lstStyle/>
            <a:p>
              <a:pPr>
                <a:lnSpc>
                  <a:spcPts val="4319"/>
                </a:lnSpc>
              </a:pPr>
              <a:r>
                <a:rPr lang="en-US" sz="3599" spc="251">
                  <a:solidFill>
                    <a:srgbClr val="D0C3F1"/>
                  </a:solidFill>
                  <a:latin typeface="Poppins Bold Italics"/>
                </a:rPr>
                <a:t>DEPARTMENT STORES</a:t>
              </a:r>
            </a:p>
          </p:txBody>
        </p:sp>
        <p:sp>
          <p:nvSpPr>
            <p:cNvPr id="14" name="TextBox 14"/>
            <p:cNvSpPr txBox="1"/>
            <p:nvPr/>
          </p:nvSpPr>
          <p:spPr>
            <a:xfrm>
              <a:off x="0" y="892175"/>
              <a:ext cx="7620533" cy="1229995"/>
            </a:xfrm>
            <a:prstGeom prst="rect">
              <a:avLst/>
            </a:prstGeom>
          </p:spPr>
          <p:txBody>
            <a:bodyPr lIns="0" tIns="0" rIns="0" bIns="0" rtlCol="0" anchor="t">
              <a:spAutoFit/>
            </a:bodyPr>
            <a:lstStyle/>
            <a:p>
              <a:pPr>
                <a:lnSpc>
                  <a:spcPts val="3899"/>
                </a:lnSpc>
              </a:pPr>
              <a:r>
                <a:rPr lang="en-US" sz="2599">
                  <a:solidFill>
                    <a:srgbClr val="D0C3F1"/>
                  </a:solidFill>
                  <a:latin typeface="Poppins Light"/>
                </a:rPr>
                <a:t>Presentations are communication tools that can be used.</a:t>
              </a:r>
            </a:p>
          </p:txBody>
        </p:sp>
      </p:grpSp>
      <p:grpSp>
        <p:nvGrpSpPr>
          <p:cNvPr id="15" name="Group 15"/>
          <p:cNvGrpSpPr/>
          <p:nvPr/>
        </p:nvGrpSpPr>
        <p:grpSpPr>
          <a:xfrm>
            <a:off x="9327355" y="5673874"/>
            <a:ext cx="5808263" cy="2127409"/>
            <a:chOff x="0" y="0"/>
            <a:chExt cx="7744350" cy="2836545"/>
          </a:xfrm>
        </p:grpSpPr>
        <p:sp>
          <p:nvSpPr>
            <p:cNvPr id="16" name="TextBox 16"/>
            <p:cNvSpPr txBox="1"/>
            <p:nvPr/>
          </p:nvSpPr>
          <p:spPr>
            <a:xfrm>
              <a:off x="0" y="0"/>
              <a:ext cx="7744350" cy="1428750"/>
            </a:xfrm>
            <a:prstGeom prst="rect">
              <a:avLst/>
            </a:prstGeom>
          </p:spPr>
          <p:txBody>
            <a:bodyPr lIns="0" tIns="0" rIns="0" bIns="0" rtlCol="0" anchor="t">
              <a:spAutoFit/>
            </a:bodyPr>
            <a:lstStyle/>
            <a:p>
              <a:pPr algn="r">
                <a:lnSpc>
                  <a:spcPts val="4320"/>
                </a:lnSpc>
              </a:pPr>
              <a:r>
                <a:rPr lang="en-US" sz="3600" spc="252">
                  <a:solidFill>
                    <a:srgbClr val="D0C3F1"/>
                  </a:solidFill>
                  <a:latin typeface="Poppins Bold Italics"/>
                </a:rPr>
                <a:t>BAZAARS AND MARKETS</a:t>
              </a:r>
            </a:p>
          </p:txBody>
        </p:sp>
        <p:sp>
          <p:nvSpPr>
            <p:cNvPr id="17" name="TextBox 17"/>
            <p:cNvSpPr txBox="1"/>
            <p:nvPr/>
          </p:nvSpPr>
          <p:spPr>
            <a:xfrm>
              <a:off x="0" y="1597025"/>
              <a:ext cx="7744350" cy="1239520"/>
            </a:xfrm>
            <a:prstGeom prst="rect">
              <a:avLst/>
            </a:prstGeom>
          </p:spPr>
          <p:txBody>
            <a:bodyPr lIns="0" tIns="0" rIns="0" bIns="0" rtlCol="0" anchor="t">
              <a:spAutoFit/>
            </a:bodyPr>
            <a:lstStyle/>
            <a:p>
              <a:pPr algn="r">
                <a:lnSpc>
                  <a:spcPts val="3900"/>
                </a:lnSpc>
              </a:pPr>
              <a:r>
                <a:rPr lang="en-US" sz="2600">
                  <a:solidFill>
                    <a:srgbClr val="D0C3F1"/>
                  </a:solidFill>
                  <a:latin typeface="Poppins Light"/>
                </a:rPr>
                <a:t>Presentations are communication tools that can be used.</a:t>
              </a:r>
            </a:p>
          </p:txBody>
        </p:sp>
      </p:grpSp>
      <p:grpSp>
        <p:nvGrpSpPr>
          <p:cNvPr id="18" name="Group 18"/>
          <p:cNvGrpSpPr/>
          <p:nvPr/>
        </p:nvGrpSpPr>
        <p:grpSpPr>
          <a:xfrm>
            <a:off x="15516617" y="6029232"/>
            <a:ext cx="2049666" cy="1853856"/>
            <a:chOff x="0" y="0"/>
            <a:chExt cx="2732888" cy="2471808"/>
          </a:xfrm>
        </p:grpSpPr>
        <p:grpSp>
          <p:nvGrpSpPr>
            <p:cNvPr id="19" name="Group 19"/>
            <p:cNvGrpSpPr/>
            <p:nvPr/>
          </p:nvGrpSpPr>
          <p:grpSpPr>
            <a:xfrm>
              <a:off x="535788" y="274708"/>
              <a:ext cx="2197100" cy="2197100"/>
              <a:chOff x="0" y="0"/>
              <a:chExt cx="6350000" cy="6350000"/>
            </a:xfrm>
          </p:grpSpPr>
          <p:sp>
            <p:nvSpPr>
              <p:cNvPr id="20" name="Freeform 20"/>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21" name="Group 21"/>
            <p:cNvGrpSpPr>
              <a:grpSpLocks noChangeAspect="1"/>
            </p:cNvGrpSpPr>
            <p:nvPr/>
          </p:nvGrpSpPr>
          <p:grpSpPr>
            <a:xfrm>
              <a:off x="0" y="0"/>
              <a:ext cx="2180683" cy="1888923"/>
              <a:chOff x="0" y="0"/>
              <a:chExt cx="1841500" cy="1595120"/>
            </a:xfrm>
          </p:grpSpPr>
          <p:sp>
            <p:nvSpPr>
              <p:cNvPr id="22" name="Freeform 22"/>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23" name="Picture 2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46346" y="515665"/>
              <a:ext cx="1087992" cy="857594"/>
            </a:xfrm>
            <a:prstGeom prst="rect">
              <a:avLst/>
            </a:prstGeom>
          </p:spPr>
        </p:pic>
      </p:grpSp>
      <p:grpSp>
        <p:nvGrpSpPr>
          <p:cNvPr id="24" name="Group 24"/>
          <p:cNvGrpSpPr/>
          <p:nvPr/>
        </p:nvGrpSpPr>
        <p:grpSpPr>
          <a:xfrm>
            <a:off x="15516617" y="2524866"/>
            <a:ext cx="2049666" cy="1789434"/>
            <a:chOff x="0" y="0"/>
            <a:chExt cx="2732888" cy="2385911"/>
          </a:xfrm>
        </p:grpSpPr>
        <p:grpSp>
          <p:nvGrpSpPr>
            <p:cNvPr id="25" name="Group 25"/>
            <p:cNvGrpSpPr/>
            <p:nvPr/>
          </p:nvGrpSpPr>
          <p:grpSpPr>
            <a:xfrm>
              <a:off x="535788" y="188811"/>
              <a:ext cx="2197100" cy="2197100"/>
              <a:chOff x="0" y="0"/>
              <a:chExt cx="6350000" cy="6350000"/>
            </a:xfrm>
          </p:grpSpPr>
          <p:sp>
            <p:nvSpPr>
              <p:cNvPr id="26" name="Freeform 26"/>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27" name="Group 27"/>
            <p:cNvGrpSpPr>
              <a:grpSpLocks noChangeAspect="1"/>
            </p:cNvGrpSpPr>
            <p:nvPr/>
          </p:nvGrpSpPr>
          <p:grpSpPr>
            <a:xfrm>
              <a:off x="0" y="0"/>
              <a:ext cx="2180683" cy="1888923"/>
              <a:chOff x="0" y="0"/>
              <a:chExt cx="1841500" cy="1595120"/>
            </a:xfrm>
          </p:grpSpPr>
          <p:sp>
            <p:nvSpPr>
              <p:cNvPr id="28" name="Freeform 28"/>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29" name="Picture 2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46346" y="515665"/>
              <a:ext cx="1087992" cy="857594"/>
            </a:xfrm>
            <a:prstGeom prst="rect">
              <a:avLst/>
            </a:prstGeom>
          </p:spPr>
        </p:pic>
      </p:grpSp>
      <p:grpSp>
        <p:nvGrpSpPr>
          <p:cNvPr id="30" name="Group 30"/>
          <p:cNvGrpSpPr/>
          <p:nvPr/>
        </p:nvGrpSpPr>
        <p:grpSpPr>
          <a:xfrm>
            <a:off x="724489" y="6029232"/>
            <a:ext cx="2049666" cy="1853856"/>
            <a:chOff x="0" y="0"/>
            <a:chExt cx="2732888" cy="2471808"/>
          </a:xfrm>
        </p:grpSpPr>
        <p:grpSp>
          <p:nvGrpSpPr>
            <p:cNvPr id="31" name="Group 31"/>
            <p:cNvGrpSpPr/>
            <p:nvPr/>
          </p:nvGrpSpPr>
          <p:grpSpPr>
            <a:xfrm>
              <a:off x="0" y="274708"/>
              <a:ext cx="2197100" cy="2197100"/>
              <a:chOff x="0" y="0"/>
              <a:chExt cx="6350000" cy="6350000"/>
            </a:xfrm>
          </p:grpSpPr>
          <p:sp>
            <p:nvSpPr>
              <p:cNvPr id="32" name="Freeform 32"/>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33" name="Group 33"/>
            <p:cNvGrpSpPr>
              <a:grpSpLocks noChangeAspect="1"/>
            </p:cNvGrpSpPr>
            <p:nvPr/>
          </p:nvGrpSpPr>
          <p:grpSpPr>
            <a:xfrm>
              <a:off x="552204" y="0"/>
              <a:ext cx="2180683" cy="1888923"/>
              <a:chOff x="0" y="0"/>
              <a:chExt cx="1841500" cy="1595120"/>
            </a:xfrm>
          </p:grpSpPr>
          <p:sp>
            <p:nvSpPr>
              <p:cNvPr id="34" name="Freeform 34"/>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35" name="Picture 3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98550" y="515665"/>
              <a:ext cx="1087992" cy="857594"/>
            </a:xfrm>
            <a:prstGeom prst="rect">
              <a:avLst/>
            </a:prstGeom>
          </p:spPr>
        </p:pic>
      </p:grpSp>
      <p:grpSp>
        <p:nvGrpSpPr>
          <p:cNvPr id="36" name="Group 36"/>
          <p:cNvGrpSpPr/>
          <p:nvPr/>
        </p:nvGrpSpPr>
        <p:grpSpPr>
          <a:xfrm>
            <a:off x="721717" y="2524866"/>
            <a:ext cx="2052437" cy="1789434"/>
            <a:chOff x="0" y="0"/>
            <a:chExt cx="2736583" cy="2385911"/>
          </a:xfrm>
        </p:grpSpPr>
        <p:grpSp>
          <p:nvGrpSpPr>
            <p:cNvPr id="37" name="Group 37"/>
            <p:cNvGrpSpPr/>
            <p:nvPr/>
          </p:nvGrpSpPr>
          <p:grpSpPr>
            <a:xfrm>
              <a:off x="0" y="188811"/>
              <a:ext cx="2197100" cy="2197100"/>
              <a:chOff x="0" y="0"/>
              <a:chExt cx="6350000" cy="6350000"/>
            </a:xfrm>
          </p:grpSpPr>
          <p:sp>
            <p:nvSpPr>
              <p:cNvPr id="38" name="Freeform 38"/>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D0C3F1"/>
              </a:solidFill>
            </p:spPr>
          </p:sp>
        </p:grpSp>
        <p:grpSp>
          <p:nvGrpSpPr>
            <p:cNvPr id="39" name="Group 39"/>
            <p:cNvGrpSpPr>
              <a:grpSpLocks noChangeAspect="1"/>
            </p:cNvGrpSpPr>
            <p:nvPr/>
          </p:nvGrpSpPr>
          <p:grpSpPr>
            <a:xfrm>
              <a:off x="555900" y="0"/>
              <a:ext cx="2180683" cy="1888923"/>
              <a:chOff x="0" y="0"/>
              <a:chExt cx="1841500" cy="1595120"/>
            </a:xfrm>
          </p:grpSpPr>
          <p:sp>
            <p:nvSpPr>
              <p:cNvPr id="40" name="Freeform 40"/>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AB1D79"/>
              </a:solidFill>
            </p:spPr>
          </p:sp>
        </p:grpSp>
        <p:pic>
          <p:nvPicPr>
            <p:cNvPr id="41" name="Picture 4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02246" y="515665"/>
              <a:ext cx="1087992" cy="857594"/>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382842" y="-5043095"/>
            <a:ext cx="14631251" cy="14631251"/>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919564" y="3950237"/>
            <a:ext cx="11640304" cy="11640304"/>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733149" y="5826711"/>
            <a:ext cx="6261366" cy="32623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5885755" y="1046088"/>
            <a:ext cx="5735358" cy="2988268"/>
          </a:xfrm>
          <a:prstGeom prst="rect">
            <a:avLst/>
          </a:prstGeom>
        </p:spPr>
      </p:pic>
      <p:grpSp>
        <p:nvGrpSpPr>
          <p:cNvPr id="6" name="Group 6"/>
          <p:cNvGrpSpPr/>
          <p:nvPr/>
        </p:nvGrpSpPr>
        <p:grpSpPr>
          <a:xfrm>
            <a:off x="2084530" y="6025335"/>
            <a:ext cx="4385443" cy="1537593"/>
            <a:chOff x="0" y="0"/>
            <a:chExt cx="5847258" cy="2050124"/>
          </a:xfrm>
        </p:grpSpPr>
        <p:sp>
          <p:nvSpPr>
            <p:cNvPr id="7" name="TextBox 7"/>
            <p:cNvSpPr txBox="1"/>
            <p:nvPr/>
          </p:nvSpPr>
          <p:spPr>
            <a:xfrm>
              <a:off x="0" y="-38100"/>
              <a:ext cx="5847258"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FACEBOOK</a:t>
              </a:r>
            </a:p>
          </p:txBody>
        </p:sp>
        <p:sp>
          <p:nvSpPr>
            <p:cNvPr id="8" name="TextBox 8"/>
            <p:cNvSpPr txBox="1"/>
            <p:nvPr/>
          </p:nvSpPr>
          <p:spPr>
            <a:xfrm>
              <a:off x="0" y="810604"/>
              <a:ext cx="5847258"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grpSp>
        <p:nvGrpSpPr>
          <p:cNvPr id="9" name="Group 9"/>
          <p:cNvGrpSpPr/>
          <p:nvPr/>
        </p:nvGrpSpPr>
        <p:grpSpPr>
          <a:xfrm>
            <a:off x="6750727" y="6025335"/>
            <a:ext cx="4385443" cy="1537593"/>
            <a:chOff x="0" y="0"/>
            <a:chExt cx="5847258" cy="2050124"/>
          </a:xfrm>
        </p:grpSpPr>
        <p:sp>
          <p:nvSpPr>
            <p:cNvPr id="10" name="TextBox 10"/>
            <p:cNvSpPr txBox="1"/>
            <p:nvPr/>
          </p:nvSpPr>
          <p:spPr>
            <a:xfrm>
              <a:off x="0" y="-38100"/>
              <a:ext cx="5847258"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TWITTER</a:t>
              </a:r>
            </a:p>
          </p:txBody>
        </p:sp>
        <p:sp>
          <p:nvSpPr>
            <p:cNvPr id="11" name="TextBox 11"/>
            <p:cNvSpPr txBox="1"/>
            <p:nvPr/>
          </p:nvSpPr>
          <p:spPr>
            <a:xfrm>
              <a:off x="0" y="810604"/>
              <a:ext cx="5847258"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grpSp>
        <p:nvGrpSpPr>
          <p:cNvPr id="12" name="Group 12"/>
          <p:cNvGrpSpPr/>
          <p:nvPr/>
        </p:nvGrpSpPr>
        <p:grpSpPr>
          <a:xfrm>
            <a:off x="11818027" y="6025335"/>
            <a:ext cx="4385443" cy="1537593"/>
            <a:chOff x="0" y="0"/>
            <a:chExt cx="5847258" cy="2050124"/>
          </a:xfrm>
        </p:grpSpPr>
        <p:sp>
          <p:nvSpPr>
            <p:cNvPr id="13" name="TextBox 13"/>
            <p:cNvSpPr txBox="1"/>
            <p:nvPr/>
          </p:nvSpPr>
          <p:spPr>
            <a:xfrm>
              <a:off x="0" y="-38100"/>
              <a:ext cx="5847258"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INSTAGRAM</a:t>
              </a:r>
            </a:p>
          </p:txBody>
        </p:sp>
        <p:sp>
          <p:nvSpPr>
            <p:cNvPr id="14" name="TextBox 14"/>
            <p:cNvSpPr txBox="1"/>
            <p:nvPr/>
          </p:nvSpPr>
          <p:spPr>
            <a:xfrm>
              <a:off x="0" y="810604"/>
              <a:ext cx="5847258" cy="1239520"/>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a:t>
              </a:r>
            </a:p>
          </p:txBody>
        </p:sp>
      </p:grpSp>
      <p:grpSp>
        <p:nvGrpSpPr>
          <p:cNvPr id="15" name="Group 15"/>
          <p:cNvGrpSpPr/>
          <p:nvPr/>
        </p:nvGrpSpPr>
        <p:grpSpPr>
          <a:xfrm>
            <a:off x="2682355" y="2662179"/>
            <a:ext cx="3189793" cy="2791655"/>
            <a:chOff x="0" y="0"/>
            <a:chExt cx="4253058" cy="3722207"/>
          </a:xfrm>
        </p:grpSpPr>
        <p:grpSp>
          <p:nvGrpSpPr>
            <p:cNvPr id="16" name="Group 16"/>
            <p:cNvGrpSpPr/>
            <p:nvPr/>
          </p:nvGrpSpPr>
          <p:grpSpPr>
            <a:xfrm>
              <a:off x="766915" y="0"/>
              <a:ext cx="3486143" cy="3486143"/>
              <a:chOff x="0" y="0"/>
              <a:chExt cx="6350000" cy="6350000"/>
            </a:xfrm>
          </p:grpSpPr>
          <p:sp>
            <p:nvSpPr>
              <p:cNvPr id="17" name="Freeform 17"/>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18" name="Group 18"/>
            <p:cNvGrpSpPr>
              <a:grpSpLocks noChangeAspect="1"/>
            </p:cNvGrpSpPr>
            <p:nvPr/>
          </p:nvGrpSpPr>
          <p:grpSpPr>
            <a:xfrm>
              <a:off x="0" y="823826"/>
              <a:ext cx="3346061" cy="2898382"/>
              <a:chOff x="0" y="0"/>
              <a:chExt cx="1841500" cy="1595120"/>
            </a:xfrm>
          </p:grpSpPr>
          <p:sp>
            <p:nvSpPr>
              <p:cNvPr id="19" name="Freeform 19"/>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20" name="Picture 2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56014" y="1655999"/>
              <a:ext cx="1234034" cy="1234034"/>
            </a:xfrm>
            <a:prstGeom prst="rect">
              <a:avLst/>
            </a:prstGeom>
          </p:spPr>
        </p:pic>
      </p:grpSp>
      <p:grpSp>
        <p:nvGrpSpPr>
          <p:cNvPr id="21" name="Group 21"/>
          <p:cNvGrpSpPr/>
          <p:nvPr/>
        </p:nvGrpSpPr>
        <p:grpSpPr>
          <a:xfrm>
            <a:off x="7549103" y="2987573"/>
            <a:ext cx="3189793" cy="2758738"/>
            <a:chOff x="0" y="0"/>
            <a:chExt cx="4253058" cy="3678317"/>
          </a:xfrm>
        </p:grpSpPr>
        <p:grpSp>
          <p:nvGrpSpPr>
            <p:cNvPr id="22" name="Group 22"/>
            <p:cNvGrpSpPr/>
            <p:nvPr/>
          </p:nvGrpSpPr>
          <p:grpSpPr>
            <a:xfrm>
              <a:off x="766915" y="192174"/>
              <a:ext cx="3486143" cy="3486143"/>
              <a:chOff x="0" y="0"/>
              <a:chExt cx="6350000" cy="6350000"/>
            </a:xfrm>
          </p:grpSpPr>
          <p:sp>
            <p:nvSpPr>
              <p:cNvPr id="23" name="Freeform 23"/>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24" name="Group 24"/>
            <p:cNvGrpSpPr>
              <a:grpSpLocks noChangeAspect="1"/>
            </p:cNvGrpSpPr>
            <p:nvPr/>
          </p:nvGrpSpPr>
          <p:grpSpPr>
            <a:xfrm>
              <a:off x="0" y="0"/>
              <a:ext cx="3346061" cy="2898382"/>
              <a:chOff x="0" y="0"/>
              <a:chExt cx="1841500" cy="1595120"/>
            </a:xfrm>
          </p:grpSpPr>
          <p:sp>
            <p:nvSpPr>
              <p:cNvPr id="25" name="Freeform 25"/>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26" name="Picture 2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83672" y="971810"/>
              <a:ext cx="1178718" cy="954761"/>
            </a:xfrm>
            <a:prstGeom prst="rect">
              <a:avLst/>
            </a:prstGeom>
          </p:spPr>
        </p:pic>
      </p:grpSp>
      <p:grpSp>
        <p:nvGrpSpPr>
          <p:cNvPr id="27" name="Group 27"/>
          <p:cNvGrpSpPr/>
          <p:nvPr/>
        </p:nvGrpSpPr>
        <p:grpSpPr>
          <a:xfrm>
            <a:off x="12457063" y="2662179"/>
            <a:ext cx="3107371" cy="2791655"/>
            <a:chOff x="0" y="0"/>
            <a:chExt cx="4143161" cy="3722207"/>
          </a:xfrm>
        </p:grpSpPr>
        <p:grpSp>
          <p:nvGrpSpPr>
            <p:cNvPr id="28" name="Group 28"/>
            <p:cNvGrpSpPr/>
            <p:nvPr/>
          </p:nvGrpSpPr>
          <p:grpSpPr>
            <a:xfrm>
              <a:off x="0" y="0"/>
              <a:ext cx="3486143" cy="3486143"/>
              <a:chOff x="0" y="0"/>
              <a:chExt cx="6350000" cy="6350000"/>
            </a:xfrm>
          </p:grpSpPr>
          <p:sp>
            <p:nvSpPr>
              <p:cNvPr id="29" name="Freeform 29"/>
              <p:cNvSpPr/>
              <p:nvPr/>
            </p:nvSpPr>
            <p:spPr>
              <a:xfrm>
                <a:off x="0" y="408940"/>
                <a:ext cx="6350000" cy="5532120"/>
              </a:xfrm>
              <a:custGeom>
                <a:avLst/>
                <a:gdLst/>
                <a:ahLst/>
                <a:cxnLst/>
                <a:rect l="l" t="t" r="r" b="b"/>
                <a:pathLst>
                  <a:path w="6350000" h="5532120">
                    <a:moveTo>
                      <a:pt x="4762500" y="0"/>
                    </a:moveTo>
                    <a:lnTo>
                      <a:pt x="1587500" y="0"/>
                    </a:lnTo>
                    <a:lnTo>
                      <a:pt x="0" y="2766060"/>
                    </a:lnTo>
                    <a:lnTo>
                      <a:pt x="1587500" y="5532120"/>
                    </a:lnTo>
                    <a:lnTo>
                      <a:pt x="4762500" y="5532120"/>
                    </a:lnTo>
                    <a:lnTo>
                      <a:pt x="6350000" y="276606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AB1D79"/>
              </a:solidFill>
            </p:spPr>
          </p:sp>
        </p:grpSp>
        <p:grpSp>
          <p:nvGrpSpPr>
            <p:cNvPr id="30" name="Group 30"/>
            <p:cNvGrpSpPr>
              <a:grpSpLocks noChangeAspect="1"/>
            </p:cNvGrpSpPr>
            <p:nvPr/>
          </p:nvGrpSpPr>
          <p:grpSpPr>
            <a:xfrm>
              <a:off x="797100" y="823826"/>
              <a:ext cx="3346061" cy="2898382"/>
              <a:chOff x="0" y="0"/>
              <a:chExt cx="1841500" cy="1595120"/>
            </a:xfrm>
          </p:grpSpPr>
          <p:sp>
            <p:nvSpPr>
              <p:cNvPr id="31" name="Freeform 31"/>
              <p:cNvSpPr/>
              <p:nvPr/>
            </p:nvSpPr>
            <p:spPr>
              <a:xfrm>
                <a:off x="0" y="0"/>
                <a:ext cx="1841500" cy="1595120"/>
              </a:xfrm>
              <a:custGeom>
                <a:avLst/>
                <a:gdLst/>
                <a:ahLst/>
                <a:cxnLst/>
                <a:rect l="l" t="t" r="r" b="b"/>
                <a:pathLst>
                  <a:path w="1841500" h="1595120">
                    <a:moveTo>
                      <a:pt x="1380490" y="0"/>
                    </a:moveTo>
                    <a:lnTo>
                      <a:pt x="459740" y="0"/>
                    </a:lnTo>
                    <a:lnTo>
                      <a:pt x="0" y="797560"/>
                    </a:lnTo>
                    <a:lnTo>
                      <a:pt x="459740" y="1595120"/>
                    </a:lnTo>
                    <a:lnTo>
                      <a:pt x="1380490" y="1595120"/>
                    </a:lnTo>
                    <a:lnTo>
                      <a:pt x="1841500" y="797560"/>
                    </a:lnTo>
                    <a:close/>
                  </a:path>
                </a:pathLst>
              </a:custGeom>
              <a:solidFill>
                <a:srgbClr val="4E2780"/>
              </a:solidFill>
            </p:spPr>
          </p:sp>
        </p:grpSp>
        <p:pic>
          <p:nvPicPr>
            <p:cNvPr id="32" name="Picture 3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853114" y="1655999"/>
              <a:ext cx="1234034" cy="1234034"/>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834795" y="832015"/>
            <a:ext cx="10794306" cy="10794306"/>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9010073" y="-2049590"/>
            <a:ext cx="11640304" cy="11640304"/>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14134" y="1753304"/>
            <a:ext cx="9786599" cy="509906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779604" y="3531769"/>
            <a:ext cx="10354189" cy="5394798"/>
          </a:xfrm>
          <a:prstGeom prst="rect">
            <a:avLst/>
          </a:prstGeom>
        </p:spPr>
      </p:pic>
      <p:grpSp>
        <p:nvGrpSpPr>
          <p:cNvPr id="12" name="Group 12"/>
          <p:cNvGrpSpPr/>
          <p:nvPr/>
        </p:nvGrpSpPr>
        <p:grpSpPr>
          <a:xfrm>
            <a:off x="838200" y="7416097"/>
            <a:ext cx="5239150" cy="1120517"/>
            <a:chOff x="0" y="0"/>
            <a:chExt cx="6985533" cy="1494023"/>
          </a:xfrm>
        </p:grpSpPr>
        <p:sp>
          <p:nvSpPr>
            <p:cNvPr id="13" name="TextBox 13"/>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SHANNON COLEMAN</a:t>
              </a:r>
            </a:p>
          </p:txBody>
        </p:sp>
        <p:sp>
          <p:nvSpPr>
            <p:cNvPr id="14" name="TextBox 14"/>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Founder and CEO</a:t>
              </a:r>
            </a:p>
          </p:txBody>
        </p:sp>
      </p:grpSp>
      <p:grpSp>
        <p:nvGrpSpPr>
          <p:cNvPr id="15" name="Group 15"/>
          <p:cNvGrpSpPr/>
          <p:nvPr/>
        </p:nvGrpSpPr>
        <p:grpSpPr>
          <a:xfrm>
            <a:off x="6524425" y="7416097"/>
            <a:ext cx="5239150" cy="1120517"/>
            <a:chOff x="0" y="0"/>
            <a:chExt cx="6985533" cy="1494023"/>
          </a:xfrm>
        </p:grpSpPr>
        <p:sp>
          <p:nvSpPr>
            <p:cNvPr id="16" name="TextBox 16"/>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THOMAS HUFF</a:t>
              </a:r>
            </a:p>
          </p:txBody>
        </p:sp>
        <p:sp>
          <p:nvSpPr>
            <p:cNvPr id="17" name="TextBox 17"/>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Creative Director</a:t>
              </a:r>
            </a:p>
          </p:txBody>
        </p:sp>
      </p:grpSp>
      <p:grpSp>
        <p:nvGrpSpPr>
          <p:cNvPr id="18" name="Group 18"/>
          <p:cNvGrpSpPr/>
          <p:nvPr/>
        </p:nvGrpSpPr>
        <p:grpSpPr>
          <a:xfrm>
            <a:off x="12210650" y="7416097"/>
            <a:ext cx="5239150" cy="1120517"/>
            <a:chOff x="0" y="0"/>
            <a:chExt cx="6985533" cy="1494023"/>
          </a:xfrm>
        </p:grpSpPr>
        <p:sp>
          <p:nvSpPr>
            <p:cNvPr id="19" name="TextBox 19"/>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MARGAERY WARREN</a:t>
              </a:r>
            </a:p>
          </p:txBody>
        </p:sp>
        <p:sp>
          <p:nvSpPr>
            <p:cNvPr id="20" name="TextBox 20"/>
            <p:cNvSpPr txBox="1"/>
            <p:nvPr/>
          </p:nvSpPr>
          <p:spPr>
            <a:xfrm>
              <a:off x="0" y="801079"/>
              <a:ext cx="6985533" cy="692944"/>
            </a:xfrm>
            <a:prstGeom prst="rect">
              <a:avLst/>
            </a:prstGeom>
          </p:spPr>
          <p:txBody>
            <a:bodyPr lIns="0" tIns="0" rIns="0" bIns="0" rtlCol="0" anchor="t">
              <a:spAutoFit/>
            </a:bodyPr>
            <a:lstStyle/>
            <a:p>
              <a:pPr algn="ctr">
                <a:lnSpc>
                  <a:spcPts val="4500"/>
                </a:lnSpc>
              </a:pPr>
              <a:r>
                <a:rPr lang="en-US" sz="3000">
                  <a:solidFill>
                    <a:srgbClr val="D0C3F1"/>
                  </a:solidFill>
                  <a:latin typeface="Poppins Light"/>
                </a:rPr>
                <a:t>Marketing Manager</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B1D79"/>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3452998" y="86595"/>
            <a:ext cx="18149136" cy="18149136"/>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924434" y="-2146503"/>
            <a:ext cx="6669733" cy="6669733"/>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14134" y="1815466"/>
            <a:ext cx="9786599" cy="5099069"/>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779604" y="4884319"/>
            <a:ext cx="10354189" cy="5394798"/>
          </a:xfrm>
          <a:prstGeom prst="rect">
            <a:avLst/>
          </a:prstGeom>
        </p:spPr>
      </p:pic>
      <p:grpSp>
        <p:nvGrpSpPr>
          <p:cNvPr id="6" name="Group 6"/>
          <p:cNvGrpSpPr/>
          <p:nvPr/>
        </p:nvGrpSpPr>
        <p:grpSpPr>
          <a:xfrm>
            <a:off x="1971475" y="3081724"/>
            <a:ext cx="8763400" cy="4123551"/>
            <a:chOff x="0" y="0"/>
            <a:chExt cx="11684533" cy="5498068"/>
          </a:xfrm>
        </p:grpSpPr>
        <p:sp>
          <p:nvSpPr>
            <p:cNvPr id="7" name="TextBox 7"/>
            <p:cNvSpPr txBox="1"/>
            <p:nvPr/>
          </p:nvSpPr>
          <p:spPr>
            <a:xfrm>
              <a:off x="0" y="-38100"/>
              <a:ext cx="11684533" cy="680429"/>
            </a:xfrm>
            <a:prstGeom prst="rect">
              <a:avLst/>
            </a:prstGeom>
          </p:spPr>
          <p:txBody>
            <a:bodyPr lIns="0" tIns="0" rIns="0" bIns="0" rtlCol="0" anchor="t">
              <a:spAutoFit/>
            </a:bodyPr>
            <a:lstStyle/>
            <a:p>
              <a:pPr>
                <a:lnSpc>
                  <a:spcPts val="4159"/>
                </a:lnSpc>
              </a:pPr>
              <a:r>
                <a:rPr lang="en-US" sz="3199" spc="319">
                  <a:solidFill>
                    <a:srgbClr val="D0C3F1"/>
                  </a:solidFill>
                  <a:latin typeface="Poppins Light Bold"/>
                </a:rPr>
                <a:t>MAILING ADDRESS</a:t>
              </a:r>
            </a:p>
          </p:txBody>
        </p:sp>
        <p:sp>
          <p:nvSpPr>
            <p:cNvPr id="8" name="TextBox 8"/>
            <p:cNvSpPr txBox="1"/>
            <p:nvPr/>
          </p:nvSpPr>
          <p:spPr>
            <a:xfrm>
              <a:off x="0" y="1963923"/>
              <a:ext cx="11684533" cy="680429"/>
            </a:xfrm>
            <a:prstGeom prst="rect">
              <a:avLst/>
            </a:prstGeom>
          </p:spPr>
          <p:txBody>
            <a:bodyPr lIns="0" tIns="0" rIns="0" bIns="0" rtlCol="0" anchor="t">
              <a:spAutoFit/>
            </a:bodyPr>
            <a:lstStyle/>
            <a:p>
              <a:pPr>
                <a:lnSpc>
                  <a:spcPts val="4159"/>
                </a:lnSpc>
              </a:pPr>
              <a:r>
                <a:rPr lang="en-US" sz="3199" spc="319">
                  <a:solidFill>
                    <a:srgbClr val="D0C3F1"/>
                  </a:solidFill>
                  <a:latin typeface="Poppins Light Bold"/>
                </a:rPr>
                <a:t>EMAIL ADDRESS</a:t>
              </a:r>
            </a:p>
          </p:txBody>
        </p:sp>
        <p:sp>
          <p:nvSpPr>
            <p:cNvPr id="9" name="TextBox 9"/>
            <p:cNvSpPr txBox="1"/>
            <p:nvPr/>
          </p:nvSpPr>
          <p:spPr>
            <a:xfrm>
              <a:off x="0" y="3965945"/>
              <a:ext cx="11684533" cy="680429"/>
            </a:xfrm>
            <a:prstGeom prst="rect">
              <a:avLst/>
            </a:prstGeom>
          </p:spPr>
          <p:txBody>
            <a:bodyPr lIns="0" tIns="0" rIns="0" bIns="0" rtlCol="0" anchor="t">
              <a:spAutoFit/>
            </a:bodyPr>
            <a:lstStyle/>
            <a:p>
              <a:pPr>
                <a:lnSpc>
                  <a:spcPts val="4159"/>
                </a:lnSpc>
              </a:pPr>
              <a:r>
                <a:rPr lang="en-US" sz="3199" spc="319">
                  <a:solidFill>
                    <a:srgbClr val="D0C3F1"/>
                  </a:solidFill>
                  <a:latin typeface="Poppins Light Bold"/>
                </a:rPr>
                <a:t>PHONE NUMBER</a:t>
              </a:r>
            </a:p>
          </p:txBody>
        </p:sp>
        <p:sp>
          <p:nvSpPr>
            <p:cNvPr id="10" name="TextBox 10"/>
            <p:cNvSpPr txBox="1"/>
            <p:nvPr/>
          </p:nvSpPr>
          <p:spPr>
            <a:xfrm>
              <a:off x="0" y="810604"/>
              <a:ext cx="11684533" cy="683419"/>
            </a:xfrm>
            <a:prstGeom prst="rect">
              <a:avLst/>
            </a:prstGeom>
          </p:spPr>
          <p:txBody>
            <a:bodyPr lIns="0" tIns="0" rIns="0" bIns="0" rtlCol="0" anchor="t">
              <a:spAutoFit/>
            </a:bodyPr>
            <a:lstStyle/>
            <a:p>
              <a:pPr>
                <a:lnSpc>
                  <a:spcPts val="4499"/>
                </a:lnSpc>
              </a:pPr>
              <a:r>
                <a:rPr lang="en-US" sz="2999">
                  <a:solidFill>
                    <a:srgbClr val="D0C3F1"/>
                  </a:solidFill>
                  <a:latin typeface="Poppins Light"/>
                </a:rPr>
                <a:t>123 Anywhere St., Any City, State, Country 12345</a:t>
              </a:r>
            </a:p>
          </p:txBody>
        </p:sp>
        <p:sp>
          <p:nvSpPr>
            <p:cNvPr id="11" name="TextBox 11"/>
            <p:cNvSpPr txBox="1"/>
            <p:nvPr/>
          </p:nvSpPr>
          <p:spPr>
            <a:xfrm>
              <a:off x="0" y="2812627"/>
              <a:ext cx="11684533" cy="683419"/>
            </a:xfrm>
            <a:prstGeom prst="rect">
              <a:avLst/>
            </a:prstGeom>
          </p:spPr>
          <p:txBody>
            <a:bodyPr lIns="0" tIns="0" rIns="0" bIns="0" rtlCol="0" anchor="t">
              <a:spAutoFit/>
            </a:bodyPr>
            <a:lstStyle/>
            <a:p>
              <a:pPr>
                <a:lnSpc>
                  <a:spcPts val="4499"/>
                </a:lnSpc>
              </a:pPr>
              <a:r>
                <a:rPr lang="en-US" sz="2999">
                  <a:solidFill>
                    <a:srgbClr val="D0C3F1"/>
                  </a:solidFill>
                  <a:latin typeface="Poppins Light"/>
                </a:rPr>
                <a:t>hello@reallygreatsite.com</a:t>
              </a:r>
            </a:p>
          </p:txBody>
        </p:sp>
        <p:sp>
          <p:nvSpPr>
            <p:cNvPr id="12" name="TextBox 12"/>
            <p:cNvSpPr txBox="1"/>
            <p:nvPr/>
          </p:nvSpPr>
          <p:spPr>
            <a:xfrm>
              <a:off x="0" y="4814649"/>
              <a:ext cx="11684533" cy="683419"/>
            </a:xfrm>
            <a:prstGeom prst="rect">
              <a:avLst/>
            </a:prstGeom>
          </p:spPr>
          <p:txBody>
            <a:bodyPr lIns="0" tIns="0" rIns="0" bIns="0" rtlCol="0" anchor="t">
              <a:spAutoFit/>
            </a:bodyPr>
            <a:lstStyle/>
            <a:p>
              <a:pPr>
                <a:lnSpc>
                  <a:spcPts val="4499"/>
                </a:lnSpc>
              </a:pPr>
              <a:r>
                <a:rPr lang="en-US" sz="2999">
                  <a:solidFill>
                    <a:srgbClr val="D0C3F1"/>
                  </a:solidFill>
                  <a:latin typeface="Poppins Light"/>
                </a:rPr>
                <a:t>(123) 456 7890</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844792">
            <a:off x="-2467435" y="-4815307"/>
            <a:ext cx="14218924" cy="14218924"/>
          </a:xfrm>
          <a:prstGeom prst="rect">
            <a:avLst/>
          </a:prstGeom>
        </p:spPr>
      </p:pic>
      <p:pic>
        <p:nvPicPr>
          <p:cNvPr id="3" name="Picture 3" hidden="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293573" y="6110235"/>
            <a:ext cx="8353531" cy="8353531"/>
          </a:xfrm>
          <a:prstGeom prst="rect">
            <a:avLst/>
          </a:prstGeom>
        </p:spPr>
      </p:pic>
      <p:pic>
        <p:nvPicPr>
          <p:cNvPr id="4" name="Picture 4"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733149" y="6868045"/>
            <a:ext cx="6261366" cy="3262332"/>
          </a:xfrm>
          <a:prstGeom prst="rect">
            <a:avLst/>
          </a:prstGeom>
        </p:spPr>
      </p:pic>
      <p:pic>
        <p:nvPicPr>
          <p:cNvPr id="5" name="Picture 5" hidden="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2897487" y="-1316112"/>
            <a:ext cx="5735358" cy="2988268"/>
          </a:xfrm>
          <a:prstGeom prst="rect">
            <a:avLst/>
          </a:prstGeom>
        </p:spPr>
      </p:pic>
      <p:sp>
        <p:nvSpPr>
          <p:cNvPr id="6" name="TextBox 6"/>
          <p:cNvSpPr txBox="1"/>
          <p:nvPr/>
        </p:nvSpPr>
        <p:spPr>
          <a:xfrm>
            <a:off x="1028700" y="1028700"/>
            <a:ext cx="9525400" cy="3309880"/>
          </a:xfrm>
          <a:prstGeom prst="rect">
            <a:avLst/>
          </a:prstGeom>
        </p:spPr>
        <p:txBody>
          <a:bodyPr lIns="0" tIns="0" rIns="0" bIns="0" rtlCol="0" anchor="t">
            <a:spAutoFit/>
          </a:bodyPr>
          <a:lstStyle/>
          <a:p>
            <a:pPr>
              <a:lnSpc>
                <a:spcPts val="8640"/>
              </a:lnSpc>
            </a:pPr>
            <a:r>
              <a:rPr lang="en-US" sz="7200" spc="-215">
                <a:solidFill>
                  <a:srgbClr val="D0C3F1"/>
                </a:solidFill>
                <a:latin typeface="Poppins Medium Bold"/>
              </a:rPr>
              <a:t>Fast fashion isn't free. Someone, </a:t>
            </a:r>
            <a:r>
              <a:rPr lang="en-US" sz="7200" spc="-215" err="1">
                <a:solidFill>
                  <a:srgbClr val="D0C3F1"/>
                </a:solidFill>
                <a:latin typeface="Poppins Medium Bold"/>
              </a:rPr>
              <a:t>somwhere</a:t>
            </a:r>
            <a:r>
              <a:rPr lang="en-US" sz="7200" spc="-215">
                <a:solidFill>
                  <a:srgbClr val="D0C3F1"/>
                </a:solidFill>
                <a:latin typeface="Poppins Medium Bold"/>
              </a:rPr>
              <a:t> is paying.</a:t>
            </a:r>
          </a:p>
        </p:txBody>
      </p:sp>
      <p:sp>
        <p:nvSpPr>
          <p:cNvPr id="7" name="TextBox 7"/>
          <p:cNvSpPr txBox="1"/>
          <p:nvPr/>
        </p:nvSpPr>
        <p:spPr>
          <a:xfrm>
            <a:off x="12020150" y="8738453"/>
            <a:ext cx="5239150" cy="519847"/>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LUCY SIEGLE</a:t>
            </a:r>
          </a:p>
        </p:txBody>
      </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082026" y="1009650"/>
            <a:ext cx="1366280" cy="9427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2267609" y="513691"/>
            <a:ext cx="14805845" cy="14805845"/>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2202786" y="-2314652"/>
            <a:ext cx="7410604" cy="7410604"/>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5916363" y="6486437"/>
            <a:ext cx="5607552" cy="2921678"/>
          </a:xfrm>
          <a:prstGeom prst="rect">
            <a:avLst/>
          </a:prstGeom>
        </p:spPr>
      </p:pic>
      <p:grpSp>
        <p:nvGrpSpPr>
          <p:cNvPr id="6" name="Group 6"/>
          <p:cNvGrpSpPr/>
          <p:nvPr/>
        </p:nvGrpSpPr>
        <p:grpSpPr>
          <a:xfrm>
            <a:off x="7883" y="1333500"/>
            <a:ext cx="9525396" cy="2927745"/>
            <a:chOff x="0" y="57150"/>
            <a:chExt cx="12700528" cy="3127974"/>
          </a:xfrm>
        </p:grpSpPr>
        <p:sp>
          <p:nvSpPr>
            <p:cNvPr id="7" name="TextBox 7"/>
            <p:cNvSpPr txBox="1"/>
            <p:nvPr/>
          </p:nvSpPr>
          <p:spPr>
            <a:xfrm>
              <a:off x="0" y="57150"/>
              <a:ext cx="12700528" cy="966881"/>
            </a:xfrm>
            <a:prstGeom prst="rect">
              <a:avLst/>
            </a:prstGeom>
          </p:spPr>
          <p:txBody>
            <a:bodyPr lIns="0" tIns="0" rIns="0" bIns="0" rtlCol="0" anchor="t">
              <a:spAutoFit/>
            </a:bodyPr>
            <a:lstStyle/>
            <a:p>
              <a:pPr algn="ctr">
                <a:lnSpc>
                  <a:spcPts val="7039"/>
                </a:lnSpc>
              </a:pPr>
              <a:r>
                <a:rPr lang="en-US" sz="6000" spc="-191">
                  <a:solidFill>
                    <a:srgbClr val="D0C3F1"/>
                  </a:solidFill>
                  <a:latin typeface="Abadi" panose="020B0604020104020204" pitchFamily="34" charset="0"/>
                  <a:cs typeface="Poppins Light" panose="020B0604020202020204" charset="0"/>
                </a:rPr>
                <a:t>Chatbot</a:t>
              </a:r>
            </a:p>
          </p:txBody>
        </p:sp>
        <p:sp>
          <p:nvSpPr>
            <p:cNvPr id="8" name="TextBox 8"/>
            <p:cNvSpPr txBox="1"/>
            <p:nvPr/>
          </p:nvSpPr>
          <p:spPr>
            <a:xfrm>
              <a:off x="635132" y="1359731"/>
              <a:ext cx="11430264" cy="1825393"/>
            </a:xfrm>
            <a:prstGeom prst="rect">
              <a:avLst/>
            </a:prstGeom>
          </p:spPr>
          <p:txBody>
            <a:bodyPr wrap="square" lIns="0" tIns="0" rIns="0" bIns="0" rtlCol="0" anchor="t">
              <a:spAutoFit/>
            </a:bodyPr>
            <a:lstStyle/>
            <a:p>
              <a:pPr algn="ctr">
                <a:lnSpc>
                  <a:spcPts val="4499"/>
                </a:lnSpc>
              </a:pPr>
              <a:r>
                <a:rPr lang="en-US" sz="3600">
                  <a:solidFill>
                    <a:srgbClr val="D0C3F1"/>
                  </a:solidFill>
                  <a:latin typeface="Abadi" panose="020B0604020104020204" pitchFamily="34" charset="0"/>
                  <a:cs typeface="Times New Roman" panose="02020603050405020304" pitchFamily="18" charset="0"/>
                </a:rPr>
                <a:t>∙ Là một chương trình máy tính</a:t>
              </a:r>
            </a:p>
            <a:p>
              <a:pPr algn="ctr">
                <a:lnSpc>
                  <a:spcPts val="4499"/>
                </a:lnSpc>
              </a:pPr>
              <a:r>
                <a:rPr lang="en-US" sz="3600">
                  <a:solidFill>
                    <a:srgbClr val="D0C3F1"/>
                  </a:solidFill>
                  <a:latin typeface="Abadi" panose="020B0604020104020204" pitchFamily="34" charset="0"/>
                  <a:cs typeface="Times New Roman" panose="02020603050405020304" pitchFamily="18" charset="0"/>
                </a:rPr>
                <a:t>∙ Kết hợp với AI</a:t>
              </a:r>
              <a:br>
                <a:rPr lang="en-US" sz="3600">
                  <a:solidFill>
                    <a:srgbClr val="D0C3F1"/>
                  </a:solidFill>
                  <a:latin typeface="Abadi" panose="020B0604020104020204" pitchFamily="34" charset="0"/>
                  <a:cs typeface="Times New Roman" panose="02020603050405020304" pitchFamily="18" charset="0"/>
                </a:rPr>
              </a:br>
              <a:r>
                <a:rPr lang="en-US" sz="3600">
                  <a:solidFill>
                    <a:srgbClr val="D0C3F1"/>
                  </a:solidFill>
                  <a:latin typeface="Abadi" panose="020B0604020104020204" pitchFamily="34" charset="0"/>
                  <a:cs typeface="Times New Roman" panose="02020603050405020304" pitchFamily="18" charset="0"/>
                </a:rPr>
                <a:t>∙Có khả năng giao tiếp với con người</a:t>
              </a:r>
            </a:p>
          </p:txBody>
        </p:sp>
      </p:grpSp>
      <p:pic>
        <p:nvPicPr>
          <p:cNvPr id="2050" name="Picture 2" descr="TỔNG QUAN VỀ CHATBOT (PHẦN 1) CHATBOT LÀ GÌ? - Big Data Uni">
            <a:extLst>
              <a:ext uri="{FF2B5EF4-FFF2-40B4-BE49-F238E27FC236}">
                <a16:creationId xmlns:a16="http://schemas.microsoft.com/office/drawing/2014/main" id="{9CF6A220-94D2-40CE-8AB6-3FD361E72B98}"/>
              </a:ext>
            </a:extLst>
          </p:cNvPr>
          <p:cNvPicPr>
            <a:picLocks noChangeAspect="1" noChangeArrowheads="1"/>
          </p:cNvPicPr>
          <p:nvPr/>
        </p:nvPicPr>
        <p:blipFill>
          <a:blip r:embed="rId7">
            <a:alphaModFix/>
            <a:extLst>
              <a:ext uri="{BEBA8EAE-BF5A-486C-A8C5-ECC9F3942E4B}">
                <a14:imgProps xmlns:a14="http://schemas.microsoft.com/office/drawing/2010/main">
                  <a14:imgLayer r:embed="rId8">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001000" y="4850233"/>
            <a:ext cx="8572697" cy="5105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2968709" y="2073242"/>
            <a:ext cx="11748068" cy="11748068"/>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1125156" y="-1868283"/>
            <a:ext cx="9565865" cy="9565865"/>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3336047" y="778753"/>
            <a:ext cx="5739215" cy="2990278"/>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6393316" y="6486437"/>
            <a:ext cx="5607552" cy="2921678"/>
          </a:xfrm>
          <a:prstGeom prst="rect">
            <a:avLst/>
          </a:prstGeom>
        </p:spPr>
      </p:pic>
      <p:grpSp>
        <p:nvGrpSpPr>
          <p:cNvPr id="6" name="Group 6"/>
          <p:cNvGrpSpPr/>
          <p:nvPr/>
        </p:nvGrpSpPr>
        <p:grpSpPr>
          <a:xfrm>
            <a:off x="8229600" y="6286500"/>
            <a:ext cx="9811150" cy="3392238"/>
            <a:chOff x="0" y="-38100"/>
            <a:chExt cx="13081533" cy="3749550"/>
          </a:xfrm>
        </p:grpSpPr>
        <p:sp>
          <p:nvSpPr>
            <p:cNvPr id="7" name="TextBox 7"/>
            <p:cNvSpPr txBox="1"/>
            <p:nvPr/>
          </p:nvSpPr>
          <p:spPr>
            <a:xfrm>
              <a:off x="0" y="-38100"/>
              <a:ext cx="13081533" cy="1524093"/>
            </a:xfrm>
            <a:prstGeom prst="rect">
              <a:avLst/>
            </a:prstGeom>
          </p:spPr>
          <p:txBody>
            <a:bodyPr lIns="0" tIns="0" rIns="0" bIns="0" rtlCol="0" anchor="t">
              <a:spAutoFit/>
            </a:bodyPr>
            <a:lstStyle/>
            <a:p>
              <a:pPr algn="ctr">
                <a:lnSpc>
                  <a:spcPts val="4159"/>
                </a:lnSpc>
              </a:pPr>
              <a:r>
                <a:rPr lang="en-US" sz="6000" spc="319">
                  <a:solidFill>
                    <a:srgbClr val="D0C3F1"/>
                  </a:solidFill>
                  <a:latin typeface="Abadi" panose="020B0604020104020204" pitchFamily="34" charset="0"/>
                </a:rPr>
                <a:t>Chatbot theo kịch bản (menu/button)</a:t>
              </a:r>
            </a:p>
          </p:txBody>
        </p:sp>
        <p:sp>
          <p:nvSpPr>
            <p:cNvPr id="10" name="TextBox 10"/>
            <p:cNvSpPr txBox="1"/>
            <p:nvPr/>
          </p:nvSpPr>
          <p:spPr>
            <a:xfrm>
              <a:off x="0" y="1433391"/>
              <a:ext cx="13081533" cy="2278059"/>
            </a:xfrm>
            <a:prstGeom prst="rect">
              <a:avLst/>
            </a:prstGeom>
          </p:spPr>
          <p:txBody>
            <a:bodyPr lIns="0" tIns="0" rIns="0" bIns="0" rtlCol="0" anchor="t">
              <a:spAutoFit/>
            </a:bodyPr>
            <a:lstStyle/>
            <a:p>
              <a:pPr algn="just">
                <a:lnSpc>
                  <a:spcPts val="4500"/>
                </a:lnSpc>
              </a:pPr>
              <a:r>
                <a:rPr lang="en-US" sz="3600">
                  <a:solidFill>
                    <a:srgbClr val="D0C3F1"/>
                  </a:solidFill>
                  <a:latin typeface="Abadi" panose="020B0604020104020204" pitchFamily="34" charset="0"/>
                </a:rPr>
                <a:t>L</a:t>
              </a:r>
              <a:r>
                <a:rPr lang="vi-VN" sz="3600">
                  <a:solidFill>
                    <a:srgbClr val="D0C3F1"/>
                  </a:solidFill>
                  <a:latin typeface="Abadi" panose="020B0604020104020204" pitchFamily="34" charset="0"/>
                </a:rPr>
                <a:t>à dạng chatbot cơ bản nhất là các hệ thống phân cấp cây và trình bày cho khách hàng dưới dạng các nút </a:t>
              </a:r>
              <a:endParaRPr lang="en-US" sz="3600">
                <a:solidFill>
                  <a:srgbClr val="D0C3F1"/>
                </a:solidFill>
                <a:latin typeface="Abadi" panose="020B0604020104020204" pitchFamily="34" charset="0"/>
              </a:endParaRPr>
            </a:p>
          </p:txBody>
        </p:sp>
      </p:grpSp>
      <p:pic>
        <p:nvPicPr>
          <p:cNvPr id="3074" name="Picture 2" descr="Không có mô tả.">
            <a:extLst>
              <a:ext uri="{FF2B5EF4-FFF2-40B4-BE49-F238E27FC236}">
                <a16:creationId xmlns:a16="http://schemas.microsoft.com/office/drawing/2014/main" id="{0A87BB65-43DC-4457-B917-4127D8B76B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749"/>
          <a:stretch>
            <a:fillRect/>
          </a:stretch>
        </p:blipFill>
        <p:spPr bwMode="auto">
          <a:xfrm>
            <a:off x="2361948" y="371034"/>
            <a:ext cx="6959568" cy="538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715349">
            <a:off x="-3392494" y="-6344695"/>
            <a:ext cx="13411711" cy="13411711"/>
          </a:xfrm>
          <a:prstGeom prst="rect">
            <a:avLst/>
          </a:prstGeom>
        </p:spPr>
      </p:pic>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0851754" y="5135416"/>
            <a:ext cx="8245768" cy="8245768"/>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268296" y="3326541"/>
            <a:ext cx="9594836" cy="4999155"/>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14972820" y="1997381"/>
            <a:ext cx="9547399" cy="4974439"/>
          </a:xfrm>
          <a:prstGeom prst="rect">
            <a:avLst/>
          </a:prstGeom>
        </p:spPr>
      </p:pic>
      <p:grpSp>
        <p:nvGrpSpPr>
          <p:cNvPr id="6" name="Group 6"/>
          <p:cNvGrpSpPr/>
          <p:nvPr/>
        </p:nvGrpSpPr>
        <p:grpSpPr>
          <a:xfrm>
            <a:off x="1685507" y="6751361"/>
            <a:ext cx="13704766" cy="2457340"/>
            <a:chOff x="0" y="57150"/>
            <a:chExt cx="17018528" cy="3276452"/>
          </a:xfrm>
        </p:grpSpPr>
        <p:sp>
          <p:nvSpPr>
            <p:cNvPr id="7" name="TextBox 7"/>
            <p:cNvSpPr txBox="1"/>
            <p:nvPr/>
          </p:nvSpPr>
          <p:spPr>
            <a:xfrm>
              <a:off x="0" y="57150"/>
              <a:ext cx="17018528" cy="1140740"/>
            </a:xfrm>
            <a:prstGeom prst="rect">
              <a:avLst/>
            </a:prstGeom>
          </p:spPr>
          <p:txBody>
            <a:bodyPr lIns="0" tIns="0" rIns="0" bIns="0" rtlCol="0" anchor="t">
              <a:spAutoFit/>
            </a:bodyPr>
            <a:lstStyle/>
            <a:p>
              <a:pPr>
                <a:lnSpc>
                  <a:spcPts val="7039"/>
                </a:lnSpc>
              </a:pPr>
              <a:r>
                <a:rPr lang="en-US" sz="5400" spc="-191">
                  <a:solidFill>
                    <a:srgbClr val="D0C3F1"/>
                  </a:solidFill>
                  <a:latin typeface="Abadi" panose="020B0604020104020204" pitchFamily="34" charset="0"/>
                </a:rPr>
                <a:t>Chatbot nhận dạng từ khóa</a:t>
              </a:r>
            </a:p>
          </p:txBody>
        </p:sp>
        <p:sp>
          <p:nvSpPr>
            <p:cNvPr id="8" name="TextBox 8"/>
            <p:cNvSpPr txBox="1"/>
            <p:nvPr/>
          </p:nvSpPr>
          <p:spPr>
            <a:xfrm>
              <a:off x="1" y="1223624"/>
              <a:ext cx="13791129" cy="2109978"/>
            </a:xfrm>
            <a:prstGeom prst="rect">
              <a:avLst/>
            </a:prstGeom>
          </p:spPr>
          <p:txBody>
            <a:bodyPr wrap="square" lIns="0" tIns="0" rIns="0" bIns="0" rtlCol="0" anchor="t">
              <a:spAutoFit/>
            </a:bodyPr>
            <a:lstStyle/>
            <a:p>
              <a:pPr>
                <a:lnSpc>
                  <a:spcPts val="4159"/>
                </a:lnSpc>
              </a:pPr>
              <a:r>
                <a:rPr lang="vi-VN" sz="3000" spc="319">
                  <a:solidFill>
                    <a:srgbClr val="D0C3F1"/>
                  </a:solidFill>
                  <a:latin typeface="Abadi" panose="020B0604020104020204" pitchFamily="34" charset="0"/>
                </a:rPr>
                <a:t>Chatbot dựa trên các từ khóa (keywords) mà người dùng đưa ra có khả năng quyết định và nhận dạng intent và trả lới khách </a:t>
              </a:r>
              <a:r>
                <a:rPr lang="en-US" sz="3000" spc="319">
                  <a:solidFill>
                    <a:srgbClr val="D0C3F1"/>
                  </a:solidFill>
                  <a:latin typeface="Abadi" panose="020B0604020104020204" pitchFamily="34" charset="0"/>
                </a:rPr>
                <a:t>hàng.</a:t>
              </a:r>
            </a:p>
          </p:txBody>
        </p:sp>
      </p:grpSp>
      <p:pic>
        <p:nvPicPr>
          <p:cNvPr id="10" name="Hình ảnh 9">
            <a:extLst>
              <a:ext uri="{FF2B5EF4-FFF2-40B4-BE49-F238E27FC236}">
                <a16:creationId xmlns:a16="http://schemas.microsoft.com/office/drawing/2014/main" id="{C2A2815E-A727-4323-962A-C25914A553E8}"/>
              </a:ext>
            </a:extLst>
          </p:cNvPr>
          <p:cNvPicPr>
            <a:picLocks noChangeAspect="1"/>
          </p:cNvPicPr>
          <p:nvPr/>
        </p:nvPicPr>
        <p:blipFill rotWithShape="1">
          <a:blip r:embed="rId6"/>
          <a:srcRect l="14179" r="17452" b="12253"/>
          <a:stretch/>
        </p:blipFill>
        <p:spPr>
          <a:xfrm>
            <a:off x="9417039" y="700387"/>
            <a:ext cx="8279346" cy="62719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4670390">
            <a:off x="12772940" y="4720069"/>
            <a:ext cx="11030118" cy="11133863"/>
          </a:xfrm>
          <a:prstGeom prst="rect">
            <a:avLst/>
          </a:prstGeom>
        </p:spPr>
      </p:pic>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5400000">
            <a:off x="-6486651" y="2812430"/>
            <a:ext cx="12726488" cy="5956455"/>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897"/>
          <a:stretch>
            <a:fillRect/>
          </a:stretch>
        </p:blipFill>
        <p:spPr>
          <a:xfrm rot="16200000">
            <a:off x="14562777" y="452331"/>
            <a:ext cx="7197231" cy="2836793"/>
          </a:xfrm>
          <a:prstGeom prst="rect">
            <a:avLst/>
          </a:prstGeom>
        </p:spPr>
      </p:pic>
      <p:grpSp>
        <p:nvGrpSpPr>
          <p:cNvPr id="9" name="Group 9">
            <a:extLst>
              <a:ext uri="{FF2B5EF4-FFF2-40B4-BE49-F238E27FC236}">
                <a16:creationId xmlns:a16="http://schemas.microsoft.com/office/drawing/2014/main" id="{DC0786D5-7D91-40B5-901E-40D7438520CB}"/>
              </a:ext>
            </a:extLst>
          </p:cNvPr>
          <p:cNvGrpSpPr/>
          <p:nvPr/>
        </p:nvGrpSpPr>
        <p:grpSpPr>
          <a:xfrm>
            <a:off x="3016466" y="6153602"/>
            <a:ext cx="13726529" cy="3221664"/>
            <a:chOff x="6096000" y="3162300"/>
            <a:chExt cx="11887200" cy="1911970"/>
          </a:xfrm>
        </p:grpSpPr>
        <p:sp>
          <p:nvSpPr>
            <p:cNvPr id="7" name="TextBox 7"/>
            <p:cNvSpPr txBox="1"/>
            <p:nvPr/>
          </p:nvSpPr>
          <p:spPr>
            <a:xfrm>
              <a:off x="6096000" y="4046824"/>
              <a:ext cx="11887200" cy="1027446"/>
            </a:xfrm>
            <a:prstGeom prst="rect">
              <a:avLst/>
            </a:prstGeom>
          </p:spPr>
          <p:txBody>
            <a:bodyPr wrap="square" lIns="0" tIns="0" rIns="0" bIns="0" rtlCol="0" anchor="t">
              <a:spAutoFit/>
            </a:bodyPr>
            <a:lstStyle/>
            <a:p>
              <a:pPr algn="just">
                <a:lnSpc>
                  <a:spcPts val="4500"/>
                </a:lnSpc>
              </a:pPr>
              <a:r>
                <a:rPr lang="en-US" sz="4000">
                  <a:solidFill>
                    <a:srgbClr val="D0C3F1"/>
                  </a:solidFill>
                  <a:latin typeface="Abadi" panose="020B0604020104020204" pitchFamily="34" charset="0"/>
                </a:rPr>
                <a:t>Xây </a:t>
              </a:r>
              <a:r>
                <a:rPr lang="vi-VN" sz="4000">
                  <a:solidFill>
                    <a:srgbClr val="D0C3F1"/>
                  </a:solidFill>
                </a:rPr>
                <a:t>dựng Chatbot dựa</a:t>
              </a:r>
              <a:r>
                <a:rPr lang="en-US" sz="4000">
                  <a:solidFill>
                    <a:srgbClr val="D0C3F1"/>
                  </a:solidFill>
                  <a:latin typeface="Abadi" panose="020B0604020104020204" pitchFamily="34" charset="0"/>
                </a:rPr>
                <a:t> </a:t>
              </a:r>
              <a:r>
                <a:rPr lang="vi-VN" sz="4000">
                  <a:solidFill>
                    <a:srgbClr val="D0C3F1"/>
                  </a:solidFill>
                </a:rPr>
                <a:t>trên Machine Learning (ML) và Trí tuệ nhân tạo (AI) để có thể lắng nghe và hiểu được những yêu cầu của khách một cách tự nhiên nhất</a:t>
              </a:r>
              <a:endParaRPr lang="en-US" sz="4000">
                <a:solidFill>
                  <a:srgbClr val="D0C3F1"/>
                </a:solidFill>
                <a:latin typeface="Abadi" panose="020B0604020104020204" pitchFamily="34" charset="0"/>
              </a:endParaRPr>
            </a:p>
          </p:txBody>
        </p:sp>
        <p:sp>
          <p:nvSpPr>
            <p:cNvPr id="8" name="TextBox 8">
              <a:extLst>
                <a:ext uri="{FF2B5EF4-FFF2-40B4-BE49-F238E27FC236}">
                  <a16:creationId xmlns:a16="http://schemas.microsoft.com/office/drawing/2014/main" id="{8E0CFA0B-231B-4B4F-9EC1-5D6AE0A30D37}"/>
                </a:ext>
              </a:extLst>
            </p:cNvPr>
            <p:cNvSpPr txBox="1"/>
            <p:nvPr/>
          </p:nvSpPr>
          <p:spPr>
            <a:xfrm>
              <a:off x="6096000" y="3162300"/>
              <a:ext cx="11887200" cy="1795363"/>
            </a:xfrm>
            <a:prstGeom prst="rect">
              <a:avLst/>
            </a:prstGeom>
          </p:spPr>
          <p:txBody>
            <a:bodyPr wrap="square" lIns="0" tIns="0" rIns="0" bIns="0" rtlCol="0" anchor="t">
              <a:spAutoFit/>
            </a:bodyPr>
            <a:lstStyle/>
            <a:p>
              <a:pPr algn="ctr">
                <a:lnSpc>
                  <a:spcPts val="7039"/>
                </a:lnSpc>
              </a:pPr>
              <a:r>
                <a:rPr lang="en-US" sz="6000" spc="-191">
                  <a:solidFill>
                    <a:srgbClr val="D0C3F1"/>
                  </a:solidFill>
                  <a:latin typeface="Abadi" panose="020B0604020104020204" pitchFamily="34" charset="0"/>
                </a:rPr>
                <a:t>Mô hình Chatbot bán hàng theo ngữ cảnh</a:t>
              </a:r>
            </a:p>
          </p:txBody>
        </p:sp>
      </p:grpSp>
      <p:pic>
        <p:nvPicPr>
          <p:cNvPr id="10" name="Picture 2">
            <a:extLst>
              <a:ext uri="{FF2B5EF4-FFF2-40B4-BE49-F238E27FC236}">
                <a16:creationId xmlns:a16="http://schemas.microsoft.com/office/drawing/2014/main" id="{535C36B0-2323-441A-ADA4-D2DAA9883603}"/>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008819">
            <a:off x="-954504" y="-7840279"/>
            <a:ext cx="11030118" cy="11133863"/>
          </a:xfrm>
          <a:prstGeom prst="rect">
            <a:avLst/>
          </a:prstGeom>
        </p:spPr>
      </p:pic>
      <p:pic>
        <p:nvPicPr>
          <p:cNvPr id="4098" name="Hình ảnh 1">
            <a:extLst>
              <a:ext uri="{FF2B5EF4-FFF2-40B4-BE49-F238E27FC236}">
                <a16:creationId xmlns:a16="http://schemas.microsoft.com/office/drawing/2014/main" id="{D7CE77C5-1C22-40E9-BAAA-91B6B116DA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471" b="1930"/>
          <a:stretch>
            <a:fillRect/>
          </a:stretch>
        </p:blipFill>
        <p:spPr bwMode="auto">
          <a:xfrm>
            <a:off x="7387339" y="648073"/>
            <a:ext cx="8696796" cy="452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876826" y="2545325"/>
            <a:ext cx="10266325" cy="10266325"/>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9473153" y="-2962786"/>
            <a:ext cx="11155371" cy="11155371"/>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6200782" y="2028818"/>
            <a:ext cx="9506062" cy="4952902"/>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4990341" y="3297659"/>
            <a:ext cx="9474237" cy="4936320"/>
          </a:xfrm>
          <a:prstGeom prst="rect">
            <a:avLst/>
          </a:prstGeom>
        </p:spPr>
      </p:pic>
      <p:grpSp>
        <p:nvGrpSpPr>
          <p:cNvPr id="7" name="Group 7"/>
          <p:cNvGrpSpPr/>
          <p:nvPr/>
        </p:nvGrpSpPr>
        <p:grpSpPr>
          <a:xfrm>
            <a:off x="838200" y="876300"/>
            <a:ext cx="9144000" cy="4599850"/>
            <a:chOff x="56056" y="44968"/>
            <a:chExt cx="12192000" cy="6133134"/>
          </a:xfrm>
        </p:grpSpPr>
        <p:sp>
          <p:nvSpPr>
            <p:cNvPr id="8" name="TextBox 8"/>
            <p:cNvSpPr txBox="1"/>
            <p:nvPr/>
          </p:nvSpPr>
          <p:spPr>
            <a:xfrm>
              <a:off x="56056" y="44968"/>
              <a:ext cx="11938533" cy="818772"/>
            </a:xfrm>
            <a:prstGeom prst="rect">
              <a:avLst/>
            </a:prstGeom>
          </p:spPr>
          <p:txBody>
            <a:bodyPr lIns="0" tIns="0" rIns="0" bIns="0" rtlCol="0" anchor="t">
              <a:spAutoFit/>
            </a:bodyPr>
            <a:lstStyle/>
            <a:p>
              <a:pPr algn="ctr">
                <a:lnSpc>
                  <a:spcPts val="4320"/>
                </a:lnSpc>
              </a:pPr>
              <a:r>
                <a:rPr lang="en-US" sz="6000" spc="252">
                  <a:solidFill>
                    <a:srgbClr val="D0C3F1"/>
                  </a:solidFill>
                  <a:latin typeface="Abadi" panose="020B0604020104020204" pitchFamily="34" charset="0"/>
                </a:rPr>
                <a:t>Rasa framework </a:t>
              </a:r>
            </a:p>
          </p:txBody>
        </p:sp>
        <p:sp>
          <p:nvSpPr>
            <p:cNvPr id="9" name="TextBox 9"/>
            <p:cNvSpPr txBox="1"/>
            <p:nvPr/>
          </p:nvSpPr>
          <p:spPr>
            <a:xfrm>
              <a:off x="56056" y="792012"/>
              <a:ext cx="12192000" cy="5386090"/>
            </a:xfrm>
            <a:prstGeom prst="rect">
              <a:avLst/>
            </a:prstGeom>
          </p:spPr>
          <p:txBody>
            <a:bodyPr wrap="square" lIns="0" tIns="0" rIns="0" bIns="0" rtlCol="0" anchor="t">
              <a:spAutoFit/>
            </a:bodyPr>
            <a:lstStyle/>
            <a:p>
              <a:pPr algn="just">
                <a:lnSpc>
                  <a:spcPts val="4500"/>
                </a:lnSpc>
              </a:pPr>
              <a:r>
                <a:rPr lang="vi-VN" sz="4000">
                  <a:solidFill>
                    <a:srgbClr val="D0C3F1"/>
                  </a:solidFill>
                </a:rPr>
                <a:t>một công cụ Machine Learning mã nguồn mở dể phát triển các chatbot, được hỗ trợ bởi AI để cho các cuộc trò chuyện dựa trên văn bản và giọng nói tự động. Hiểu tin nhắn giữa cuộc trò chuyện theo ngữ cảnh và kết nối với các kênh nhắn tin và API. </a:t>
              </a:r>
              <a:endParaRPr lang="en-US" sz="4000">
                <a:solidFill>
                  <a:srgbClr val="D0C3F1"/>
                </a:solidFill>
                <a:latin typeface="Abadi" panose="020B0604020104020204" pitchFamily="34" charset="0"/>
              </a:endParaRPr>
            </a:p>
          </p:txBody>
        </p:sp>
      </p:grpSp>
      <p:pic>
        <p:nvPicPr>
          <p:cNvPr id="6148" name="Picture 4" descr="Understanding the Basics of Rasa - Open source conversational AI">
            <a:extLst>
              <a:ext uri="{FF2B5EF4-FFF2-40B4-BE49-F238E27FC236}">
                <a16:creationId xmlns:a16="http://schemas.microsoft.com/office/drawing/2014/main" id="{6A658D52-4928-48F5-AAF4-5F1DD42885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6040479"/>
            <a:ext cx="10296526" cy="3795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100000">
            <a:off x="-3128274" y="-3934674"/>
            <a:ext cx="13553099" cy="13553099"/>
          </a:xfrm>
          <a:prstGeom prst="rect">
            <a:avLst/>
          </a:prstGeom>
        </p:spPr>
      </p:pic>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10290432" y="3581357"/>
            <a:ext cx="9565865" cy="9565865"/>
          </a:xfrm>
          <a:prstGeom prst="rect">
            <a:avLst/>
          </a:prstGeom>
        </p:spPr>
      </p:pic>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6257941" y="3215494"/>
            <a:ext cx="9581221" cy="4992061"/>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4548685" y="1021654"/>
            <a:ext cx="9584018" cy="4993519"/>
          </a:xfrm>
          <a:prstGeom prst="rect">
            <a:avLst/>
          </a:prstGeom>
        </p:spPr>
      </p:pic>
      <p:sp>
        <p:nvSpPr>
          <p:cNvPr id="6" name="AutoShape 6" hidden="1"/>
          <p:cNvSpPr/>
          <p:nvPr/>
        </p:nvSpPr>
        <p:spPr>
          <a:xfrm>
            <a:off x="2211172" y="680970"/>
            <a:ext cx="6669606" cy="4199308"/>
          </a:xfrm>
          <a:prstGeom prst="rect">
            <a:avLst/>
          </a:prstGeom>
          <a:solidFill>
            <a:srgbClr val="4E2780"/>
          </a:solidFill>
        </p:spPr>
      </p:sp>
      <p:sp>
        <p:nvSpPr>
          <p:cNvPr id="7" name="AutoShape 7" hidden="1"/>
          <p:cNvSpPr/>
          <p:nvPr/>
        </p:nvSpPr>
        <p:spPr>
          <a:xfrm>
            <a:off x="9407222" y="5406722"/>
            <a:ext cx="6669606" cy="4199308"/>
          </a:xfrm>
          <a:prstGeom prst="rect">
            <a:avLst/>
          </a:prstGeom>
          <a:solidFill>
            <a:srgbClr val="4E2780"/>
          </a:solidFill>
        </p:spPr>
      </p:sp>
      <p:sp>
        <p:nvSpPr>
          <p:cNvPr id="8" name="AutoShape 8" hidden="1"/>
          <p:cNvSpPr/>
          <p:nvPr/>
        </p:nvSpPr>
        <p:spPr>
          <a:xfrm>
            <a:off x="9407222" y="680970"/>
            <a:ext cx="6669606" cy="4199308"/>
          </a:xfrm>
          <a:prstGeom prst="rect">
            <a:avLst/>
          </a:prstGeom>
          <a:solidFill>
            <a:srgbClr val="AB1D79"/>
          </a:solidFill>
        </p:spPr>
      </p:sp>
      <p:sp>
        <p:nvSpPr>
          <p:cNvPr id="9" name="AutoShape 9" hidden="1"/>
          <p:cNvSpPr/>
          <p:nvPr/>
        </p:nvSpPr>
        <p:spPr>
          <a:xfrm>
            <a:off x="2211172" y="5406722"/>
            <a:ext cx="6669606" cy="4199308"/>
          </a:xfrm>
          <a:prstGeom prst="rect">
            <a:avLst/>
          </a:prstGeom>
          <a:solidFill>
            <a:srgbClr val="AB1D79"/>
          </a:solidFill>
        </p:spPr>
      </p:sp>
      <p:grpSp>
        <p:nvGrpSpPr>
          <p:cNvPr id="10" name="Group 10"/>
          <p:cNvGrpSpPr/>
          <p:nvPr/>
        </p:nvGrpSpPr>
        <p:grpSpPr>
          <a:xfrm>
            <a:off x="9144000" y="974000"/>
            <a:ext cx="8379975" cy="2136939"/>
            <a:chOff x="0" y="-38100"/>
            <a:chExt cx="6985533" cy="2849252"/>
          </a:xfrm>
        </p:grpSpPr>
        <p:sp>
          <p:nvSpPr>
            <p:cNvPr id="11" name="TextBox 11"/>
            <p:cNvSpPr txBox="1"/>
            <p:nvPr/>
          </p:nvSpPr>
          <p:spPr>
            <a:xfrm>
              <a:off x="0" y="-38100"/>
              <a:ext cx="6985533" cy="681212"/>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Rasa NLU</a:t>
              </a:r>
            </a:p>
          </p:txBody>
        </p:sp>
        <p:sp>
          <p:nvSpPr>
            <p:cNvPr id="12" name="TextBox 12"/>
            <p:cNvSpPr txBox="1"/>
            <p:nvPr/>
          </p:nvSpPr>
          <p:spPr>
            <a:xfrm>
              <a:off x="0" y="810604"/>
              <a:ext cx="6985533" cy="2000548"/>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 Một thư viện để hiểu ngôn ngữ tự nhiên (NLU)</a:t>
              </a:r>
            </a:p>
            <a:p>
              <a:pPr>
                <a:lnSpc>
                  <a:spcPts val="3900"/>
                </a:lnSpc>
              </a:pPr>
              <a:r>
                <a:rPr lang="en-US" sz="2600">
                  <a:solidFill>
                    <a:srgbClr val="D0C3F1"/>
                  </a:solidFill>
                  <a:latin typeface="Abadi" panose="020B0604020104020204" pitchFamily="34" charset="0"/>
                </a:rPr>
                <a:t>- Thực hiện phân loại Intent và trích xuất entity</a:t>
              </a:r>
            </a:p>
            <a:p>
              <a:pPr>
                <a:lnSpc>
                  <a:spcPts val="3900"/>
                </a:lnSpc>
              </a:pPr>
              <a:r>
                <a:rPr lang="en-US" sz="2600">
                  <a:solidFill>
                    <a:srgbClr val="D0C3F1"/>
                  </a:solidFill>
                  <a:latin typeface="Abadi" panose="020B0604020104020204" pitchFamily="34" charset="0"/>
                </a:rPr>
                <a:t>- Giúp bot hiểu đươch người dung đang nói gì</a:t>
              </a:r>
            </a:p>
          </p:txBody>
        </p:sp>
      </p:grpSp>
      <p:grpSp>
        <p:nvGrpSpPr>
          <p:cNvPr id="13" name="Group 13" hidden="1"/>
          <p:cNvGrpSpPr/>
          <p:nvPr/>
        </p:nvGrpSpPr>
        <p:grpSpPr>
          <a:xfrm>
            <a:off x="12496800" y="817758"/>
            <a:ext cx="5239150" cy="2019796"/>
            <a:chOff x="0" y="0"/>
            <a:chExt cx="6985533" cy="2693061"/>
          </a:xfrm>
        </p:grpSpPr>
        <p:sp>
          <p:nvSpPr>
            <p:cNvPr id="14" name="TextBox 14"/>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HIM</a:t>
              </a:r>
            </a:p>
          </p:txBody>
        </p:sp>
        <p:sp>
          <p:nvSpPr>
            <p:cNvPr id="15" name="TextBox 15"/>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6" name="Group 16" hidden="1"/>
          <p:cNvGrpSpPr/>
          <p:nvPr/>
        </p:nvGrpSpPr>
        <p:grpSpPr>
          <a:xfrm>
            <a:off x="292829" y="7753015"/>
            <a:ext cx="5239150" cy="2019796"/>
            <a:chOff x="0" y="0"/>
            <a:chExt cx="6985533" cy="2693061"/>
          </a:xfrm>
        </p:grpSpPr>
        <p:sp>
          <p:nvSpPr>
            <p:cNvPr id="17" name="TextBox 17"/>
            <p:cNvSpPr txBox="1"/>
            <p:nvPr/>
          </p:nvSpPr>
          <p:spPr>
            <a:xfrm>
              <a:off x="0" y="-38100"/>
              <a:ext cx="6985533" cy="680429"/>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FOR KIDS</a:t>
              </a:r>
            </a:p>
          </p:txBody>
        </p:sp>
        <p:sp>
          <p:nvSpPr>
            <p:cNvPr id="18" name="TextBox 18"/>
            <p:cNvSpPr txBox="1"/>
            <p:nvPr/>
          </p:nvSpPr>
          <p:spPr>
            <a:xfrm>
              <a:off x="0" y="810604"/>
              <a:ext cx="6985533" cy="1882457"/>
            </a:xfrm>
            <a:prstGeom prst="rect">
              <a:avLst/>
            </a:prstGeom>
          </p:spPr>
          <p:txBody>
            <a:bodyPr lIns="0" tIns="0" rIns="0" bIns="0" rtlCol="0" anchor="t">
              <a:spAutoFit/>
            </a:bodyPr>
            <a:lstStyle/>
            <a:p>
              <a:pPr algn="ctr">
                <a:lnSpc>
                  <a:spcPts val="3900"/>
                </a:lnSpc>
              </a:pPr>
              <a:r>
                <a:rPr lang="en-US" sz="2600">
                  <a:solidFill>
                    <a:srgbClr val="D0C3F1"/>
                  </a:solidFill>
                  <a:latin typeface="Poppins Light"/>
                </a:rPr>
                <a:t>Presentations are communication tools that can be used as demonstrations.</a:t>
              </a:r>
            </a:p>
          </p:txBody>
        </p:sp>
      </p:grpSp>
      <p:grpSp>
        <p:nvGrpSpPr>
          <p:cNvPr id="19" name="Group 19" hidden="1"/>
          <p:cNvGrpSpPr/>
          <p:nvPr/>
        </p:nvGrpSpPr>
        <p:grpSpPr>
          <a:xfrm>
            <a:off x="8935674" y="7433482"/>
            <a:ext cx="8686800" cy="1698593"/>
            <a:chOff x="0" y="-38100"/>
            <a:chExt cx="7006549" cy="2376231"/>
          </a:xfrm>
        </p:grpSpPr>
        <p:sp>
          <p:nvSpPr>
            <p:cNvPr id="20" name="TextBox 20"/>
            <p:cNvSpPr txBox="1"/>
            <p:nvPr/>
          </p:nvSpPr>
          <p:spPr>
            <a:xfrm>
              <a:off x="0" y="-38100"/>
              <a:ext cx="6985533" cy="718145"/>
            </a:xfrm>
            <a:prstGeom prst="rect">
              <a:avLst/>
            </a:prstGeom>
          </p:spPr>
          <p:txBody>
            <a:bodyPr lIns="0" tIns="0" rIns="0" bIns="0" rtlCol="0" anchor="t">
              <a:spAutoFit/>
            </a:bodyPr>
            <a:lstStyle/>
            <a:p>
              <a:pPr algn="ctr">
                <a:lnSpc>
                  <a:spcPts val="4159"/>
                </a:lnSpc>
              </a:pPr>
              <a:r>
                <a:rPr lang="en-US" sz="3199" spc="319">
                  <a:solidFill>
                    <a:srgbClr val="D0C3F1"/>
                  </a:solidFill>
                  <a:latin typeface="Poppins Light Bold"/>
                </a:rPr>
                <a:t>Rasa Core</a:t>
              </a:r>
            </a:p>
          </p:txBody>
        </p:sp>
        <p:sp>
          <p:nvSpPr>
            <p:cNvPr id="21" name="TextBox 21"/>
            <p:cNvSpPr txBox="1"/>
            <p:nvPr/>
          </p:nvSpPr>
          <p:spPr>
            <a:xfrm>
              <a:off x="21016" y="973790"/>
              <a:ext cx="6985533" cy="1364341"/>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Poppins Light"/>
                </a:rPr>
                <a:t>Nơi quản lý, phân luồng cuộc hội thoại</a:t>
              </a:r>
            </a:p>
            <a:p>
              <a:pPr>
                <a:lnSpc>
                  <a:spcPts val="3900"/>
                </a:lnSpc>
              </a:pPr>
              <a:r>
                <a:rPr lang="en-US" sz="2600">
                  <a:solidFill>
                    <a:srgbClr val="D0C3F1"/>
                  </a:solidFill>
                  <a:latin typeface="Poppins Light"/>
                </a:rPr>
                <a:t>-  Lấy đầu vào từ NLU và trả về quyết định phù hợp </a:t>
              </a:r>
            </a:p>
          </p:txBody>
        </p:sp>
      </p:grpSp>
      <p:pic>
        <p:nvPicPr>
          <p:cNvPr id="5122" name="Hình ảnh 1">
            <a:extLst>
              <a:ext uri="{FF2B5EF4-FFF2-40B4-BE49-F238E27FC236}">
                <a16:creationId xmlns:a16="http://schemas.microsoft.com/office/drawing/2014/main" id="{5E24FE3D-2255-430A-BDC0-945B1C4CEA47}"/>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8811" b="85756" l="6930" r="94989">
                        <a14:foregroundMark x1="6930" y1="41703" x2="24200" y2="44493"/>
                        <a14:foregroundMark x1="24200" y1="44493" x2="30597" y2="43906"/>
                        <a14:foregroundMark x1="40085" y1="10132" x2="50320" y2="16593"/>
                        <a14:foregroundMark x1="39232" y1="8957" x2="49787" y2="11307"/>
                        <a14:foregroundMark x1="49680" y1="11013" x2="59915" y2="11894"/>
                        <a14:foregroundMark x1="47015" y1="9545" x2="63753" y2="11307"/>
                        <a14:foregroundMark x1="87740" y1="48899" x2="89979" y2="54772"/>
                        <a14:foregroundMark x1="87953" y1="46256" x2="87846" y2="55507"/>
                        <a14:foregroundMark x1="48721" y1="71659" x2="54797" y2="71072"/>
                        <a14:foregroundMark x1="54797" y1="71072" x2="57996" y2="77239"/>
                        <a14:foregroundMark x1="57996" y1="77239" x2="51919" y2="73862"/>
                        <a14:foregroundMark x1="51919" y1="73862" x2="51706" y2="73128"/>
                        <a14:foregroundMark x1="18763" y1="69310" x2="18124" y2="75184"/>
                        <a14:foregroundMark x1="19616" y1="70191" x2="24094" y2="74302"/>
                        <a14:foregroundMark x1="24094" y1="74302" x2="18870" y2="76652"/>
                        <a14:foregroundMark x1="23667" y1="68869" x2="16844" y2="67107"/>
                        <a14:foregroundMark x1="16844" y1="67107" x2="10661" y2="72540"/>
                        <a14:foregroundMark x1="10661" y1="72540" x2="19936" y2="78267"/>
                        <a14:foregroundMark x1="27612" y1="69897" x2="21748" y2="78855"/>
                        <a14:foregroundMark x1="21748" y1="78855" x2="15991" y2="76799"/>
                        <a14:foregroundMark x1="15991" y1="76799" x2="15672" y2="75624"/>
                        <a14:foregroundMark x1="32836" y1="74449" x2="39232" y2="76799"/>
                        <a14:foregroundMark x1="52985" y1="59178" x2="52132" y2="70631"/>
                        <a14:foregroundMark x1="50426" y1="85903" x2="47974" y2="76652"/>
                        <a14:foregroundMark x1="88166" y1="45374" x2="88486" y2="56975"/>
                        <a14:foregroundMark x1="49041" y1="44640" x2="63113" y2="49633"/>
                        <a14:foregroundMark x1="35501" y1="48164" x2="46482" y2="49780"/>
                        <a14:foregroundMark x1="68550" y1="41557" x2="78252" y2="44347"/>
                        <a14:foregroundMark x1="71322" y1="50954" x2="78998" y2="49339"/>
                        <a14:foregroundMark x1="11301" y1="66520" x2="25053" y2="67695"/>
                        <a14:foregroundMark x1="25053" y1="67695" x2="28571" y2="75477"/>
                        <a14:foregroundMark x1="28571" y1="75477" x2="23348" y2="79148"/>
                        <a14:foregroundMark x1="23348" y1="79148" x2="12367" y2="77680"/>
                        <a14:foregroundMark x1="12367" y1="77680" x2="12047" y2="67254"/>
                        <a14:foregroundMark x1="42111" y1="68576" x2="64179" y2="72247"/>
                        <a14:foregroundMark x1="33369" y1="48311" x2="40085" y2="48899"/>
                        <a14:foregroundMark x1="39019" y1="51248" x2="39339" y2="47137"/>
                        <a14:foregroundMark x1="67591" y1="52129" x2="77932" y2="52570"/>
                        <a14:foregroundMark x1="67271" y1="46696" x2="78998" y2="48164"/>
                        <a14:foregroundMark x1="78998" y1="48164" x2="80277" y2="48899"/>
                        <a14:foregroundMark x1="80810" y1="40529" x2="89339" y2="41116"/>
                        <a14:foregroundMark x1="89339" y1="41116" x2="94456" y2="48164"/>
                        <a14:foregroundMark x1="94456" y1="48164" x2="94989" y2="55947"/>
                        <a14:foregroundMark x1="94989" y1="55947" x2="89552" y2="59325"/>
                        <a14:foregroundMark x1="89552" y1="59325" x2="84648" y2="57562"/>
                        <a14:foregroundMark x1="84648" y1="57562" x2="79744" y2="41850"/>
                        <a14:foregroundMark x1="79957" y1="51689" x2="81343" y2="57269"/>
                        <a14:foregroundMark x1="80597" y1="58443" x2="87953" y2="58590"/>
                        <a14:foregroundMark x1="40618" y1="10132" x2="61194" y2="9398"/>
                        <a14:foregroundMark x1="61194" y1="9398" x2="66844" y2="12482"/>
                        <a14:foregroundMark x1="66844" y1="12482" x2="66844" y2="12482"/>
                        <a14:foregroundMark x1="55650" y1="68576" x2="64712" y2="69457"/>
                        <a14:foregroundMark x1="64712" y1="69457" x2="65245" y2="69750"/>
                        <a14:foregroundMark x1="41684" y1="69016" x2="41365" y2="72247"/>
                        <a14:foregroundMark x1="19510" y1="66520" x2="29638" y2="67841"/>
                        <a14:foregroundMark x1="29638" y1="67841" x2="29638" y2="77974"/>
                        <a14:foregroundMark x1="29638" y1="77974" x2="12154" y2="79001"/>
                        <a14:foregroundMark x1="12154" y1="79001" x2="11514" y2="66667"/>
                        <a14:foregroundMark x1="50107" y1="31718" x2="55757" y2="36858"/>
                        <a14:foregroundMark x1="55757" y1="36858" x2="48827" y2="36123"/>
                        <a14:foregroundMark x1="48827" y1="36123" x2="49467" y2="32159"/>
                        <a14:foregroundMark x1="50533" y1="56681" x2="56077" y2="59325"/>
                        <a14:foregroundMark x1="56077" y1="59325" x2="54904" y2="67401"/>
                        <a14:foregroundMark x1="54904" y1="67401" x2="49893" y2="62555"/>
                        <a14:foregroundMark x1="49893" y1="62555" x2="51386" y2="54772"/>
                        <a14:foregroundMark x1="32836" y1="44347" x2="38060" y2="44934"/>
                        <a14:foregroundMark x1="38060" y1="44934" x2="39659" y2="52423"/>
                        <a14:foregroundMark x1="39659" y1="52423" x2="33049" y2="50367"/>
                        <a14:foregroundMark x1="33049" y1="50367" x2="31557" y2="45228"/>
                        <a14:foregroundMark x1="36674" y1="44347" x2="42964" y2="45962"/>
                        <a14:foregroundMark x1="56930" y1="30837" x2="56503" y2="39648"/>
                        <a14:foregroundMark x1="56503" y1="39648" x2="56290" y2="40382"/>
                        <a14:foregroundMark x1="29957" y1="72100" x2="41578" y2="72540"/>
                        <a14:foregroundMark x1="29638" y1="76652" x2="41684" y2="77386"/>
                        <a14:foregroundMark x1="41684" y1="77386" x2="43177" y2="77239"/>
                        <a14:foregroundMark x1="63859" y1="41263" x2="74947" y2="41116"/>
                        <a14:foregroundMark x1="74947" y1="41116" x2="81770" y2="41850"/>
                        <a14:foregroundMark x1="81770" y1="41850" x2="82196" y2="41703"/>
                        <a14:foregroundMark x1="64392" y1="53744" x2="80597" y2="54185"/>
                        <a14:backgroundMark x1="21215" y1="34214" x2="28891" y2="36417"/>
                        <a14:backgroundMark x1="9915" y1="27019" x2="18230" y2="26579"/>
                        <a14:backgroundMark x1="18230" y1="26579" x2="31023" y2="30103"/>
                      </a14:backgroundRemoval>
                    </a14:imgEffect>
                  </a14:imgLayer>
                </a14:imgProps>
              </a:ext>
              <a:ext uri="{28A0092B-C50C-407E-A947-70E740481C1C}">
                <a14:useLocalDpi xmlns:a14="http://schemas.microsoft.com/office/drawing/2010/main" val="0"/>
              </a:ext>
            </a:extLst>
          </a:blip>
          <a:srcRect l="5636" t="7796" r="4183" b="8675"/>
          <a:stretch/>
        </p:blipFill>
        <p:spPr bwMode="auto">
          <a:xfrm>
            <a:off x="36125" y="869061"/>
            <a:ext cx="13189777" cy="8903750"/>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2780"/>
        </a:solidFill>
        <a:effectLst/>
      </p:bgPr>
    </p:bg>
    <p:spTree>
      <p:nvGrpSpPr>
        <p:cNvPr id="1" name=""/>
        <p:cNvGrpSpPr/>
        <p:nvPr/>
      </p:nvGrpSpPr>
      <p:grpSpPr>
        <a:xfrm>
          <a:off x="0" y="0"/>
          <a:ext cx="0" cy="0"/>
          <a:chOff x="0" y="0"/>
          <a:chExt cx="0" cy="0"/>
        </a:xfrm>
      </p:grpSpPr>
      <p:pic>
        <p:nvPicPr>
          <p:cNvPr id="2" name="Picture 2"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031809">
            <a:off x="-1313102" y="2313222"/>
            <a:ext cx="13903329" cy="13903329"/>
          </a:xfrm>
          <a:prstGeom prst="rect">
            <a:avLst/>
          </a:prstGeom>
        </p:spPr>
      </p:pic>
      <p:pic>
        <p:nvPicPr>
          <p:cNvPr id="3" name="Picture 3" hidden="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464068">
            <a:off x="8668655" y="-5439536"/>
            <a:ext cx="10442157" cy="10442157"/>
          </a:xfrm>
          <a:prstGeom prst="rect">
            <a:avLst/>
          </a:prstGeom>
        </p:spPr>
      </p:pic>
      <p:pic>
        <p:nvPicPr>
          <p:cNvPr id="4" name="Picture 4"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10800000">
            <a:off x="-2626662" y="-1426586"/>
            <a:ext cx="11124724" cy="4152901"/>
          </a:xfrm>
          <a:prstGeom prst="rect">
            <a:avLst/>
          </a:prstGeom>
        </p:spPr>
      </p:pic>
      <p:pic>
        <p:nvPicPr>
          <p:cNvPr id="5" name="Picture 5" hidden="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b="47897"/>
          <a:stretch>
            <a:fillRect/>
          </a:stretch>
        </p:blipFill>
        <p:spPr>
          <a:xfrm rot="5400000">
            <a:off x="10186887" y="8079960"/>
            <a:ext cx="11311302" cy="5893478"/>
          </a:xfrm>
          <a:prstGeom prst="rect">
            <a:avLst/>
          </a:prstGeom>
        </p:spPr>
      </p:pic>
      <p:grpSp>
        <p:nvGrpSpPr>
          <p:cNvPr id="8" name="Group 8" hidden="1"/>
          <p:cNvGrpSpPr/>
          <p:nvPr/>
        </p:nvGrpSpPr>
        <p:grpSpPr>
          <a:xfrm>
            <a:off x="9508035" y="4200525"/>
            <a:ext cx="8763400" cy="5839838"/>
            <a:chOff x="0" y="-38100"/>
            <a:chExt cx="11684533" cy="7786450"/>
          </a:xfrm>
        </p:grpSpPr>
        <p:sp>
          <p:nvSpPr>
            <p:cNvPr id="9" name="TextBox 9"/>
            <p:cNvSpPr txBox="1"/>
            <p:nvPr/>
          </p:nvSpPr>
          <p:spPr>
            <a:xfrm>
              <a:off x="0" y="-38100"/>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RESPONSIBLE SOURCING</a:t>
              </a:r>
            </a:p>
          </p:txBody>
        </p:sp>
        <p:sp>
          <p:nvSpPr>
            <p:cNvPr id="10" name="TextBox 10"/>
            <p:cNvSpPr txBox="1"/>
            <p:nvPr/>
          </p:nvSpPr>
          <p:spPr>
            <a:xfrm>
              <a:off x="0" y="2714016"/>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ENERGY EFFICIENCY</a:t>
              </a:r>
            </a:p>
          </p:txBody>
        </p:sp>
        <p:sp>
          <p:nvSpPr>
            <p:cNvPr id="11" name="TextBox 11"/>
            <p:cNvSpPr txBox="1"/>
            <p:nvPr/>
          </p:nvSpPr>
          <p:spPr>
            <a:xfrm>
              <a:off x="0" y="5466133"/>
              <a:ext cx="11684533" cy="680429"/>
            </a:xfrm>
            <a:prstGeom prst="rect">
              <a:avLst/>
            </a:prstGeom>
          </p:spPr>
          <p:txBody>
            <a:bodyPr lIns="0" tIns="0" rIns="0" bIns="0" rtlCol="0" anchor="t">
              <a:spAutoFit/>
            </a:bodyPr>
            <a:lstStyle/>
            <a:p>
              <a:pPr algn="r">
                <a:lnSpc>
                  <a:spcPts val="4159"/>
                </a:lnSpc>
              </a:pPr>
              <a:r>
                <a:rPr lang="en-US" sz="3199" spc="319">
                  <a:solidFill>
                    <a:srgbClr val="D0C3F1"/>
                  </a:solidFill>
                  <a:latin typeface="Poppins Light Bold"/>
                </a:rPr>
                <a:t>NONPROFIT FUNDING</a:t>
              </a:r>
            </a:p>
          </p:txBody>
        </p:sp>
        <p:sp>
          <p:nvSpPr>
            <p:cNvPr id="12" name="TextBox 12"/>
            <p:cNvSpPr txBox="1"/>
            <p:nvPr/>
          </p:nvSpPr>
          <p:spPr>
            <a:xfrm>
              <a:off x="0" y="801079"/>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sp>
          <p:nvSpPr>
            <p:cNvPr id="13" name="TextBox 13"/>
            <p:cNvSpPr txBox="1"/>
            <p:nvPr/>
          </p:nvSpPr>
          <p:spPr>
            <a:xfrm>
              <a:off x="0" y="3553195"/>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sp>
          <p:nvSpPr>
            <p:cNvPr id="14" name="TextBox 14"/>
            <p:cNvSpPr txBox="1"/>
            <p:nvPr/>
          </p:nvSpPr>
          <p:spPr>
            <a:xfrm>
              <a:off x="0" y="6305312"/>
              <a:ext cx="11684533" cy="1443038"/>
            </a:xfrm>
            <a:prstGeom prst="rect">
              <a:avLst/>
            </a:prstGeom>
          </p:spPr>
          <p:txBody>
            <a:bodyPr lIns="0" tIns="0" rIns="0" bIns="0" rtlCol="0" anchor="t">
              <a:spAutoFit/>
            </a:bodyPr>
            <a:lstStyle/>
            <a:p>
              <a:pPr algn="r">
                <a:lnSpc>
                  <a:spcPts val="4500"/>
                </a:lnSpc>
              </a:pPr>
              <a:r>
                <a:rPr lang="en-US" sz="3000">
                  <a:solidFill>
                    <a:srgbClr val="D0C3F1"/>
                  </a:solidFill>
                  <a:latin typeface="Poppins Light"/>
                </a:rPr>
                <a:t>Presentations are communication tools that can be used as lectures, reports, and more.</a:t>
              </a:r>
            </a:p>
          </p:txBody>
        </p:sp>
      </p:grpSp>
      <p:grpSp>
        <p:nvGrpSpPr>
          <p:cNvPr id="24" name="Group 19">
            <a:extLst>
              <a:ext uri="{FF2B5EF4-FFF2-40B4-BE49-F238E27FC236}">
                <a16:creationId xmlns:a16="http://schemas.microsoft.com/office/drawing/2014/main" id="{334EF3C0-DB16-4607-964C-B122B5D7FD66}"/>
              </a:ext>
            </a:extLst>
          </p:cNvPr>
          <p:cNvGrpSpPr/>
          <p:nvPr/>
        </p:nvGrpSpPr>
        <p:grpSpPr>
          <a:xfrm>
            <a:off x="7239000" y="3923221"/>
            <a:ext cx="8865315" cy="1988966"/>
            <a:chOff x="0" y="-38100"/>
            <a:chExt cx="7006549" cy="2035634"/>
          </a:xfrm>
        </p:grpSpPr>
        <p:sp>
          <p:nvSpPr>
            <p:cNvPr id="25" name="TextBox 20">
              <a:extLst>
                <a:ext uri="{FF2B5EF4-FFF2-40B4-BE49-F238E27FC236}">
                  <a16:creationId xmlns:a16="http://schemas.microsoft.com/office/drawing/2014/main" id="{9475DD3C-D23E-4CBC-AD7A-C106D3099112}"/>
                </a:ext>
              </a:extLst>
            </p:cNvPr>
            <p:cNvSpPr txBox="1"/>
            <p:nvPr/>
          </p:nvSpPr>
          <p:spPr>
            <a:xfrm>
              <a:off x="0" y="-38100"/>
              <a:ext cx="6985533" cy="52394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“Cho mình xin giá của sản phẩm”</a:t>
              </a:r>
            </a:p>
          </p:txBody>
        </p:sp>
        <p:sp>
          <p:nvSpPr>
            <p:cNvPr id="26" name="TextBox 21">
              <a:extLst>
                <a:ext uri="{FF2B5EF4-FFF2-40B4-BE49-F238E27FC236}">
                  <a16:creationId xmlns:a16="http://schemas.microsoft.com/office/drawing/2014/main" id="{D7494391-286F-428C-BA89-27557BA3393B}"/>
                </a:ext>
              </a:extLst>
            </p:cNvPr>
            <p:cNvSpPr txBox="1"/>
            <p:nvPr/>
          </p:nvSpPr>
          <p:spPr>
            <a:xfrm>
              <a:off x="21016" y="973790"/>
              <a:ext cx="6985533" cy="1023744"/>
            </a:xfrm>
            <a:prstGeom prst="rect">
              <a:avLst/>
            </a:prstGeom>
          </p:spPr>
          <p:txBody>
            <a:bodyPr lIns="0" tIns="0" rIns="0" bIns="0" rtlCol="0" anchor="t">
              <a:spAutoFit/>
            </a:bodyPr>
            <a:lstStyle/>
            <a:p>
              <a:pPr marL="457200" indent="-457200">
                <a:lnSpc>
                  <a:spcPts val="3900"/>
                </a:lnSpc>
                <a:buFontTx/>
                <a:buChar char="-"/>
              </a:pPr>
              <a:r>
                <a:rPr lang="en-US" sz="2600">
                  <a:solidFill>
                    <a:srgbClr val="D0C3F1"/>
                  </a:solidFill>
                  <a:latin typeface="Abadi" panose="020B0604020104020204" pitchFamily="34" charset="0"/>
                </a:rPr>
                <a:t>Intent: </a:t>
              </a:r>
            </a:p>
            <a:p>
              <a:pPr>
                <a:lnSpc>
                  <a:spcPts val="3900"/>
                </a:lnSpc>
              </a:pPr>
              <a:r>
                <a:rPr lang="en-US" sz="2600">
                  <a:solidFill>
                    <a:srgbClr val="D0C3F1"/>
                  </a:solidFill>
                  <a:latin typeface="Abadi" panose="020B0604020104020204" pitchFamily="34" charset="0"/>
                </a:rPr>
                <a:t>-   Entity: </a:t>
              </a:r>
            </a:p>
          </p:txBody>
        </p:sp>
      </p:grpSp>
      <p:grpSp>
        <p:nvGrpSpPr>
          <p:cNvPr id="30" name="Group 21">
            <a:extLst>
              <a:ext uri="{FF2B5EF4-FFF2-40B4-BE49-F238E27FC236}">
                <a16:creationId xmlns:a16="http://schemas.microsoft.com/office/drawing/2014/main" id="{DDDC4CC3-72EB-4207-AA89-04B2E334FE90}"/>
              </a:ext>
            </a:extLst>
          </p:cNvPr>
          <p:cNvGrpSpPr/>
          <p:nvPr/>
        </p:nvGrpSpPr>
        <p:grpSpPr>
          <a:xfrm>
            <a:off x="1524000" y="940330"/>
            <a:ext cx="8865315" cy="1988966"/>
            <a:chOff x="0" y="-38100"/>
            <a:chExt cx="7006549" cy="2035634"/>
          </a:xfrm>
        </p:grpSpPr>
        <p:sp>
          <p:nvSpPr>
            <p:cNvPr id="31" name="TextBox 20">
              <a:extLst>
                <a:ext uri="{FF2B5EF4-FFF2-40B4-BE49-F238E27FC236}">
                  <a16:creationId xmlns:a16="http://schemas.microsoft.com/office/drawing/2014/main" id="{CC729F59-9673-4C47-9244-BA47C09101EC}"/>
                </a:ext>
              </a:extLst>
            </p:cNvPr>
            <p:cNvSpPr txBox="1"/>
            <p:nvPr/>
          </p:nvSpPr>
          <p:spPr>
            <a:xfrm>
              <a:off x="0" y="-38100"/>
              <a:ext cx="6985533" cy="523947"/>
            </a:xfrm>
            <a:prstGeom prst="rect">
              <a:avLst/>
            </a:prstGeom>
          </p:spPr>
          <p:txBody>
            <a:bodyPr lIns="0" tIns="0" rIns="0" bIns="0" rtlCol="0" anchor="t">
              <a:spAutoFit/>
            </a:bodyPr>
            <a:lstStyle/>
            <a:p>
              <a:pPr algn="ctr">
                <a:lnSpc>
                  <a:spcPts val="4159"/>
                </a:lnSpc>
              </a:pPr>
              <a:r>
                <a:rPr lang="en-US" sz="3199" spc="319">
                  <a:solidFill>
                    <a:srgbClr val="D0C3F1"/>
                  </a:solidFill>
                  <a:latin typeface="Abadi" panose="020B0604020104020204" pitchFamily="34" charset="0"/>
                </a:rPr>
                <a:t>Cho mình xin thông tin về sản phẩm</a:t>
              </a:r>
            </a:p>
          </p:txBody>
        </p:sp>
        <p:sp>
          <p:nvSpPr>
            <p:cNvPr id="32" name="TextBox 21">
              <a:extLst>
                <a:ext uri="{FF2B5EF4-FFF2-40B4-BE49-F238E27FC236}">
                  <a16:creationId xmlns:a16="http://schemas.microsoft.com/office/drawing/2014/main" id="{B5E47C6A-1FAD-4C6E-BFC2-6C92E8CCAA3E}"/>
                </a:ext>
              </a:extLst>
            </p:cNvPr>
            <p:cNvSpPr txBox="1"/>
            <p:nvPr/>
          </p:nvSpPr>
          <p:spPr>
            <a:xfrm>
              <a:off x="21016" y="973790"/>
              <a:ext cx="6985533" cy="1023744"/>
            </a:xfrm>
            <a:prstGeom prst="rect">
              <a:avLst/>
            </a:prstGeom>
          </p:spPr>
          <p:txBody>
            <a:bodyPr lIns="0" tIns="0" rIns="0" bIns="0" rtlCol="0" anchor="t">
              <a:spAutoFit/>
            </a:bodyPr>
            <a:lstStyle/>
            <a:p>
              <a:pPr>
                <a:lnSpc>
                  <a:spcPts val="3900"/>
                </a:lnSpc>
              </a:pPr>
              <a:r>
                <a:rPr lang="en-US" sz="2600">
                  <a:solidFill>
                    <a:srgbClr val="D0C3F1"/>
                  </a:solidFill>
                  <a:latin typeface="Abadi" panose="020B0604020104020204" pitchFamily="34" charset="0"/>
                </a:rPr>
                <a:t>- Intent: </a:t>
              </a:r>
            </a:p>
            <a:p>
              <a:pPr>
                <a:lnSpc>
                  <a:spcPts val="3900"/>
                </a:lnSpc>
              </a:pPr>
              <a:r>
                <a:rPr lang="en-US" sz="2600">
                  <a:solidFill>
                    <a:srgbClr val="D0C3F1"/>
                  </a:solidFill>
                  <a:latin typeface="Abadi" panose="020B0604020104020204" pitchFamily="34" charset="0"/>
                </a:rPr>
                <a:t>- Entity: </a:t>
              </a:r>
            </a:p>
          </p:txBody>
        </p:sp>
      </p:grpSp>
      <p:pic>
        <p:nvPicPr>
          <p:cNvPr id="2050" name="Picture 2">
            <a:extLst>
              <a:ext uri="{FF2B5EF4-FFF2-40B4-BE49-F238E27FC236}">
                <a16:creationId xmlns:a16="http://schemas.microsoft.com/office/drawing/2014/main" id="{328A1B5F-A6F0-4DE3-91AC-F8C8F62C4D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618" b="38333"/>
          <a:stretch>
            <a:fillRect/>
          </a:stretch>
        </p:blipFill>
        <p:spPr bwMode="auto">
          <a:xfrm>
            <a:off x="10820400" y="4708307"/>
            <a:ext cx="4980166" cy="501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8741</TotalTime>
  <Words>1643</Words>
  <Application>Microsoft Office PowerPoint</Application>
  <PresentationFormat>Tùy chỉnh</PresentationFormat>
  <Paragraphs>169</Paragraphs>
  <Slides>26</Slides>
  <Notes>11</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26</vt:i4>
      </vt:variant>
    </vt:vector>
  </HeadingPairs>
  <TitlesOfParts>
    <vt:vector size="39" baseType="lpstr">
      <vt:lpstr>Poppins Medium Bold Italics</vt:lpstr>
      <vt:lpstr>Times New Roman</vt:lpstr>
      <vt:lpstr>Arial</vt:lpstr>
      <vt:lpstr>Abadi</vt:lpstr>
      <vt:lpstr>Poppins Light Bold</vt:lpstr>
      <vt:lpstr>Poppins Bold Bold Italics</vt:lpstr>
      <vt:lpstr>.VnTime</vt:lpstr>
      <vt:lpstr>Poppins Bold Italics</vt:lpstr>
      <vt:lpstr>Poppins Light</vt:lpstr>
      <vt:lpstr>Poppins Medium Bold</vt:lpstr>
      <vt:lpstr>Open Sans</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phú nguyễn</cp:lastModifiedBy>
  <cp:revision>130</cp:revision>
  <dcterms:created xsi:type="dcterms:W3CDTF">2006-08-16T00:00:00Z</dcterms:created>
  <dcterms:modified xsi:type="dcterms:W3CDTF">2021-07-19T14:17:43Z</dcterms:modified>
  <dc:identifier>DAEgiUL1q_w</dc:identifier>
</cp:coreProperties>
</file>