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fntdata" ContentType="application/x-fontdata"/>
  <Default Extension="xml" ContentType="application/xml"/>
  <Default Extension="wdp" ContentType="image/vnd.ms-photo"/>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5.xml" ContentType="application/vnd.openxmlformats-officedocument.presentationml.notesSlide+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8"/>
  </p:notesMasterIdLst>
  <p:sldIdLst>
    <p:sldId id="256" r:id="rId2"/>
    <p:sldId id="273" r:id="rId3"/>
    <p:sldId id="257" r:id="rId4"/>
    <p:sldId id="259" r:id="rId5"/>
    <p:sldId id="260" r:id="rId6"/>
    <p:sldId id="262" r:id="rId7"/>
    <p:sldId id="263" r:id="rId8"/>
    <p:sldId id="264" r:id="rId9"/>
    <p:sldId id="265" r:id="rId10"/>
    <p:sldId id="276" r:id="rId11"/>
    <p:sldId id="281" r:id="rId12"/>
    <p:sldId id="271" r:id="rId13"/>
    <p:sldId id="283" r:id="rId14"/>
    <p:sldId id="282" r:id="rId15"/>
    <p:sldId id="268" r:id="rId16"/>
    <p:sldId id="272" r:id="rId17"/>
    <p:sldId id="266" r:id="rId18"/>
    <p:sldId id="269" r:id="rId19"/>
    <p:sldId id="267" r:id="rId20"/>
    <p:sldId id="270" r:id="rId21"/>
    <p:sldId id="274" r:id="rId22"/>
    <p:sldId id="275" r:id="rId23"/>
    <p:sldId id="277" r:id="rId24"/>
    <p:sldId id="278" r:id="rId25"/>
    <p:sldId id="279" r:id="rId26"/>
    <p:sldId id="280" r:id="rId27"/>
  </p:sldIdLst>
  <p:sldSz cx="18288000" cy="10287000"/>
  <p:notesSz cx="6858000" cy="9144000"/>
  <p:embeddedFontLst>
    <p:embeddedFont>
      <p:font typeface="Abadi" panose="020B0604020104020204" pitchFamily="34" charset="0"/>
      <p:regular r:id="rId29"/>
    </p:embeddedFont>
    <p:embeddedFont>
      <p:font typeface="Calibri" panose="020F0502020204030204" pitchFamily="34" charset="0"/>
      <p:regular r:id="rId30"/>
      <p:bold r:id="rId31"/>
      <p:italic r:id="rId32"/>
      <p:boldItalic r:id="rId33"/>
    </p:embeddedFont>
    <p:embeddedFont>
      <p:font typeface="Open Sans" panose="020B0606030504020204" pitchFamily="34" charset="0"/>
      <p:regular r:id="rId34"/>
      <p:bold r:id="rId35"/>
      <p:italic r:id="rId36"/>
      <p:boldItalic r:id="rId37"/>
    </p:embeddedFont>
    <p:embeddedFont>
      <p:font typeface="Poppins Light" panose="020B0604020202020204" charset="0"/>
      <p:regular r:id="rId38"/>
      <p:bold r:id="rId39"/>
      <p:italic r:id="rId40"/>
      <p:boldItalic r:id="rId41"/>
    </p:embeddedFont>
    <p:embeddedFont>
      <p:font typeface="Poppins Light Bold" panose="020B0604020202020204" charset="0"/>
      <p:regular r:id="rId42"/>
    </p:embeddedFont>
    <p:embeddedFont>
      <p:font typeface="Poppins Medium Bold"/>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C3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0407" autoAdjust="0"/>
  </p:normalViewPr>
  <p:slideViewPr>
    <p:cSldViewPr>
      <p:cViewPr varScale="1">
        <p:scale>
          <a:sx n="44" d="100"/>
          <a:sy n="44" d="100"/>
        </p:scale>
        <p:origin x="878" y="-4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37C598-D8B8-47A8-AD5C-1D0F622968CD}" type="datetimeFigureOut">
              <a:rPr lang="en-US" smtClean="0"/>
              <a:t>7/24/2021</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692484-ACCD-4D7E-A97E-23FCAD716C61}" type="slidenum">
              <a:rPr lang="en-US" smtClean="0"/>
              <a:t>‹#›</a:t>
            </a:fld>
            <a:endParaRPr lang="en-US"/>
          </a:p>
        </p:txBody>
      </p:sp>
    </p:spTree>
    <p:extLst>
      <p:ext uri="{BB962C8B-B14F-4D97-AF65-F5344CB8AC3E}">
        <p14:creationId xmlns:p14="http://schemas.microsoft.com/office/powerpoint/2010/main" val="2123035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40692484-ACCD-4D7E-A97E-23FCAD716C61}" type="slidenum">
              <a:rPr lang="en-US" smtClean="0"/>
              <a:t>2</a:t>
            </a:fld>
            <a:endParaRPr lang="en-US"/>
          </a:p>
        </p:txBody>
      </p:sp>
    </p:spTree>
    <p:extLst>
      <p:ext uri="{BB962C8B-B14F-4D97-AF65-F5344CB8AC3E}">
        <p14:creationId xmlns:p14="http://schemas.microsoft.com/office/powerpoint/2010/main" val="2319058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VnTime"/>
                <a:ea typeface="Times New Roman" panose="02020603050405020304" pitchFamily="18" charset="0"/>
                <a:cs typeface="Times New Roman" panose="02020603050405020304" pitchFamily="18" charset="0"/>
              </a:rPr>
              <a:t>File stories.md ta viết một số kịch bản có thể xảy ra khi tương tác với Bot, việc dự tính trước các trường hợp có thể xảy ra trong quá trình nhắn tin sẽ giúp bot xử lý các trường hợp một cách mượn hơn và có vẻ thông minh hơn. Vậy nên cần phải cố gắng tìm thật nhiều các trường hợp mà khách hàng có thể hỏi bot.</a:t>
            </a:r>
          </a:p>
          <a:p>
            <a:endParaRPr lang="en-US"/>
          </a:p>
        </p:txBody>
      </p:sp>
      <p:sp>
        <p:nvSpPr>
          <p:cNvPr id="4" name="Chỗ dành sẵn cho Số hiệu Bản chiếu 3"/>
          <p:cNvSpPr>
            <a:spLocks noGrp="1"/>
          </p:cNvSpPr>
          <p:nvPr>
            <p:ph type="sldNum" sz="quarter" idx="5"/>
          </p:nvPr>
        </p:nvSpPr>
        <p:spPr/>
        <p:txBody>
          <a:bodyPr/>
          <a:lstStyle/>
          <a:p>
            <a:fld id="{40692484-ACCD-4D7E-A97E-23FCAD716C61}" type="slidenum">
              <a:rPr lang="en-US" smtClean="0"/>
              <a:t>15</a:t>
            </a:fld>
            <a:endParaRPr lang="en-US"/>
          </a:p>
        </p:txBody>
      </p:sp>
    </p:spTree>
    <p:extLst>
      <p:ext uri="{BB962C8B-B14F-4D97-AF65-F5344CB8AC3E}">
        <p14:creationId xmlns:p14="http://schemas.microsoft.com/office/powerpoint/2010/main" val="2311220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Ví dụ cụ thể vài trường hợp cụ thể vào chương 3 sau kết luận demo luôn</a:t>
            </a:r>
          </a:p>
        </p:txBody>
      </p:sp>
      <p:sp>
        <p:nvSpPr>
          <p:cNvPr id="4" name="Chỗ dành sẵn cho Số hiệu Bản chiế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692484-ACCD-4D7E-A97E-23FCAD716C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1904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Phần 3: ứng dụng Chatbot</a:t>
            </a:r>
          </a:p>
        </p:txBody>
      </p:sp>
      <p:sp>
        <p:nvSpPr>
          <p:cNvPr id="4" name="Chỗ dành sẵn cho Số hiệu Bản chiế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692484-ACCD-4D7E-A97E-23FCAD716C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3213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GB" sz="1800">
                <a:effectLst/>
                <a:latin typeface="Times New Roman" panose="02020603050405020304" pitchFamily="18" charset="0"/>
                <a:ea typeface="Times New Roman" panose="02020603050405020304" pitchFamily="18" charset="0"/>
              </a:rPr>
              <a:t>Chatbot là một chương trình máy tính được tạo ra và có khả năng giao tiếp với con người, đặc biệt là qua Internet trên các nền tảng xã hội như Facebook, Zalo, Instagram, …vv</a:t>
            </a:r>
            <a:br>
              <a:rPr lang="en-GB" sz="1800">
                <a:effectLst/>
                <a:latin typeface="Times New Roman" panose="02020603050405020304" pitchFamily="18" charset="0"/>
                <a:ea typeface="Times New Roman" panose="02020603050405020304" pitchFamily="18" charset="0"/>
              </a:rPr>
            </a:br>
            <a:r>
              <a:rPr lang="en-GB" sz="1800">
                <a:effectLst/>
                <a:latin typeface="Times New Roman" panose="02020603050405020304" pitchFamily="18" charset="0"/>
                <a:ea typeface="Times New Roman" panose="02020603050405020304" pitchFamily="18" charset="0"/>
              </a:rPr>
              <a:t>Chương trình này kết hợp với AI để tương tác với người dùng, thay thế nhân viên tương tác và trả lời những thắc mắc của khách hàng đưa ra. Hiện nay Chatbot được ứng dụng rất nhiều trong bán hàng, tư vấn và chăm sóc khách hàng, giải trí, giáo dục, …vv. </a:t>
            </a:r>
            <a:endParaRPr lang="en-US"/>
          </a:p>
        </p:txBody>
      </p:sp>
      <p:sp>
        <p:nvSpPr>
          <p:cNvPr id="4" name="Chỗ dành sẵn cho Số hiệu Bản chiếu 3"/>
          <p:cNvSpPr>
            <a:spLocks noGrp="1"/>
          </p:cNvSpPr>
          <p:nvPr>
            <p:ph type="sldNum" sz="quarter" idx="5"/>
          </p:nvPr>
        </p:nvSpPr>
        <p:spPr/>
        <p:txBody>
          <a:bodyPr/>
          <a:lstStyle/>
          <a:p>
            <a:fld id="{40692484-ACCD-4D7E-A97E-23FCAD716C61}" type="slidenum">
              <a:rPr lang="en-US" smtClean="0"/>
              <a:t>3</a:t>
            </a:fld>
            <a:endParaRPr lang="en-US"/>
          </a:p>
        </p:txBody>
      </p:sp>
    </p:spTree>
    <p:extLst>
      <p:ext uri="{BB962C8B-B14F-4D97-AF65-F5344CB8AC3E}">
        <p14:creationId xmlns:p14="http://schemas.microsoft.com/office/powerpoint/2010/main" val="963638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Phần 2: Tổng quan về Rasa Framewwork</a:t>
            </a:r>
          </a:p>
        </p:txBody>
      </p:sp>
      <p:sp>
        <p:nvSpPr>
          <p:cNvPr id="4" name="Chỗ dành sẵn cho Số hiệu Bản chiếu 3"/>
          <p:cNvSpPr>
            <a:spLocks noGrp="1"/>
          </p:cNvSpPr>
          <p:nvPr>
            <p:ph type="sldNum" sz="quarter" idx="5"/>
          </p:nvPr>
        </p:nvSpPr>
        <p:spPr/>
        <p:txBody>
          <a:bodyPr/>
          <a:lstStyle/>
          <a:p>
            <a:fld id="{40692484-ACCD-4D7E-A97E-23FCAD716C61}" type="slidenum">
              <a:rPr lang="en-US" smtClean="0"/>
              <a:t>7</a:t>
            </a:fld>
            <a:endParaRPr lang="en-US"/>
          </a:p>
        </p:txBody>
      </p:sp>
    </p:spTree>
    <p:extLst>
      <p:ext uri="{BB962C8B-B14F-4D97-AF65-F5344CB8AC3E}">
        <p14:creationId xmlns:p14="http://schemas.microsoft.com/office/powerpoint/2010/main" val="1765607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Phân tích các thành phần của Rasa:</a:t>
            </a:r>
          </a:p>
          <a:p>
            <a:pPr indent="457200" algn="just">
              <a:lnSpc>
                <a:spcPct val="150000"/>
              </a:lnSpc>
            </a:pPr>
            <a:r>
              <a:rPr lang="en-GB" sz="1800">
                <a:effectLst/>
                <a:latin typeface="Times New Roman" panose="02020603050405020304" pitchFamily="18" charset="0"/>
                <a:ea typeface="Times New Roman" panose="02020603050405020304" pitchFamily="18" charset="0"/>
                <a:cs typeface="Times New Roman" panose="02020603050405020304" pitchFamily="18" charset="0"/>
              </a:rPr>
              <a:t>:(Natural Language Understanding) một thư viện để hiểu ngôn ngữ tự nhiên (NLU) thực hiện phân loại ý định và trích xuất thực thể từ đầu vào của người dùng và giúp bot hiểu những gì người dùng đang nói.</a:t>
            </a:r>
            <a:endParaRPr lang="en-US" sz="1800">
              <a:effectLst/>
              <a:latin typeface=".VnTime"/>
              <a:ea typeface="Times New Roman" panose="02020603050405020304" pitchFamily="18" charset="0"/>
              <a:cs typeface="Times New Roman" panose="02020603050405020304" pitchFamily="18" charset="0"/>
            </a:endParaRPr>
          </a:p>
          <a:p>
            <a:pPr indent="457200" algn="just">
              <a:lnSpc>
                <a:spcPct val="150000"/>
              </a:lnSpc>
            </a:pPr>
            <a:r>
              <a:rPr lang="vi-VN" sz="2800" b="0" i="0">
                <a:solidFill>
                  <a:srgbClr val="1B1B1B"/>
                </a:solidFill>
                <a:effectLst/>
                <a:latin typeface="Open Sans" panose="020B0606030504020204" pitchFamily="34" charset="0"/>
              </a:rPr>
              <a:t>Rasa NLU sẽ tiến hành phân tích câu để đưa ra ý định (intent) của người dùng và đối tượng (entity) trong câu</a:t>
            </a:r>
            <a:endParaRPr lang="en-GB" sz="180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a:p>
        </p:txBody>
      </p:sp>
      <p:sp>
        <p:nvSpPr>
          <p:cNvPr id="4" name="Chỗ dành sẵn cho Số hiệu Bản chiếu 3"/>
          <p:cNvSpPr>
            <a:spLocks noGrp="1"/>
          </p:cNvSpPr>
          <p:nvPr>
            <p:ph type="sldNum" sz="quarter" idx="5"/>
          </p:nvPr>
        </p:nvSpPr>
        <p:spPr/>
        <p:txBody>
          <a:bodyPr/>
          <a:lstStyle/>
          <a:p>
            <a:fld id="{40692484-ACCD-4D7E-A97E-23FCAD716C61}" type="slidenum">
              <a:rPr lang="en-US" smtClean="0"/>
              <a:t>8</a:t>
            </a:fld>
            <a:endParaRPr lang="en-US"/>
          </a:p>
        </p:txBody>
      </p:sp>
    </p:spTree>
    <p:extLst>
      <p:ext uri="{BB962C8B-B14F-4D97-AF65-F5344CB8AC3E}">
        <p14:creationId xmlns:p14="http://schemas.microsoft.com/office/powerpoint/2010/main" val="3286646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Lấy them ảnh như của xin giá về slot,…</a:t>
            </a:r>
          </a:p>
        </p:txBody>
      </p:sp>
      <p:sp>
        <p:nvSpPr>
          <p:cNvPr id="4" name="Chỗ dành sẵn cho Số hiệu Bản chiếu 3"/>
          <p:cNvSpPr>
            <a:spLocks noGrp="1"/>
          </p:cNvSpPr>
          <p:nvPr>
            <p:ph type="sldNum" sz="quarter" idx="5"/>
          </p:nvPr>
        </p:nvSpPr>
        <p:spPr/>
        <p:txBody>
          <a:bodyPr/>
          <a:lstStyle/>
          <a:p>
            <a:fld id="{40692484-ACCD-4D7E-A97E-23FCAD716C61}" type="slidenum">
              <a:rPr lang="en-US" smtClean="0"/>
              <a:t>9</a:t>
            </a:fld>
            <a:endParaRPr lang="en-US"/>
          </a:p>
        </p:txBody>
      </p:sp>
    </p:spTree>
    <p:extLst>
      <p:ext uri="{BB962C8B-B14F-4D97-AF65-F5344CB8AC3E}">
        <p14:creationId xmlns:p14="http://schemas.microsoft.com/office/powerpoint/2010/main" val="123743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Phân tích các thành phần của Rasa:</a:t>
            </a:r>
          </a:p>
          <a:p>
            <a:pPr indent="457200" algn="just">
              <a:lnSpc>
                <a:spcPct val="150000"/>
              </a:lnSpc>
            </a:pPr>
            <a:r>
              <a:rPr lang="en-GB" sz="1800">
                <a:effectLst/>
                <a:latin typeface="Times New Roman" panose="02020603050405020304" pitchFamily="18" charset="0"/>
                <a:ea typeface="Times New Roman" panose="02020603050405020304" pitchFamily="18" charset="0"/>
                <a:cs typeface="Times New Roman" panose="02020603050405020304" pitchFamily="18" charset="0"/>
              </a:rPr>
              <a:t>Rasa Core là nơi thực hiện quản lí luồng hội thoại. Dựa vào các intent, entity đã được detect ra ở phần NLU, Rasa Core tiến hành lấy các kết quả này làm đầu vào, rồi quyết định message đầu ra. </a:t>
            </a:r>
          </a:p>
          <a:p>
            <a:pPr indent="457200" algn="just">
              <a:lnSpc>
                <a:spcPct val="150000"/>
              </a:lnSpc>
            </a:pPr>
            <a:r>
              <a:rPr lang="vi-VN" sz="2800" b="0" i="0">
                <a:solidFill>
                  <a:srgbClr val="1B1B1B"/>
                </a:solidFill>
                <a:effectLst/>
                <a:latin typeface="Open Sans" panose="020B0606030504020204" pitchFamily="34" charset="0"/>
              </a:rPr>
              <a:t>Rasa Core sau đó sẽ tiếp nhận phần thông tin để quyết định công việc cần làm cũng như message trả ra</a:t>
            </a:r>
            <a:endParaRPr lang="en-US" sz="1800">
              <a:effectLst/>
              <a:latin typeface=".VnTime"/>
              <a:ea typeface="Times New Roman" panose="02020603050405020304" pitchFamily="18" charset="0"/>
              <a:cs typeface="Times New Roman" panose="02020603050405020304" pitchFamily="18" charset="0"/>
            </a:endParaRPr>
          </a:p>
          <a:p>
            <a:endParaRPr lang="en-US"/>
          </a:p>
        </p:txBody>
      </p:sp>
      <p:sp>
        <p:nvSpPr>
          <p:cNvPr id="4" name="Chỗ dành sẵn cho Số hiệu Bản chiếu 3"/>
          <p:cNvSpPr>
            <a:spLocks noGrp="1"/>
          </p:cNvSpPr>
          <p:nvPr>
            <p:ph type="sldNum" sz="quarter" idx="5"/>
          </p:nvPr>
        </p:nvSpPr>
        <p:spPr/>
        <p:txBody>
          <a:bodyPr/>
          <a:lstStyle/>
          <a:p>
            <a:fld id="{40692484-ACCD-4D7E-A97E-23FCAD716C61}" type="slidenum">
              <a:rPr lang="en-US" smtClean="0"/>
              <a:t>11</a:t>
            </a:fld>
            <a:endParaRPr lang="en-US"/>
          </a:p>
        </p:txBody>
      </p:sp>
    </p:spTree>
    <p:extLst>
      <p:ext uri="{BB962C8B-B14F-4D97-AF65-F5344CB8AC3E}">
        <p14:creationId xmlns:p14="http://schemas.microsoft.com/office/powerpoint/2010/main" val="2288026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Actions là những thứ mà bot có thể làm được như: truy vấn cơ sở dữ liệu, trả lời người dùng, thực hiện lệnh gọi API bên ngoài, …</a:t>
            </a:r>
          </a:p>
          <a:p>
            <a:r>
              <a:rPr lang="en-US" sz="1800">
                <a:effectLst/>
                <a:latin typeface=".VnTime"/>
                <a:ea typeface="Times New Roman" panose="02020603050405020304" pitchFamily="18" charset="0"/>
                <a:cs typeface="Times New Roman" panose="02020603050405020304" pitchFamily="18" charset="0"/>
              </a:rPr>
              <a:t>stories.md ta viết một số kịch bản có thể xảy ra khi tương tác với Bot, việc dự tính trước các trường hợp có thể xảy ra trong quá trình nhắn tin sẽ giúp bot xử lý các trường hợp một cách trơn tru hơn và có vẻ thông minh hơn. Vậy nên cần phải cố gắng nghĩa thật nhiều các trường hợp mà khách hàng có thể hỏi bot.</a:t>
            </a:r>
          </a:p>
          <a:p>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a:effectLst/>
              <a:latin typeface=".VnTime"/>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u="none" strike="noStrike">
              <a:effectLst/>
              <a:uFill>
                <a:solidFill>
                  <a:srgbClr val="000000"/>
                </a:solidFill>
              </a:uFill>
              <a:latin typeface=".VnTime"/>
              <a:ea typeface="Times New Roman" panose="02020603050405020304" pitchFamily="18" charset="0"/>
              <a:cs typeface="Times New Roman" panose="02020603050405020304" pitchFamily="18" charset="0"/>
            </a:endParaRPr>
          </a:p>
        </p:txBody>
      </p:sp>
      <p:sp>
        <p:nvSpPr>
          <p:cNvPr id="4" name="Chỗ dành sẵn cho Số hiệu Bản chiếu 3"/>
          <p:cNvSpPr>
            <a:spLocks noGrp="1"/>
          </p:cNvSpPr>
          <p:nvPr>
            <p:ph type="sldNum" sz="quarter" idx="5"/>
          </p:nvPr>
        </p:nvSpPr>
        <p:spPr/>
        <p:txBody>
          <a:bodyPr/>
          <a:lstStyle/>
          <a:p>
            <a:fld id="{40692484-ACCD-4D7E-A97E-23FCAD716C61}" type="slidenum">
              <a:rPr lang="en-US" smtClean="0"/>
              <a:t>12</a:t>
            </a:fld>
            <a:endParaRPr lang="en-US"/>
          </a:p>
        </p:txBody>
      </p:sp>
    </p:spTree>
    <p:extLst>
      <p:ext uri="{BB962C8B-B14F-4D97-AF65-F5344CB8AC3E}">
        <p14:creationId xmlns:p14="http://schemas.microsoft.com/office/powerpoint/2010/main" val="3254329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lgn="l">
              <a:buFont typeface="Arial" panose="020B0604020202020204" pitchFamily="34" charset="0"/>
              <a:buChar char="•"/>
            </a:pPr>
            <a:r>
              <a:rPr lang="vi-VN" b="0" i="0">
                <a:solidFill>
                  <a:srgbClr val="1B1B1B"/>
                </a:solidFill>
                <a:effectLst/>
                <a:latin typeface="Open Sans" panose="020B0606030504020204" pitchFamily="34" charset="0"/>
              </a:rPr>
              <a:t>Follow up Action</a:t>
            </a:r>
            <a:endParaRPr lang="en-US" b="0" i="0">
              <a:solidFill>
                <a:srgbClr val="1B1B1B"/>
              </a:solidFill>
              <a:effectLst/>
              <a:latin typeface="Open Sans" panose="020B0606030504020204" pitchFamily="34" charset="0"/>
            </a:endParaRPr>
          </a:p>
          <a:p>
            <a:pPr lvl="1" algn="l">
              <a:buFont typeface="Arial" panose="020B0604020202020204" pitchFamily="34" charset="0"/>
              <a:buChar char="•"/>
            </a:pPr>
            <a:r>
              <a:rPr lang="vi-VN" b="0" i="0">
                <a:solidFill>
                  <a:srgbClr val="1B1B1B"/>
                </a:solidFill>
                <a:effectLst/>
                <a:latin typeface="Open Sans" panose="020B0606030504020204" pitchFamily="34" charset="0"/>
              </a:rPr>
              <a:t>Follow up Action được sử dụng khi chúng ta cần đảm bảo 2 action được thực hiện liền mạch</a:t>
            </a:r>
          </a:p>
          <a:p>
            <a:pPr lvl="1" algn="l">
              <a:buFont typeface="Arial" panose="020B0604020202020204" pitchFamily="34" charset="0"/>
              <a:buChar char="•"/>
            </a:pPr>
            <a:r>
              <a:rPr lang="vi-VN" b="0" i="0">
                <a:solidFill>
                  <a:srgbClr val="1B1B1B"/>
                </a:solidFill>
                <a:effectLst/>
                <a:latin typeface="Open Sans" panose="020B0606030504020204" pitchFamily="34" charset="0"/>
              </a:rPr>
              <a:t>Có thể hình dung một trường hợp như thế này: Giả sử, bạn tạo một chatbot hỗ trợ thực hiện các giao dịch. Khi khách hàng yêu cầu giao dịch, Rasa bắt intent và thục hiện action "giao dịch", ở đây chatbot cần kiểm tra thông tin user, do đó, cần return một followup Action đến action "kiểm tra" để thực hiện kiểm tra thông tin, sau đó quay trở lại action "giao dịch" ban đầu để tiếp tục thực hiện giao dịch</a:t>
            </a:r>
          </a:p>
          <a:p>
            <a:endParaRPr lang="en-US"/>
          </a:p>
        </p:txBody>
      </p:sp>
      <p:sp>
        <p:nvSpPr>
          <p:cNvPr id="4" name="Chỗ dành sẵn cho Số hiệu Bản chiế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692484-ACCD-4D7E-A97E-23FCAD716C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7211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lgn="l">
              <a:buFont typeface="Arial" panose="020B0604020202020204" pitchFamily="34" charset="0"/>
              <a:buChar char="•"/>
            </a:pPr>
            <a:r>
              <a:rPr lang="vi-VN" b="0" i="0">
                <a:solidFill>
                  <a:srgbClr val="1B1B1B"/>
                </a:solidFill>
                <a:effectLst/>
                <a:latin typeface="Open Sans" panose="020B0606030504020204" pitchFamily="34" charset="0"/>
              </a:rPr>
              <a:t>Form Action</a:t>
            </a:r>
          </a:p>
          <a:p>
            <a:pPr marL="742950" lvl="1" indent="-285750" algn="l">
              <a:buFont typeface="Arial" panose="020B0604020202020204" pitchFamily="34" charset="0"/>
              <a:buChar char="•"/>
            </a:pPr>
            <a:r>
              <a:rPr lang="vi-VN" b="0" i="0">
                <a:solidFill>
                  <a:srgbClr val="1B1B1B"/>
                </a:solidFill>
                <a:effectLst/>
                <a:latin typeface="Open Sans" panose="020B0606030504020204" pitchFamily="34" charset="0"/>
              </a:rPr>
              <a:t>Khi chatbot cần thu thập nhiều thông tin từ user để tiến hành một tác vụ như: thông tin đặt phòng, thông tin tạo nhóm, ... Đó là lúc cần đến Form Action để thực hiện Slot Filling</a:t>
            </a:r>
          </a:p>
          <a:p>
            <a:pPr marL="742950" lvl="1" indent="-285750" algn="l">
              <a:buFont typeface="Arial" panose="020B0604020202020204" pitchFamily="34" charset="0"/>
              <a:buChar char="•"/>
            </a:pPr>
            <a:r>
              <a:rPr lang="vi-VN" b="0" i="0">
                <a:solidFill>
                  <a:srgbClr val="1B1B1B"/>
                </a:solidFill>
                <a:effectLst/>
                <a:latin typeface="Open Sans" panose="020B0606030504020204" pitchFamily="34" charset="0"/>
              </a:rPr>
              <a:t>Form Action sẽ thực hiện hỏi lần lượt user để thu thập đủ các slot cần thiết. Trong quá trình hỏi, Form cũng sẽ tiến hành validate giá trị của slot để đảm bảo giá trị thu được là hợp lí. User sẽ không thể thoát khỏi Form khi chưa cung cấp đủ thông tin (thật ra thì sau một số lần hữu hạn không thu thập đủ thì Form cũng sẽ dừng )</a:t>
            </a:r>
          </a:p>
          <a:p>
            <a:endParaRPr lang="en-US"/>
          </a:p>
        </p:txBody>
      </p:sp>
      <p:sp>
        <p:nvSpPr>
          <p:cNvPr id="4" name="Chỗ dành sẵn cho Số hiệu Bản chiế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692484-ACCD-4D7E-A97E-23FCAD716C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6102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4.sv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svg"/><Relationship Id="rId7"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4.svg"/><Relationship Id="rId10" Type="http://schemas.openxmlformats.org/officeDocument/2006/relationships/image" Target="../media/image23.png"/><Relationship Id="rId4" Type="http://schemas.openxmlformats.org/officeDocument/2006/relationships/image" Target="../media/image3.png"/><Relationship Id="rId9" Type="http://schemas.openxmlformats.org/officeDocument/2006/relationships/image" Target="../media/image22.svg"/></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7844792">
            <a:off x="-3989040" y="-1796730"/>
            <a:ext cx="9527038" cy="9527038"/>
          </a:xfrm>
          <a:prstGeom prst="rect">
            <a:avLst/>
          </a:prstGeom>
        </p:spPr>
      </p:pic>
      <p:pic>
        <p:nvPicPr>
          <p:cNvPr id="3" name="Picture 3"/>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0089695">
            <a:off x="11905003" y="4094504"/>
            <a:ext cx="11640304" cy="11640304"/>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4370539" y="5343053"/>
            <a:ext cx="9424110" cy="4910203"/>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11774033" y="1294267"/>
            <a:ext cx="9381575" cy="4888041"/>
          </a:xfrm>
          <a:prstGeom prst="rect">
            <a:avLst/>
          </a:prstGeom>
        </p:spPr>
      </p:pic>
      <p:sp>
        <p:nvSpPr>
          <p:cNvPr id="7" name="TextBox 7"/>
          <p:cNvSpPr txBox="1"/>
          <p:nvPr/>
        </p:nvSpPr>
        <p:spPr>
          <a:xfrm>
            <a:off x="3352800" y="930751"/>
            <a:ext cx="11811400" cy="511935"/>
          </a:xfrm>
          <a:prstGeom prst="rect">
            <a:avLst/>
          </a:prstGeom>
        </p:spPr>
        <p:txBody>
          <a:bodyPr lIns="0" tIns="0" rIns="0" bIns="0" rtlCol="0" anchor="t">
            <a:spAutoFit/>
          </a:bodyPr>
          <a:lstStyle/>
          <a:p>
            <a:pPr algn="ctr">
              <a:lnSpc>
                <a:spcPts val="4159"/>
              </a:lnSpc>
            </a:pPr>
            <a:r>
              <a:rPr lang="en-US" sz="3199" b="1">
                <a:solidFill>
                  <a:schemeClr val="bg1"/>
                </a:solidFill>
                <a:latin typeface="Abadi" panose="020B0604020104020204" pitchFamily="34" charset="0"/>
                <a:cs typeface="Poppins Light" panose="020B0604020202020204" charset="0"/>
              </a:rPr>
              <a:t>BÁO CÁO TỔNG KẾT</a:t>
            </a:r>
          </a:p>
        </p:txBody>
      </p:sp>
      <p:sp>
        <p:nvSpPr>
          <p:cNvPr id="9" name="TextBox 9"/>
          <p:cNvSpPr txBox="1"/>
          <p:nvPr/>
        </p:nvSpPr>
        <p:spPr>
          <a:xfrm>
            <a:off x="3352800" y="2171700"/>
            <a:ext cx="11811400" cy="811119"/>
          </a:xfrm>
          <a:prstGeom prst="rect">
            <a:avLst/>
          </a:prstGeom>
        </p:spPr>
        <p:txBody>
          <a:bodyPr lIns="0" tIns="0" rIns="0" bIns="0" rtlCol="0" anchor="t">
            <a:spAutoFit/>
          </a:bodyPr>
          <a:lstStyle/>
          <a:p>
            <a:pPr algn="ctr">
              <a:lnSpc>
                <a:spcPts val="3120"/>
              </a:lnSpc>
            </a:pPr>
            <a:r>
              <a:rPr lang="en-US" sz="3000" b="1" spc="489">
                <a:solidFill>
                  <a:schemeClr val="bg1"/>
                </a:solidFill>
                <a:latin typeface="Abadi" panose="020B0604020104020204" pitchFamily="34" charset="0"/>
                <a:cs typeface="Poppins Light" panose="020B0604020202020204" charset="0"/>
              </a:rPr>
              <a:t>ĐỀ TÀI NGHIÊN CỨU KHOA HỌC CỦA SINH VIÊN</a:t>
            </a:r>
          </a:p>
          <a:p>
            <a:pPr algn="ctr">
              <a:lnSpc>
                <a:spcPts val="3120"/>
              </a:lnSpc>
            </a:pPr>
            <a:r>
              <a:rPr lang="en-US" sz="3000" b="1" spc="489">
                <a:solidFill>
                  <a:schemeClr val="bg1"/>
                </a:solidFill>
                <a:latin typeface="Abadi" panose="020B0604020104020204" pitchFamily="34" charset="0"/>
                <a:cs typeface="Poppins Light" panose="020B0604020202020204" charset="0"/>
              </a:rPr>
              <a:t>NĂM</a:t>
            </a:r>
            <a:r>
              <a:rPr lang="en-US" sz="3000" b="1" spc="489">
                <a:solidFill>
                  <a:srgbClr val="D0C3F1"/>
                </a:solidFill>
                <a:latin typeface="Abadi" panose="020B0604020104020204" pitchFamily="34" charset="0"/>
                <a:cs typeface="Poppins Light" panose="020B0604020202020204" charset="0"/>
              </a:rPr>
              <a:t> </a:t>
            </a:r>
            <a:r>
              <a:rPr lang="en-US" sz="3000" b="1" spc="489">
                <a:solidFill>
                  <a:schemeClr val="bg1"/>
                </a:solidFill>
                <a:latin typeface="Abadi" panose="020B0604020104020204" pitchFamily="34" charset="0"/>
                <a:cs typeface="Poppins Light" panose="020B0604020202020204" charset="0"/>
              </a:rPr>
              <a:t>2021</a:t>
            </a:r>
            <a:r>
              <a:rPr lang="en-US" sz="3000" b="1" spc="489">
                <a:solidFill>
                  <a:srgbClr val="D0C3F1"/>
                </a:solidFill>
                <a:latin typeface="Abadi" panose="020B0604020104020204" pitchFamily="34" charset="0"/>
                <a:cs typeface="Poppins Light" panose="020B0604020202020204" charset="0"/>
              </a:rPr>
              <a:t> </a:t>
            </a:r>
          </a:p>
        </p:txBody>
      </p:sp>
      <p:sp>
        <p:nvSpPr>
          <p:cNvPr id="8" name="TextBox 8"/>
          <p:cNvSpPr txBox="1"/>
          <p:nvPr/>
        </p:nvSpPr>
        <p:spPr>
          <a:xfrm>
            <a:off x="3238300" y="3848100"/>
            <a:ext cx="11811400" cy="2308324"/>
          </a:xfrm>
          <a:prstGeom prst="rect">
            <a:avLst/>
          </a:prstGeom>
        </p:spPr>
        <p:txBody>
          <a:bodyPr lIns="0" tIns="0" rIns="0" bIns="0" rtlCol="0" anchor="t">
            <a:spAutoFit/>
          </a:bodyPr>
          <a:lstStyle/>
          <a:p>
            <a:pPr algn="ctr"/>
            <a:r>
              <a:rPr lang="vi-VN" sz="5000" spc="65">
                <a:solidFill>
                  <a:schemeClr val="bg1">
                    <a:lumMod val="95000"/>
                  </a:schemeClr>
                </a:solidFill>
                <a:cs typeface="Poppins Light" panose="020B0604020202020204" charset="0"/>
              </a:rPr>
              <a:t>NGHIÊN CỨU RASA FRAMEWORK ỨNG DỤNG CHATBOT TƯ VẤN SẢN PHẨM DINH DƯỠNG</a:t>
            </a:r>
            <a:endParaRPr lang="en-US" sz="5000" spc="65">
              <a:solidFill>
                <a:schemeClr val="bg1">
                  <a:lumMod val="95000"/>
                </a:schemeClr>
              </a:solidFill>
              <a:latin typeface="Abadi" panose="020B0604020104020204" pitchFamily="34" charset="0"/>
              <a:cs typeface="Poppins Light" panose="020B0604020202020204" charset="0"/>
            </a:endParaRPr>
          </a:p>
        </p:txBody>
      </p:sp>
      <p:sp>
        <p:nvSpPr>
          <p:cNvPr id="20" name="TextBox 9">
            <a:extLst>
              <a:ext uri="{FF2B5EF4-FFF2-40B4-BE49-F238E27FC236}">
                <a16:creationId xmlns:a16="http://schemas.microsoft.com/office/drawing/2014/main" id="{31777CD8-E294-4593-8DF4-3343960852D8}"/>
              </a:ext>
            </a:extLst>
          </p:cNvPr>
          <p:cNvSpPr txBox="1"/>
          <p:nvPr/>
        </p:nvSpPr>
        <p:spPr>
          <a:xfrm>
            <a:off x="4724402" y="6586454"/>
            <a:ext cx="7924800" cy="1965282"/>
          </a:xfrm>
          <a:prstGeom prst="rect">
            <a:avLst/>
          </a:prstGeom>
        </p:spPr>
        <p:txBody>
          <a:bodyPr wrap="square" lIns="0" tIns="0" rIns="0" bIns="0" rtlCol="0" anchor="t">
            <a:spAutoFit/>
          </a:bodyPr>
          <a:lstStyle/>
          <a:p>
            <a:pPr>
              <a:lnSpc>
                <a:spcPts val="3120"/>
              </a:lnSpc>
            </a:pPr>
            <a:r>
              <a:rPr lang="en-US" sz="2000" spc="489">
                <a:solidFill>
                  <a:schemeClr val="bg1"/>
                </a:solidFill>
                <a:latin typeface="Abadi" panose="020B0604020104020204" pitchFamily="34" charset="0"/>
                <a:cs typeface="Poppins Light" panose="020B0604020202020204" charset="0"/>
              </a:rPr>
              <a:t>Sinh viên thực hiện:</a:t>
            </a:r>
            <a:br>
              <a:rPr lang="en-US" sz="2000" spc="489">
                <a:solidFill>
                  <a:schemeClr val="bg1"/>
                </a:solidFill>
                <a:latin typeface="Abadi" panose="020B0604020104020204" pitchFamily="34" charset="0"/>
                <a:cs typeface="Poppins Light" panose="020B0604020202020204" charset="0"/>
              </a:rPr>
            </a:br>
            <a:r>
              <a:rPr lang="en-US" sz="2000" spc="489">
                <a:solidFill>
                  <a:schemeClr val="bg1"/>
                </a:solidFill>
                <a:latin typeface="Abadi" panose="020B0604020104020204" pitchFamily="34" charset="0"/>
                <a:cs typeface="Poppins Light" panose="020B0604020202020204" charset="0"/>
              </a:rPr>
              <a:t>			Nguyễn Văn An</a:t>
            </a:r>
            <a:br>
              <a:rPr lang="en-US" sz="2000" spc="489">
                <a:solidFill>
                  <a:schemeClr val="bg1"/>
                </a:solidFill>
                <a:latin typeface="Abadi" panose="020B0604020104020204" pitchFamily="34" charset="0"/>
                <a:cs typeface="Poppins Light" panose="020B0604020202020204" charset="0"/>
              </a:rPr>
            </a:br>
            <a:r>
              <a:rPr lang="en-US" sz="2000" spc="489">
                <a:solidFill>
                  <a:schemeClr val="bg1"/>
                </a:solidFill>
                <a:latin typeface="Abadi" panose="020B0604020104020204" pitchFamily="34" charset="0"/>
                <a:cs typeface="Poppins Light" panose="020B0604020202020204" charset="0"/>
              </a:rPr>
              <a:t>			Nguyễn Đức Phú</a:t>
            </a:r>
          </a:p>
          <a:p>
            <a:pPr>
              <a:lnSpc>
                <a:spcPts val="3120"/>
              </a:lnSpc>
            </a:pPr>
            <a:r>
              <a:rPr lang="en-US" sz="2000" spc="489">
                <a:solidFill>
                  <a:schemeClr val="bg1"/>
                </a:solidFill>
                <a:latin typeface="Abadi" panose="020B0604020104020204" pitchFamily="34" charset="0"/>
                <a:cs typeface="Poppins Light" panose="020B0604020202020204" charset="0"/>
              </a:rPr>
              <a:t>			Lê Quang Thọ</a:t>
            </a:r>
          </a:p>
          <a:p>
            <a:pPr>
              <a:lnSpc>
                <a:spcPts val="3120"/>
              </a:lnSpc>
            </a:pPr>
            <a:r>
              <a:rPr lang="en-US" sz="2000" spc="489">
                <a:solidFill>
                  <a:schemeClr val="bg1"/>
                </a:solidFill>
                <a:latin typeface="Abadi" panose="020B0604020104020204" pitchFamily="34" charset="0"/>
                <a:cs typeface="Poppins Light" panose="020B0604020202020204" charset="0"/>
              </a:rPr>
              <a:t>Người hướng dẫn: ThS.Nguyễn Thu Hường</a:t>
            </a:r>
          </a:p>
        </p:txBody>
      </p:sp>
      <p:pic>
        <p:nvPicPr>
          <p:cNvPr id="22" name="Logo1">
            <a:extLst>
              <a:ext uri="{FF2B5EF4-FFF2-40B4-BE49-F238E27FC236}">
                <a16:creationId xmlns:a16="http://schemas.microsoft.com/office/drawing/2014/main" id="{C9062F94-CBB5-4E5C-8845-B1CCB262EF88}"/>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6250" b="93750" l="8120" r="91453">
                        <a14:foregroundMark x1="21368" y1="16518" x2="19658" y2="20089"/>
                        <a14:foregroundMark x1="17521" y1="20536" x2="8547" y2="45089"/>
                        <a14:foregroundMark x1="85897" y1="34821" x2="87179" y2="49107"/>
                        <a14:foregroundMark x1="91026" y1="40179" x2="91453" y2="44643"/>
                        <a14:foregroundMark x1="30769" y1="86607" x2="51709" y2="90625"/>
                        <a14:foregroundMark x1="41880" y1="92857" x2="50855" y2="94196"/>
                        <a14:foregroundMark x1="65385" y1="11607" x2="41026" y2="8482"/>
                        <a14:foregroundMark x1="52564" y1="6250" x2="50000" y2="6250"/>
                        <a14:backgroundMark x1="5128" y1="5357" x2="13248" y2="6250"/>
                      </a14:backgroundRemoval>
                    </a14:imgEffect>
                  </a14:imgLayer>
                </a14:imgProps>
              </a:ext>
            </a:extLst>
          </a:blip>
          <a:stretch>
            <a:fillRect/>
          </a:stretch>
        </p:blipFill>
        <p:spPr>
          <a:xfrm>
            <a:off x="457200" y="464672"/>
            <a:ext cx="1783235" cy="1707028"/>
          </a:xfrm>
          <a:prstGeom prst="rect">
            <a:avLst/>
          </a:prstGeom>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404448">
            <a:off x="5737056" y="-4969044"/>
            <a:ext cx="14455615" cy="14455615"/>
          </a:xfrm>
          <a:prstGeom prst="rect">
            <a:avLst/>
          </a:prstGeom>
        </p:spPr>
      </p:pic>
      <p:pic>
        <p:nvPicPr>
          <p:cNvPr id="3" name="Picture 3"/>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730258" y="590550"/>
            <a:ext cx="8525873" cy="8525873"/>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4616592" y="990173"/>
            <a:ext cx="7423008" cy="3867577"/>
          </a:xfrm>
          <a:prstGeom prst="rect">
            <a:avLst/>
          </a:prstGeom>
        </p:spPr>
      </p:pic>
      <p:pic>
        <p:nvPicPr>
          <p:cNvPr id="11" name="Picture 1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a:off x="9753597" y="8496300"/>
            <a:ext cx="11582402" cy="4472848"/>
          </a:xfrm>
          <a:prstGeom prst="rect">
            <a:avLst/>
          </a:prstGeom>
        </p:spPr>
      </p:pic>
      <p:sp>
        <p:nvSpPr>
          <p:cNvPr id="16" name="TextBox 10">
            <a:extLst>
              <a:ext uri="{FF2B5EF4-FFF2-40B4-BE49-F238E27FC236}">
                <a16:creationId xmlns:a16="http://schemas.microsoft.com/office/drawing/2014/main" id="{61CA232C-9853-49D4-97BB-C5A328BA7DC7}"/>
              </a:ext>
            </a:extLst>
          </p:cNvPr>
          <p:cNvSpPr txBox="1"/>
          <p:nvPr/>
        </p:nvSpPr>
        <p:spPr>
          <a:xfrm>
            <a:off x="8458200" y="1562100"/>
            <a:ext cx="8953900" cy="5157181"/>
          </a:xfrm>
          <a:prstGeom prst="rect">
            <a:avLst/>
          </a:prstGeom>
        </p:spPr>
        <p:txBody>
          <a:bodyPr lIns="0" tIns="0" rIns="0" bIns="0" rtlCol="0" anchor="t">
            <a:spAutoFit/>
          </a:bodyPr>
          <a:lstStyle/>
          <a:p>
            <a:pPr>
              <a:lnSpc>
                <a:spcPts val="4500"/>
              </a:lnSpc>
            </a:pPr>
            <a:r>
              <a:rPr lang="en-US" sz="2800">
                <a:solidFill>
                  <a:srgbClr val="D0C3F1"/>
                </a:solidFill>
                <a:latin typeface="Abadi" panose="020B0604020104020204" pitchFamily="34" charset="0"/>
              </a:rPr>
              <a:t>nlu:</a:t>
            </a:r>
          </a:p>
          <a:p>
            <a:pPr marL="457200" indent="-457200">
              <a:lnSpc>
                <a:spcPts val="4500"/>
              </a:lnSpc>
              <a:buFontTx/>
              <a:buChar char="-"/>
            </a:pPr>
            <a:r>
              <a:rPr lang="en-US" sz="2800">
                <a:solidFill>
                  <a:srgbClr val="D0C3F1"/>
                </a:solidFill>
                <a:latin typeface="Abadi" panose="020B0604020104020204" pitchFamily="34" charset="0"/>
              </a:rPr>
              <a:t>intent: chao_hoi</a:t>
            </a:r>
          </a:p>
          <a:p>
            <a:pPr>
              <a:lnSpc>
                <a:spcPts val="4500"/>
              </a:lnSpc>
            </a:pPr>
            <a:r>
              <a:rPr lang="en-US" sz="2800">
                <a:solidFill>
                  <a:srgbClr val="D0C3F1"/>
                </a:solidFill>
                <a:latin typeface="Abadi" panose="020B0604020104020204" pitchFamily="34" charset="0"/>
              </a:rPr>
              <a:t>	examples:|</a:t>
            </a:r>
          </a:p>
          <a:p>
            <a:pPr>
              <a:lnSpc>
                <a:spcPts val="4500"/>
              </a:lnSpc>
            </a:pPr>
            <a:r>
              <a:rPr lang="en-US" sz="2800">
                <a:solidFill>
                  <a:srgbClr val="D0C3F1"/>
                </a:solidFill>
                <a:latin typeface="Abadi" panose="020B0604020104020204" pitchFamily="34" charset="0"/>
              </a:rPr>
              <a:t>		- hello</a:t>
            </a:r>
          </a:p>
          <a:p>
            <a:pPr>
              <a:lnSpc>
                <a:spcPts val="4500"/>
              </a:lnSpc>
            </a:pPr>
            <a:r>
              <a:rPr lang="en-US" sz="2800">
                <a:solidFill>
                  <a:srgbClr val="D0C3F1"/>
                </a:solidFill>
                <a:latin typeface="Abadi" panose="020B0604020104020204" pitchFamily="34" charset="0"/>
              </a:rPr>
              <a:t>		- xin chào</a:t>
            </a:r>
          </a:p>
          <a:p>
            <a:pPr>
              <a:lnSpc>
                <a:spcPts val="4500"/>
              </a:lnSpc>
            </a:pPr>
            <a:r>
              <a:rPr lang="en-US" sz="2800">
                <a:solidFill>
                  <a:srgbClr val="D0C3F1"/>
                </a:solidFill>
                <a:latin typeface="Abadi" panose="020B0604020104020204" pitchFamily="34" charset="0"/>
              </a:rPr>
              <a:t>		- hi</a:t>
            </a:r>
          </a:p>
          <a:p>
            <a:pPr>
              <a:lnSpc>
                <a:spcPts val="4500"/>
              </a:lnSpc>
            </a:pPr>
            <a:r>
              <a:rPr lang="en-US" sz="2800">
                <a:solidFill>
                  <a:srgbClr val="D0C3F1"/>
                </a:solidFill>
                <a:latin typeface="Abadi" panose="020B0604020104020204" pitchFamily="34" charset="0"/>
              </a:rPr>
              <a:t>		- ….</a:t>
            </a:r>
          </a:p>
          <a:p>
            <a:pPr>
              <a:lnSpc>
                <a:spcPts val="4500"/>
              </a:lnSpc>
            </a:pPr>
            <a:endParaRPr lang="en-US" sz="2800">
              <a:solidFill>
                <a:srgbClr val="D0C3F1"/>
              </a:solidFill>
              <a:latin typeface="Abadi" panose="020B0604020104020204" pitchFamily="34" charset="0"/>
            </a:endParaRPr>
          </a:p>
          <a:p>
            <a:pPr>
              <a:lnSpc>
                <a:spcPts val="4500"/>
              </a:lnSpc>
            </a:pPr>
            <a:endParaRPr lang="en-US" sz="2800">
              <a:solidFill>
                <a:srgbClr val="D0C3F1"/>
              </a:solidFill>
              <a:latin typeface="Abadi" panose="020B0604020104020204" pitchFamily="34" charset="0"/>
            </a:endParaRPr>
          </a:p>
        </p:txBody>
      </p:sp>
      <p:sp>
        <p:nvSpPr>
          <p:cNvPr id="24" name="TextBox 9">
            <a:extLst>
              <a:ext uri="{FF2B5EF4-FFF2-40B4-BE49-F238E27FC236}">
                <a16:creationId xmlns:a16="http://schemas.microsoft.com/office/drawing/2014/main" id="{2F75C0C1-9EC9-42BE-9159-CF01C3CB55EE}"/>
              </a:ext>
            </a:extLst>
          </p:cNvPr>
          <p:cNvSpPr txBox="1"/>
          <p:nvPr/>
        </p:nvSpPr>
        <p:spPr>
          <a:xfrm>
            <a:off x="7848600" y="6719281"/>
            <a:ext cx="8953900" cy="551433"/>
          </a:xfrm>
          <a:prstGeom prst="rect">
            <a:avLst/>
          </a:prstGeom>
        </p:spPr>
        <p:txBody>
          <a:bodyPr lIns="0" tIns="0" rIns="0" bIns="0" rtlCol="0" anchor="t">
            <a:spAutoFit/>
          </a:bodyPr>
          <a:lstStyle/>
          <a:p>
            <a:pPr algn="ctr">
              <a:lnSpc>
                <a:spcPts val="4320"/>
              </a:lnSpc>
            </a:pPr>
            <a:r>
              <a:rPr lang="en-US" sz="3600" spc="252">
                <a:solidFill>
                  <a:srgbClr val="D0C3F1"/>
                </a:solidFill>
                <a:latin typeface="Abadi" panose="020B0604020104020204" pitchFamily="34" charset="0"/>
              </a:rPr>
              <a:t>Xây dựng file nlu và train Rasa NLU</a:t>
            </a:r>
          </a:p>
        </p:txBody>
      </p:sp>
      <p:pic>
        <p:nvPicPr>
          <p:cNvPr id="2050" name="Picture 2">
            <a:extLst>
              <a:ext uri="{FF2B5EF4-FFF2-40B4-BE49-F238E27FC236}">
                <a16:creationId xmlns:a16="http://schemas.microsoft.com/office/drawing/2014/main" id="{64054363-EC25-4497-B6B1-E8EAC346E8F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54080"/>
          <a:stretch/>
        </p:blipFill>
        <p:spPr bwMode="auto">
          <a:xfrm>
            <a:off x="1149853" y="429459"/>
            <a:ext cx="6255362" cy="9428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1000" fill="hold"/>
                                        <p:tgtEl>
                                          <p:spTgt spid="2050"/>
                                        </p:tgtEl>
                                        <p:attrNameLst>
                                          <p:attrName>ppt_x</p:attrName>
                                        </p:attrNameLst>
                                      </p:cBhvr>
                                      <p:tavLst>
                                        <p:tav tm="0">
                                          <p:val>
                                            <p:strVal val="0-#ppt_w/2"/>
                                          </p:val>
                                        </p:tav>
                                        <p:tav tm="100000">
                                          <p:val>
                                            <p:strVal val="#ppt_x"/>
                                          </p:val>
                                        </p:tav>
                                      </p:tavLst>
                                    </p:anim>
                                    <p:anim calcmode="lin" valueType="num">
                                      <p:cBhvr additive="base">
                                        <p:cTn id="8" dur="1000" fill="hold"/>
                                        <p:tgtEl>
                                          <p:spTgt spid="20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1+#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hidden="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100000">
            <a:off x="-545861" y="-6262361"/>
            <a:ext cx="13553099" cy="13553099"/>
          </a:xfrm>
          <a:prstGeom prst="rect">
            <a:avLst/>
          </a:prstGeom>
        </p:spPr>
      </p:pic>
      <p:pic>
        <p:nvPicPr>
          <p:cNvPr id="3" name="Picture 3" hidden="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6706534">
            <a:off x="8475431" y="3280660"/>
            <a:ext cx="9565865" cy="9565865"/>
          </a:xfrm>
          <a:prstGeom prst="rect">
            <a:avLst/>
          </a:prstGeom>
        </p:spPr>
      </p:pic>
      <p:pic>
        <p:nvPicPr>
          <p:cNvPr id="4" name="Picture 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5400000">
            <a:off x="-4581052" y="4005403"/>
            <a:ext cx="9581221" cy="4992061"/>
          </a:xfrm>
          <a:prstGeom prst="rect">
            <a:avLst/>
          </a:prstGeom>
        </p:spPr>
      </p:pic>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16200000">
            <a:off x="10532170" y="-3482704"/>
            <a:ext cx="12068541" cy="5562865"/>
          </a:xfrm>
          <a:prstGeom prst="rect">
            <a:avLst/>
          </a:prstGeom>
        </p:spPr>
      </p:pic>
      <p:sp>
        <p:nvSpPr>
          <p:cNvPr id="6" name="AutoShape 6" hidden="1"/>
          <p:cNvSpPr/>
          <p:nvPr/>
        </p:nvSpPr>
        <p:spPr>
          <a:xfrm>
            <a:off x="2211172" y="680970"/>
            <a:ext cx="6669606" cy="4199308"/>
          </a:xfrm>
          <a:prstGeom prst="rect">
            <a:avLst/>
          </a:prstGeom>
          <a:solidFill>
            <a:srgbClr val="4E2780"/>
          </a:solidFill>
        </p:spPr>
      </p:sp>
      <p:sp>
        <p:nvSpPr>
          <p:cNvPr id="7" name="AutoShape 7" hidden="1"/>
          <p:cNvSpPr/>
          <p:nvPr/>
        </p:nvSpPr>
        <p:spPr>
          <a:xfrm>
            <a:off x="9407222" y="5406722"/>
            <a:ext cx="6669606" cy="4199308"/>
          </a:xfrm>
          <a:prstGeom prst="rect">
            <a:avLst/>
          </a:prstGeom>
          <a:solidFill>
            <a:srgbClr val="4E2780"/>
          </a:solidFill>
        </p:spPr>
      </p:sp>
      <p:sp>
        <p:nvSpPr>
          <p:cNvPr id="8" name="AutoShape 8" hidden="1"/>
          <p:cNvSpPr/>
          <p:nvPr/>
        </p:nvSpPr>
        <p:spPr>
          <a:xfrm>
            <a:off x="9407222" y="680970"/>
            <a:ext cx="6669606" cy="4199308"/>
          </a:xfrm>
          <a:prstGeom prst="rect">
            <a:avLst/>
          </a:prstGeom>
          <a:solidFill>
            <a:srgbClr val="AB1D79"/>
          </a:solidFill>
        </p:spPr>
      </p:sp>
      <p:sp>
        <p:nvSpPr>
          <p:cNvPr id="9" name="AutoShape 9" hidden="1"/>
          <p:cNvSpPr/>
          <p:nvPr/>
        </p:nvSpPr>
        <p:spPr>
          <a:xfrm>
            <a:off x="2211172" y="5406722"/>
            <a:ext cx="6669606" cy="4199308"/>
          </a:xfrm>
          <a:prstGeom prst="rect">
            <a:avLst/>
          </a:prstGeom>
          <a:solidFill>
            <a:srgbClr val="AB1D79"/>
          </a:solidFill>
        </p:spPr>
      </p:sp>
      <p:grpSp>
        <p:nvGrpSpPr>
          <p:cNvPr id="10" name="Group 10" hidden="1"/>
          <p:cNvGrpSpPr/>
          <p:nvPr/>
        </p:nvGrpSpPr>
        <p:grpSpPr>
          <a:xfrm>
            <a:off x="9144000" y="974000"/>
            <a:ext cx="8379975" cy="2136939"/>
            <a:chOff x="0" y="-38100"/>
            <a:chExt cx="6985533" cy="2849252"/>
          </a:xfrm>
        </p:grpSpPr>
        <p:sp>
          <p:nvSpPr>
            <p:cNvPr id="11" name="TextBox 11"/>
            <p:cNvSpPr txBox="1"/>
            <p:nvPr/>
          </p:nvSpPr>
          <p:spPr>
            <a:xfrm>
              <a:off x="0" y="-38100"/>
              <a:ext cx="6985533" cy="718145"/>
            </a:xfrm>
            <a:prstGeom prst="rect">
              <a:avLst/>
            </a:prstGeom>
          </p:spPr>
          <p:txBody>
            <a:bodyPr lIns="0" tIns="0" rIns="0" bIns="0" rtlCol="0" anchor="t">
              <a:spAutoFit/>
            </a:bodyPr>
            <a:lstStyle/>
            <a:p>
              <a:pPr algn="ctr">
                <a:lnSpc>
                  <a:spcPts val="4159"/>
                </a:lnSpc>
              </a:pPr>
              <a:r>
                <a:rPr lang="en-US" sz="3199" spc="319">
                  <a:solidFill>
                    <a:srgbClr val="D0C3F1"/>
                  </a:solidFill>
                  <a:latin typeface="Poppins Light Bold"/>
                </a:rPr>
                <a:t>Rasa NLU</a:t>
              </a:r>
            </a:p>
          </p:txBody>
        </p:sp>
        <p:sp>
          <p:nvSpPr>
            <p:cNvPr id="12" name="TextBox 12"/>
            <p:cNvSpPr txBox="1"/>
            <p:nvPr/>
          </p:nvSpPr>
          <p:spPr>
            <a:xfrm>
              <a:off x="0" y="810604"/>
              <a:ext cx="6985533" cy="2000548"/>
            </a:xfrm>
            <a:prstGeom prst="rect">
              <a:avLst/>
            </a:prstGeom>
          </p:spPr>
          <p:txBody>
            <a:bodyPr lIns="0" tIns="0" rIns="0" bIns="0" rtlCol="0" anchor="t">
              <a:spAutoFit/>
            </a:bodyPr>
            <a:lstStyle/>
            <a:p>
              <a:pPr>
                <a:lnSpc>
                  <a:spcPts val="3900"/>
                </a:lnSpc>
              </a:pPr>
              <a:r>
                <a:rPr lang="en-US" sz="2600">
                  <a:solidFill>
                    <a:srgbClr val="D0C3F1"/>
                  </a:solidFill>
                  <a:latin typeface="Poppins Light"/>
                </a:rPr>
                <a:t>- Một thư viện để hiểu ngôn ngữ tự nhiên (NLU)</a:t>
              </a:r>
            </a:p>
            <a:p>
              <a:pPr>
                <a:lnSpc>
                  <a:spcPts val="3900"/>
                </a:lnSpc>
              </a:pPr>
              <a:r>
                <a:rPr lang="en-US" sz="2600">
                  <a:solidFill>
                    <a:srgbClr val="D0C3F1"/>
                  </a:solidFill>
                  <a:latin typeface="Poppins Light"/>
                </a:rPr>
                <a:t>- Thực hiện phân loại Intent và trích xuất entity</a:t>
              </a:r>
            </a:p>
            <a:p>
              <a:pPr>
                <a:lnSpc>
                  <a:spcPts val="3900"/>
                </a:lnSpc>
              </a:pPr>
              <a:r>
                <a:rPr lang="en-US" sz="2600">
                  <a:solidFill>
                    <a:srgbClr val="D0C3F1"/>
                  </a:solidFill>
                  <a:latin typeface="Poppins Light"/>
                </a:rPr>
                <a:t>- Giúp bot hiểu đươch người dung đang nói gì</a:t>
              </a:r>
            </a:p>
          </p:txBody>
        </p:sp>
      </p:grpSp>
      <p:grpSp>
        <p:nvGrpSpPr>
          <p:cNvPr id="13" name="Group 13" hidden="1"/>
          <p:cNvGrpSpPr/>
          <p:nvPr/>
        </p:nvGrpSpPr>
        <p:grpSpPr>
          <a:xfrm>
            <a:off x="12496800" y="817758"/>
            <a:ext cx="5239150" cy="2019796"/>
            <a:chOff x="0" y="0"/>
            <a:chExt cx="6985533" cy="2693061"/>
          </a:xfrm>
        </p:grpSpPr>
        <p:sp>
          <p:nvSpPr>
            <p:cNvPr id="14" name="TextBox 14"/>
            <p:cNvSpPr txBox="1"/>
            <p:nvPr/>
          </p:nvSpPr>
          <p:spPr>
            <a:xfrm>
              <a:off x="0" y="-38100"/>
              <a:ext cx="6985533" cy="680429"/>
            </a:xfrm>
            <a:prstGeom prst="rect">
              <a:avLst/>
            </a:prstGeom>
          </p:spPr>
          <p:txBody>
            <a:bodyPr lIns="0" tIns="0" rIns="0" bIns="0" rtlCol="0" anchor="t">
              <a:spAutoFit/>
            </a:bodyPr>
            <a:lstStyle/>
            <a:p>
              <a:pPr algn="ctr">
                <a:lnSpc>
                  <a:spcPts val="4159"/>
                </a:lnSpc>
              </a:pPr>
              <a:r>
                <a:rPr lang="en-US" sz="3199" spc="319">
                  <a:solidFill>
                    <a:srgbClr val="D0C3F1"/>
                  </a:solidFill>
                  <a:latin typeface="Poppins Light Bold"/>
                </a:rPr>
                <a:t>FOR HIM</a:t>
              </a:r>
            </a:p>
          </p:txBody>
        </p:sp>
        <p:sp>
          <p:nvSpPr>
            <p:cNvPr id="15" name="TextBox 15"/>
            <p:cNvSpPr txBox="1"/>
            <p:nvPr/>
          </p:nvSpPr>
          <p:spPr>
            <a:xfrm>
              <a:off x="0" y="810604"/>
              <a:ext cx="6985533" cy="1882457"/>
            </a:xfrm>
            <a:prstGeom prst="rect">
              <a:avLst/>
            </a:prstGeom>
          </p:spPr>
          <p:txBody>
            <a:bodyPr lIns="0" tIns="0" rIns="0" bIns="0" rtlCol="0" anchor="t">
              <a:spAutoFit/>
            </a:bodyPr>
            <a:lstStyle/>
            <a:p>
              <a:pPr algn="ctr">
                <a:lnSpc>
                  <a:spcPts val="3900"/>
                </a:lnSpc>
              </a:pPr>
              <a:r>
                <a:rPr lang="en-US" sz="2600">
                  <a:solidFill>
                    <a:srgbClr val="D0C3F1"/>
                  </a:solidFill>
                  <a:latin typeface="Poppins Light"/>
                </a:rPr>
                <a:t>Presentations are communication tools that can be used as demonstrations.</a:t>
              </a:r>
            </a:p>
          </p:txBody>
        </p:sp>
      </p:grpSp>
      <p:grpSp>
        <p:nvGrpSpPr>
          <p:cNvPr id="16" name="Group 16" hidden="1"/>
          <p:cNvGrpSpPr/>
          <p:nvPr/>
        </p:nvGrpSpPr>
        <p:grpSpPr>
          <a:xfrm>
            <a:off x="292829" y="7753015"/>
            <a:ext cx="5239150" cy="2019796"/>
            <a:chOff x="0" y="0"/>
            <a:chExt cx="6985533" cy="2693061"/>
          </a:xfrm>
        </p:grpSpPr>
        <p:sp>
          <p:nvSpPr>
            <p:cNvPr id="17" name="TextBox 17"/>
            <p:cNvSpPr txBox="1"/>
            <p:nvPr/>
          </p:nvSpPr>
          <p:spPr>
            <a:xfrm>
              <a:off x="0" y="-38100"/>
              <a:ext cx="6985533" cy="680429"/>
            </a:xfrm>
            <a:prstGeom prst="rect">
              <a:avLst/>
            </a:prstGeom>
          </p:spPr>
          <p:txBody>
            <a:bodyPr lIns="0" tIns="0" rIns="0" bIns="0" rtlCol="0" anchor="t">
              <a:spAutoFit/>
            </a:bodyPr>
            <a:lstStyle/>
            <a:p>
              <a:pPr algn="ctr">
                <a:lnSpc>
                  <a:spcPts val="4159"/>
                </a:lnSpc>
              </a:pPr>
              <a:r>
                <a:rPr lang="en-US" sz="3199" spc="319">
                  <a:solidFill>
                    <a:srgbClr val="D0C3F1"/>
                  </a:solidFill>
                  <a:latin typeface="Poppins Light Bold"/>
                </a:rPr>
                <a:t>FOR KIDS</a:t>
              </a:r>
            </a:p>
          </p:txBody>
        </p:sp>
        <p:sp>
          <p:nvSpPr>
            <p:cNvPr id="18" name="TextBox 18"/>
            <p:cNvSpPr txBox="1"/>
            <p:nvPr/>
          </p:nvSpPr>
          <p:spPr>
            <a:xfrm>
              <a:off x="0" y="810604"/>
              <a:ext cx="6985533" cy="1882457"/>
            </a:xfrm>
            <a:prstGeom prst="rect">
              <a:avLst/>
            </a:prstGeom>
          </p:spPr>
          <p:txBody>
            <a:bodyPr lIns="0" tIns="0" rIns="0" bIns="0" rtlCol="0" anchor="t">
              <a:spAutoFit/>
            </a:bodyPr>
            <a:lstStyle/>
            <a:p>
              <a:pPr algn="ctr">
                <a:lnSpc>
                  <a:spcPts val="3900"/>
                </a:lnSpc>
              </a:pPr>
              <a:r>
                <a:rPr lang="en-US" sz="2600">
                  <a:solidFill>
                    <a:srgbClr val="D0C3F1"/>
                  </a:solidFill>
                  <a:latin typeface="Poppins Light"/>
                </a:rPr>
                <a:t>Presentations are communication tools that can be used as demonstrations.</a:t>
              </a:r>
            </a:p>
          </p:txBody>
        </p:sp>
      </p:grpSp>
      <p:grpSp>
        <p:nvGrpSpPr>
          <p:cNvPr id="19" name="Group 19"/>
          <p:cNvGrpSpPr/>
          <p:nvPr/>
        </p:nvGrpSpPr>
        <p:grpSpPr>
          <a:xfrm>
            <a:off x="10482558" y="6673609"/>
            <a:ext cx="8865315" cy="1951648"/>
            <a:chOff x="0" y="-38100"/>
            <a:chExt cx="7006549" cy="1997440"/>
          </a:xfrm>
        </p:grpSpPr>
        <p:sp>
          <p:nvSpPr>
            <p:cNvPr id="20" name="TextBox 20"/>
            <p:cNvSpPr txBox="1"/>
            <p:nvPr/>
          </p:nvSpPr>
          <p:spPr>
            <a:xfrm>
              <a:off x="0" y="-38100"/>
              <a:ext cx="6985533" cy="522897"/>
            </a:xfrm>
            <a:prstGeom prst="rect">
              <a:avLst/>
            </a:prstGeom>
          </p:spPr>
          <p:txBody>
            <a:bodyPr lIns="0" tIns="0" rIns="0" bIns="0" rtlCol="0" anchor="t">
              <a:spAutoFit/>
            </a:bodyPr>
            <a:lstStyle/>
            <a:p>
              <a:pPr algn="ctr">
                <a:lnSpc>
                  <a:spcPts val="4159"/>
                </a:lnSpc>
              </a:pPr>
              <a:r>
                <a:rPr lang="en-US" sz="3199" spc="319">
                  <a:solidFill>
                    <a:srgbClr val="D0C3F1"/>
                  </a:solidFill>
                  <a:latin typeface="Abadi" panose="020B0604020104020204" pitchFamily="34" charset="0"/>
                </a:rPr>
                <a:t>Rasa Core</a:t>
              </a:r>
            </a:p>
          </p:txBody>
        </p:sp>
        <p:sp>
          <p:nvSpPr>
            <p:cNvPr id="21" name="TextBox 21"/>
            <p:cNvSpPr txBox="1"/>
            <p:nvPr/>
          </p:nvSpPr>
          <p:spPr>
            <a:xfrm>
              <a:off x="21016" y="973790"/>
              <a:ext cx="6985533" cy="985550"/>
            </a:xfrm>
            <a:prstGeom prst="rect">
              <a:avLst/>
            </a:prstGeom>
          </p:spPr>
          <p:txBody>
            <a:bodyPr lIns="0" tIns="0" rIns="0" bIns="0" rtlCol="0" anchor="t">
              <a:spAutoFit/>
            </a:bodyPr>
            <a:lstStyle/>
            <a:p>
              <a:pPr marL="457200" indent="-457200">
                <a:lnSpc>
                  <a:spcPts val="3900"/>
                </a:lnSpc>
                <a:buFontTx/>
                <a:buChar char="-"/>
              </a:pPr>
              <a:r>
                <a:rPr lang="en-US" sz="2600">
                  <a:solidFill>
                    <a:srgbClr val="D0C3F1"/>
                  </a:solidFill>
                  <a:latin typeface="Abadi" panose="020B0604020104020204" pitchFamily="34" charset="0"/>
                </a:rPr>
                <a:t>Nơi quản lý, phân luồng cuộc hội thoại</a:t>
              </a:r>
            </a:p>
            <a:p>
              <a:pPr>
                <a:lnSpc>
                  <a:spcPts val="3900"/>
                </a:lnSpc>
              </a:pPr>
              <a:r>
                <a:rPr lang="en-US" sz="2600">
                  <a:solidFill>
                    <a:srgbClr val="D0C3F1"/>
                  </a:solidFill>
                  <a:latin typeface="Abadi" panose="020B0604020104020204" pitchFamily="34" charset="0"/>
                </a:rPr>
                <a:t>-  Lấy đầu vào từ NLU và trả về quyết định phù hợp </a:t>
              </a:r>
            </a:p>
          </p:txBody>
        </p:sp>
      </p:grpSp>
      <p:pic>
        <p:nvPicPr>
          <p:cNvPr id="25" name="Picture 2">
            <a:extLst>
              <a:ext uri="{FF2B5EF4-FFF2-40B4-BE49-F238E27FC236}">
                <a16:creationId xmlns:a16="http://schemas.microsoft.com/office/drawing/2014/main" id="{63ED5127-B01C-44A6-9B79-464CFA3D8E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242" y="99914"/>
            <a:ext cx="14799077" cy="10606186"/>
          </a:xfrm>
          <a:prstGeom prst="rect">
            <a:avLst/>
          </a:prstGeom>
          <a:noFill/>
          <a:extLst>
            <a:ext uri="{909E8E84-426E-40DD-AFC4-6F175D3DCCD1}">
              <a14:hiddenFill xmlns:a14="http://schemas.microsoft.com/office/drawing/2010/main">
                <a:solidFill>
                  <a:srgbClr val="FFFFFF"/>
                </a:solidFill>
              </a14:hiddenFill>
            </a:ext>
          </a:extLst>
        </p:spPr>
      </p:pic>
      <p:sp>
        <p:nvSpPr>
          <p:cNvPr id="24" name="Hình chữ nhật: Góc Tròn 23">
            <a:extLst>
              <a:ext uri="{FF2B5EF4-FFF2-40B4-BE49-F238E27FC236}">
                <a16:creationId xmlns:a16="http://schemas.microsoft.com/office/drawing/2014/main" id="{9F597026-B843-4B31-815A-240A9A7C1307}"/>
              </a:ext>
            </a:extLst>
          </p:cNvPr>
          <p:cNvSpPr/>
          <p:nvPr/>
        </p:nvSpPr>
        <p:spPr>
          <a:xfrm>
            <a:off x="5491419" y="6901262"/>
            <a:ext cx="4529487" cy="2667000"/>
          </a:xfrm>
          <a:prstGeom prst="roundRect">
            <a:avLst/>
          </a:prstGeom>
          <a:noFill/>
          <a:ln w="762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2051517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100000">
            <a:off x="-1178009" y="-730534"/>
            <a:ext cx="11748068" cy="11748068"/>
          </a:xfrm>
          <a:prstGeom prst="rect">
            <a:avLst/>
          </a:prstGeom>
        </p:spPr>
      </p:pic>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700000">
            <a:off x="9113842" y="360567"/>
            <a:ext cx="9565865" cy="9565865"/>
          </a:xfrm>
          <a:prstGeom prst="rect">
            <a:avLst/>
          </a:prstGeom>
        </p:spPr>
      </p:pic>
      <p:pic>
        <p:nvPicPr>
          <p:cNvPr id="4" name="Picture 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5400000">
            <a:off x="-3336047" y="778753"/>
            <a:ext cx="5739215" cy="2990278"/>
          </a:xfrm>
          <a:prstGeom prst="rect">
            <a:avLst/>
          </a:prstGeom>
        </p:spPr>
      </p:pic>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5400000">
            <a:off x="15916363" y="6486437"/>
            <a:ext cx="5607552" cy="2921678"/>
          </a:xfrm>
          <a:prstGeom prst="rect">
            <a:avLst/>
          </a:prstGeom>
        </p:spPr>
      </p:pic>
      <p:grpSp>
        <p:nvGrpSpPr>
          <p:cNvPr id="6" name="Group 6"/>
          <p:cNvGrpSpPr/>
          <p:nvPr/>
        </p:nvGrpSpPr>
        <p:grpSpPr>
          <a:xfrm>
            <a:off x="1028700" y="4274939"/>
            <a:ext cx="7334650" cy="2386087"/>
            <a:chOff x="0" y="0"/>
            <a:chExt cx="9779533" cy="3181448"/>
          </a:xfrm>
        </p:grpSpPr>
        <p:sp>
          <p:nvSpPr>
            <p:cNvPr id="7" name="TextBox 7"/>
            <p:cNvSpPr txBox="1"/>
            <p:nvPr/>
          </p:nvSpPr>
          <p:spPr>
            <a:xfrm>
              <a:off x="0" y="0"/>
              <a:ext cx="9779533" cy="735244"/>
            </a:xfrm>
            <a:prstGeom prst="rect">
              <a:avLst/>
            </a:prstGeom>
          </p:spPr>
          <p:txBody>
            <a:bodyPr lIns="0" tIns="0" rIns="0" bIns="0" rtlCol="0" anchor="t">
              <a:spAutoFit/>
            </a:bodyPr>
            <a:lstStyle/>
            <a:p>
              <a:pPr algn="ctr">
                <a:lnSpc>
                  <a:spcPts val="4320"/>
                </a:lnSpc>
              </a:pPr>
              <a:r>
                <a:rPr lang="en-US" sz="3600" spc="252">
                  <a:solidFill>
                    <a:srgbClr val="D0C3F1"/>
                  </a:solidFill>
                  <a:latin typeface="Abadi" panose="020B0604020104020204" pitchFamily="34" charset="0"/>
                </a:rPr>
                <a:t>Actions</a:t>
              </a:r>
            </a:p>
          </p:txBody>
        </p:sp>
        <p:sp>
          <p:nvSpPr>
            <p:cNvPr id="8" name="TextBox 8"/>
            <p:cNvSpPr txBox="1"/>
            <p:nvPr/>
          </p:nvSpPr>
          <p:spPr>
            <a:xfrm>
              <a:off x="0" y="873125"/>
              <a:ext cx="9779533" cy="2308323"/>
            </a:xfrm>
            <a:prstGeom prst="rect">
              <a:avLst/>
            </a:prstGeom>
          </p:spPr>
          <p:txBody>
            <a:bodyPr lIns="0" tIns="0" rIns="0" bIns="0" rtlCol="0" anchor="t">
              <a:spAutoFit/>
            </a:bodyPr>
            <a:lstStyle/>
            <a:p>
              <a:pPr>
                <a:lnSpc>
                  <a:spcPts val="4500"/>
                </a:lnSpc>
              </a:pPr>
              <a:r>
                <a:rPr lang="en-US" sz="3000">
                  <a:solidFill>
                    <a:srgbClr val="D0C3F1"/>
                  </a:solidFill>
                  <a:latin typeface="Abadi" panose="020B0604020104020204" pitchFamily="34" charset="0"/>
                </a:rPr>
                <a:t>Là một hành động được thực hiện bởi Bot. Nó có thể truy vấn database, trả lời người dung,…</a:t>
              </a:r>
            </a:p>
          </p:txBody>
        </p:sp>
      </p:grpSp>
      <p:grpSp>
        <p:nvGrpSpPr>
          <p:cNvPr id="9" name="Group 9"/>
          <p:cNvGrpSpPr/>
          <p:nvPr/>
        </p:nvGrpSpPr>
        <p:grpSpPr>
          <a:xfrm>
            <a:off x="9924650" y="4274939"/>
            <a:ext cx="7334650" cy="1809006"/>
            <a:chOff x="0" y="0"/>
            <a:chExt cx="9779533" cy="2412007"/>
          </a:xfrm>
        </p:grpSpPr>
        <p:sp>
          <p:nvSpPr>
            <p:cNvPr id="10" name="TextBox 10"/>
            <p:cNvSpPr txBox="1"/>
            <p:nvPr/>
          </p:nvSpPr>
          <p:spPr>
            <a:xfrm>
              <a:off x="0" y="0"/>
              <a:ext cx="9779533" cy="735244"/>
            </a:xfrm>
            <a:prstGeom prst="rect">
              <a:avLst/>
            </a:prstGeom>
          </p:spPr>
          <p:txBody>
            <a:bodyPr lIns="0" tIns="0" rIns="0" bIns="0" rtlCol="0" anchor="t">
              <a:spAutoFit/>
            </a:bodyPr>
            <a:lstStyle/>
            <a:p>
              <a:pPr algn="ctr">
                <a:lnSpc>
                  <a:spcPts val="4320"/>
                </a:lnSpc>
              </a:pPr>
              <a:r>
                <a:rPr lang="en-US" sz="3600" spc="252">
                  <a:solidFill>
                    <a:srgbClr val="D0C3F1"/>
                  </a:solidFill>
                  <a:latin typeface="Abadi" panose="020B0604020104020204" pitchFamily="34" charset="0"/>
                </a:rPr>
                <a:t>Stories</a:t>
              </a:r>
            </a:p>
          </p:txBody>
        </p:sp>
        <p:sp>
          <p:nvSpPr>
            <p:cNvPr id="11" name="TextBox 11"/>
            <p:cNvSpPr txBox="1"/>
            <p:nvPr/>
          </p:nvSpPr>
          <p:spPr>
            <a:xfrm>
              <a:off x="0" y="873125"/>
              <a:ext cx="9779533" cy="1538882"/>
            </a:xfrm>
            <a:prstGeom prst="rect">
              <a:avLst/>
            </a:prstGeom>
          </p:spPr>
          <p:txBody>
            <a:bodyPr lIns="0" tIns="0" rIns="0" bIns="0" rtlCol="0" anchor="t">
              <a:spAutoFit/>
            </a:bodyPr>
            <a:lstStyle/>
            <a:p>
              <a:pPr algn="ctr">
                <a:lnSpc>
                  <a:spcPts val="4500"/>
                </a:lnSpc>
              </a:pPr>
              <a:r>
                <a:rPr lang="en-US" sz="3000">
                  <a:solidFill>
                    <a:srgbClr val="D0C3F1"/>
                  </a:solidFill>
                  <a:latin typeface="Abadi" panose="020B0604020104020204" pitchFamily="34" charset="0"/>
                </a:rPr>
                <a:t>Là nhưng tương tác giữa người dung và Bot, được xác định và ghi lại để dạy cho Bot</a:t>
              </a: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700000">
            <a:off x="7543701" y="-952598"/>
            <a:ext cx="15452423" cy="15452423"/>
          </a:xfrm>
          <a:prstGeom prst="rect">
            <a:avLst/>
          </a:prstGeom>
        </p:spPr>
      </p:pic>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189353">
            <a:off x="-2606026" y="-2582234"/>
            <a:ext cx="9867859" cy="9867859"/>
          </a:xfrm>
          <a:prstGeom prst="rect">
            <a:avLst/>
          </a:prstGeom>
        </p:spPr>
      </p:pic>
      <p:pic>
        <p:nvPicPr>
          <p:cNvPr id="4" name="Picture 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10800000">
            <a:off x="-3382135" y="7443700"/>
            <a:ext cx="9170872" cy="5149802"/>
          </a:xfrm>
          <a:prstGeom prst="rect">
            <a:avLst/>
          </a:prstGeom>
        </p:spPr>
      </p:pic>
      <p:sp>
        <p:nvSpPr>
          <p:cNvPr id="7" name="TextBox 7"/>
          <p:cNvSpPr txBox="1"/>
          <p:nvPr/>
        </p:nvSpPr>
        <p:spPr>
          <a:xfrm>
            <a:off x="11610975" y="3086100"/>
            <a:ext cx="6677025" cy="1050544"/>
          </a:xfrm>
          <a:prstGeom prst="rect">
            <a:avLst/>
          </a:prstGeom>
        </p:spPr>
        <p:txBody>
          <a:bodyPr wrap="square" lIns="0" tIns="0" rIns="0" bIns="0" rtlCol="0" anchor="t">
            <a:spAutoFit/>
          </a:bodyPr>
          <a:lstStyle/>
          <a:p>
            <a:pPr marL="0" marR="0" lvl="0" indent="0" algn="l" defTabSz="914400" rtl="0" eaLnBrk="1" fontAlgn="auto" latinLnBrk="0" hangingPunct="1">
              <a:lnSpc>
                <a:spcPts val="4159"/>
              </a:lnSpc>
              <a:spcBef>
                <a:spcPts val="0"/>
              </a:spcBef>
              <a:spcAft>
                <a:spcPts val="0"/>
              </a:spcAft>
              <a:buClrTx/>
              <a:buSzTx/>
              <a:buFontTx/>
              <a:buNone/>
              <a:tabLst/>
              <a:defRPr/>
            </a:pPr>
            <a:r>
              <a:rPr kumimoji="0" lang="en-US" sz="3199" b="0" i="0" u="none" strike="noStrike" kern="1200" cap="none" spc="319" normalizeH="0" baseline="0" noProof="0">
                <a:ln>
                  <a:noFill/>
                </a:ln>
                <a:solidFill>
                  <a:srgbClr val="D0C3F1"/>
                </a:solidFill>
                <a:effectLst/>
                <a:uLnTx/>
                <a:uFillTx/>
                <a:latin typeface="Abadi" panose="020B0604020104020204" pitchFamily="34" charset="0"/>
                <a:ea typeface="+mn-ea"/>
                <a:cs typeface="+mn-cs"/>
              </a:rPr>
              <a:t>Xây dựng file Actions để  xử lý dữ liệu trong Rasa Core</a:t>
            </a:r>
          </a:p>
        </p:txBody>
      </p:sp>
      <p:sp>
        <p:nvSpPr>
          <p:cNvPr id="8" name="TextBox 8" hidden="1"/>
          <p:cNvSpPr txBox="1"/>
          <p:nvPr/>
        </p:nvSpPr>
        <p:spPr>
          <a:xfrm>
            <a:off x="1143000" y="36684"/>
            <a:ext cx="8953900" cy="535781"/>
          </a:xfrm>
          <a:prstGeom prst="rect">
            <a:avLst/>
          </a:prstGeom>
        </p:spPr>
        <p:txBody>
          <a:bodyPr lIns="0" tIns="0" rIns="0" bIns="0" rtlCol="0" anchor="t">
            <a:spAutoFit/>
          </a:bodyPr>
          <a:lstStyle/>
          <a:p>
            <a:pPr marL="0" marR="0" lvl="0" indent="0" algn="l" defTabSz="914400" rtl="0" eaLnBrk="1" fontAlgn="auto" latinLnBrk="0" hangingPunct="1">
              <a:lnSpc>
                <a:spcPts val="4320"/>
              </a:lnSpc>
              <a:spcBef>
                <a:spcPts val="0"/>
              </a:spcBef>
              <a:spcAft>
                <a:spcPts val="0"/>
              </a:spcAft>
              <a:buClrTx/>
              <a:buSzTx/>
              <a:buFontTx/>
              <a:buNone/>
              <a:tabLst/>
              <a:defRPr/>
            </a:pPr>
            <a:r>
              <a:rPr kumimoji="0" lang="en-US" sz="3600" b="0" i="0" u="none" strike="noStrike" kern="1200" cap="none" spc="252" normalizeH="0" baseline="0" noProof="0">
                <a:ln>
                  <a:noFill/>
                </a:ln>
                <a:solidFill>
                  <a:srgbClr val="D0C3F1"/>
                </a:solidFill>
                <a:effectLst/>
                <a:uLnTx/>
                <a:uFillTx/>
                <a:latin typeface="Poppins Bold Italics"/>
                <a:ea typeface="+mn-ea"/>
                <a:cs typeface="+mn-cs"/>
              </a:rPr>
              <a:t>FIGHT AGAINST FAST FASHION</a:t>
            </a:r>
          </a:p>
        </p:txBody>
      </p:sp>
      <p:pic>
        <p:nvPicPr>
          <p:cNvPr id="3074" name="Hình ảnh 1">
            <a:extLst>
              <a:ext uri="{FF2B5EF4-FFF2-40B4-BE49-F238E27FC236}">
                <a16:creationId xmlns:a16="http://schemas.microsoft.com/office/drawing/2014/main" id="{DF8A541B-F650-44ED-B92A-92834971C4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b="4852"/>
          <a:stretch>
            <a:fillRect/>
          </a:stretch>
        </p:blipFill>
        <p:spPr bwMode="auto">
          <a:xfrm>
            <a:off x="229650" y="495300"/>
            <a:ext cx="11124150" cy="944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14550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700000">
            <a:off x="7543701" y="-952598"/>
            <a:ext cx="15452423" cy="15452423"/>
          </a:xfrm>
          <a:prstGeom prst="rect">
            <a:avLst/>
          </a:prstGeom>
        </p:spPr>
      </p:pic>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189353">
            <a:off x="-2606026" y="-2582234"/>
            <a:ext cx="9867859" cy="9867859"/>
          </a:xfrm>
          <a:prstGeom prst="rect">
            <a:avLst/>
          </a:prstGeom>
        </p:spPr>
      </p:pic>
      <p:pic>
        <p:nvPicPr>
          <p:cNvPr id="4" name="Picture 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10800000">
            <a:off x="-3382135" y="7443700"/>
            <a:ext cx="9170872" cy="5149802"/>
          </a:xfrm>
          <a:prstGeom prst="rect">
            <a:avLst/>
          </a:prstGeom>
        </p:spPr>
      </p:pic>
      <p:sp>
        <p:nvSpPr>
          <p:cNvPr id="7" name="TextBox 7"/>
          <p:cNvSpPr txBox="1"/>
          <p:nvPr/>
        </p:nvSpPr>
        <p:spPr>
          <a:xfrm>
            <a:off x="11286186" y="3060190"/>
            <a:ext cx="6677025" cy="1050544"/>
          </a:xfrm>
          <a:prstGeom prst="rect">
            <a:avLst/>
          </a:prstGeom>
        </p:spPr>
        <p:txBody>
          <a:bodyPr wrap="square" lIns="0" tIns="0" rIns="0" bIns="0" rtlCol="0" anchor="t">
            <a:spAutoFit/>
          </a:bodyPr>
          <a:lstStyle/>
          <a:p>
            <a:pPr marL="0" marR="0" lvl="0" indent="0" algn="l" defTabSz="914400" rtl="0" eaLnBrk="1" fontAlgn="auto" latinLnBrk="0" hangingPunct="1">
              <a:lnSpc>
                <a:spcPts val="4159"/>
              </a:lnSpc>
              <a:spcBef>
                <a:spcPts val="0"/>
              </a:spcBef>
              <a:spcAft>
                <a:spcPts val="0"/>
              </a:spcAft>
              <a:buClrTx/>
              <a:buSzTx/>
              <a:buFontTx/>
              <a:buNone/>
              <a:tabLst/>
              <a:defRPr/>
            </a:pPr>
            <a:r>
              <a:rPr kumimoji="0" lang="en-US" sz="3199" b="0" i="0" u="none" strike="noStrike" kern="1200" cap="none" spc="319" normalizeH="0" baseline="0" noProof="0">
                <a:ln>
                  <a:noFill/>
                </a:ln>
                <a:solidFill>
                  <a:srgbClr val="D0C3F1"/>
                </a:solidFill>
                <a:effectLst/>
                <a:uLnTx/>
                <a:uFillTx/>
                <a:latin typeface="Abadi" panose="020B0604020104020204" pitchFamily="34" charset="0"/>
                <a:ea typeface="+mn-ea"/>
                <a:cs typeface="+mn-cs"/>
              </a:rPr>
              <a:t>Xây dựng file Actions để  xử lý dữ liệu trong Rasa Core</a:t>
            </a:r>
          </a:p>
        </p:txBody>
      </p:sp>
      <p:sp>
        <p:nvSpPr>
          <p:cNvPr id="8" name="TextBox 8" hidden="1"/>
          <p:cNvSpPr txBox="1"/>
          <p:nvPr/>
        </p:nvSpPr>
        <p:spPr>
          <a:xfrm>
            <a:off x="1143000" y="36684"/>
            <a:ext cx="8953900" cy="535781"/>
          </a:xfrm>
          <a:prstGeom prst="rect">
            <a:avLst/>
          </a:prstGeom>
        </p:spPr>
        <p:txBody>
          <a:bodyPr lIns="0" tIns="0" rIns="0" bIns="0" rtlCol="0" anchor="t">
            <a:spAutoFit/>
          </a:bodyPr>
          <a:lstStyle/>
          <a:p>
            <a:pPr marL="0" marR="0" lvl="0" indent="0" algn="l" defTabSz="914400" rtl="0" eaLnBrk="1" fontAlgn="auto" latinLnBrk="0" hangingPunct="1">
              <a:lnSpc>
                <a:spcPts val="4320"/>
              </a:lnSpc>
              <a:spcBef>
                <a:spcPts val="0"/>
              </a:spcBef>
              <a:spcAft>
                <a:spcPts val="0"/>
              </a:spcAft>
              <a:buClrTx/>
              <a:buSzTx/>
              <a:buFontTx/>
              <a:buNone/>
              <a:tabLst/>
              <a:defRPr/>
            </a:pPr>
            <a:r>
              <a:rPr kumimoji="0" lang="en-US" sz="3600" b="0" i="0" u="none" strike="noStrike" kern="1200" cap="none" spc="252" normalizeH="0" baseline="0" noProof="0">
                <a:ln>
                  <a:noFill/>
                </a:ln>
                <a:solidFill>
                  <a:srgbClr val="D0C3F1"/>
                </a:solidFill>
                <a:effectLst/>
                <a:uLnTx/>
                <a:uFillTx/>
                <a:latin typeface="Poppins Bold Italics"/>
                <a:ea typeface="+mn-ea"/>
                <a:cs typeface="+mn-cs"/>
              </a:rPr>
              <a:t>FIGHT AGAINST FAST FASHION</a:t>
            </a:r>
          </a:p>
        </p:txBody>
      </p:sp>
      <p:pic>
        <p:nvPicPr>
          <p:cNvPr id="4098" name="Hình ảnh 1">
            <a:extLst>
              <a:ext uri="{FF2B5EF4-FFF2-40B4-BE49-F238E27FC236}">
                <a16:creationId xmlns:a16="http://schemas.microsoft.com/office/drawing/2014/main" id="{63230AD3-1F8E-45C5-896C-F82E809CEE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752" y="723900"/>
            <a:ext cx="10510783" cy="9027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138222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0-#ppt_w/2"/>
                                          </p:val>
                                        </p:tav>
                                        <p:tav tm="100000">
                                          <p:val>
                                            <p:strVal val="#ppt_x"/>
                                          </p:val>
                                        </p:tav>
                                      </p:tavLst>
                                    </p:anim>
                                    <p:anim calcmode="lin" valueType="num">
                                      <p:cBhvr additive="base">
                                        <p:cTn id="8" dur="500" fill="hold"/>
                                        <p:tgtEl>
                                          <p:spTgt spid="409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700000">
            <a:off x="7543701" y="-952598"/>
            <a:ext cx="15452423" cy="15452423"/>
          </a:xfrm>
          <a:prstGeom prst="rect">
            <a:avLst/>
          </a:prstGeom>
        </p:spPr>
      </p:pic>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189353">
            <a:off x="-2606026" y="-2582234"/>
            <a:ext cx="9867859" cy="9867859"/>
          </a:xfrm>
          <a:prstGeom prst="rect">
            <a:avLst/>
          </a:prstGeom>
        </p:spPr>
      </p:pic>
      <p:pic>
        <p:nvPicPr>
          <p:cNvPr id="4" name="Picture 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10800000">
            <a:off x="-3382135" y="7443700"/>
            <a:ext cx="9170872" cy="5149802"/>
          </a:xfrm>
          <a:prstGeom prst="rect">
            <a:avLst/>
          </a:prstGeom>
        </p:spPr>
      </p:pic>
      <p:sp>
        <p:nvSpPr>
          <p:cNvPr id="7" name="TextBox 7"/>
          <p:cNvSpPr txBox="1"/>
          <p:nvPr/>
        </p:nvSpPr>
        <p:spPr>
          <a:xfrm>
            <a:off x="11943011" y="3060190"/>
            <a:ext cx="6020200" cy="1077218"/>
          </a:xfrm>
          <a:prstGeom prst="rect">
            <a:avLst/>
          </a:prstGeom>
        </p:spPr>
        <p:txBody>
          <a:bodyPr wrap="square" lIns="0" tIns="0" rIns="0" bIns="0" rtlCol="0" anchor="t">
            <a:spAutoFit/>
          </a:bodyPr>
          <a:lstStyle/>
          <a:p>
            <a:pPr>
              <a:lnSpc>
                <a:spcPts val="4159"/>
              </a:lnSpc>
            </a:pPr>
            <a:r>
              <a:rPr lang="en-US" sz="3199" spc="319">
                <a:solidFill>
                  <a:srgbClr val="D0C3F1"/>
                </a:solidFill>
                <a:latin typeface="Abadi" panose="020B0604020104020204" pitchFamily="34" charset="0"/>
              </a:rPr>
              <a:t>Xây dựng file Stories và tran model Rasa Core</a:t>
            </a:r>
          </a:p>
        </p:txBody>
      </p:sp>
      <p:sp>
        <p:nvSpPr>
          <p:cNvPr id="8" name="TextBox 8" hidden="1"/>
          <p:cNvSpPr txBox="1"/>
          <p:nvPr/>
        </p:nvSpPr>
        <p:spPr>
          <a:xfrm>
            <a:off x="1143000" y="36684"/>
            <a:ext cx="8953900" cy="535781"/>
          </a:xfrm>
          <a:prstGeom prst="rect">
            <a:avLst/>
          </a:prstGeom>
        </p:spPr>
        <p:txBody>
          <a:bodyPr lIns="0" tIns="0" rIns="0" bIns="0" rtlCol="0" anchor="t">
            <a:spAutoFit/>
          </a:bodyPr>
          <a:lstStyle/>
          <a:p>
            <a:pPr>
              <a:lnSpc>
                <a:spcPts val="4320"/>
              </a:lnSpc>
            </a:pPr>
            <a:r>
              <a:rPr lang="en-US" sz="3600" spc="252">
                <a:solidFill>
                  <a:srgbClr val="D0C3F1"/>
                </a:solidFill>
                <a:latin typeface="Poppins Bold Italics"/>
              </a:rPr>
              <a:t>FIGHT AGAINST FAST FASHION</a:t>
            </a:r>
          </a:p>
        </p:txBody>
      </p:sp>
      <p:pic>
        <p:nvPicPr>
          <p:cNvPr id="2050" name="Hình ảnh 1">
            <a:extLst>
              <a:ext uri="{FF2B5EF4-FFF2-40B4-BE49-F238E27FC236}">
                <a16:creationId xmlns:a16="http://schemas.microsoft.com/office/drawing/2014/main" id="{1AB772D1-3500-4FF1-BB6E-332FB06560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266701"/>
            <a:ext cx="8155863" cy="975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1000" fill="hold"/>
                                        <p:tgtEl>
                                          <p:spTgt spid="2050"/>
                                        </p:tgtEl>
                                        <p:attrNameLst>
                                          <p:attrName>ppt_x</p:attrName>
                                        </p:attrNameLst>
                                      </p:cBhvr>
                                      <p:tavLst>
                                        <p:tav tm="0">
                                          <p:val>
                                            <p:strVal val="0-#ppt_w/2"/>
                                          </p:val>
                                        </p:tav>
                                        <p:tav tm="100000">
                                          <p:val>
                                            <p:strVal val="#ppt_x"/>
                                          </p:val>
                                        </p:tav>
                                      </p:tavLst>
                                    </p:anim>
                                    <p:anim calcmode="lin" valueType="num">
                                      <p:cBhvr additive="base">
                                        <p:cTn id="8" dur="1000" fill="hold"/>
                                        <p:tgtEl>
                                          <p:spTgt spid="20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750" fill="hold"/>
                                        <p:tgtEl>
                                          <p:spTgt spid="7"/>
                                        </p:tgtEl>
                                        <p:attrNameLst>
                                          <p:attrName>ppt_x</p:attrName>
                                        </p:attrNameLst>
                                      </p:cBhvr>
                                      <p:tavLst>
                                        <p:tav tm="0">
                                          <p:val>
                                            <p:strVal val="1+#ppt_w/2"/>
                                          </p:val>
                                        </p:tav>
                                        <p:tav tm="100000">
                                          <p:val>
                                            <p:strVal val="#ppt_x"/>
                                          </p:val>
                                        </p:tav>
                                      </p:tavLst>
                                    </p:anim>
                                    <p:anim calcmode="lin" valueType="num">
                                      <p:cBhvr additive="base">
                                        <p:cTn id="14"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hidden="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100000">
            <a:off x="-1597109" y="-730534"/>
            <a:ext cx="11748068" cy="11748068"/>
          </a:xfrm>
          <a:prstGeom prst="rect">
            <a:avLst/>
          </a:prstGeom>
        </p:spPr>
      </p:pic>
      <p:pic>
        <p:nvPicPr>
          <p:cNvPr id="3" name="Picture 3" hidden="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700000">
            <a:off x="9217083" y="-824826"/>
            <a:ext cx="11936653" cy="11936653"/>
          </a:xfrm>
          <a:prstGeom prst="rect">
            <a:avLst/>
          </a:prstGeom>
        </p:spPr>
      </p:pic>
      <p:pic>
        <p:nvPicPr>
          <p:cNvPr id="4" name="Picture 4" hidden="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5400000">
            <a:off x="-3336047" y="778753"/>
            <a:ext cx="5739215" cy="2990278"/>
          </a:xfrm>
          <a:prstGeom prst="rect">
            <a:avLst/>
          </a:prstGeom>
        </p:spPr>
      </p:pic>
      <p:pic>
        <p:nvPicPr>
          <p:cNvPr id="5" name="Picture 5" hidden="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5400000">
            <a:off x="15916363" y="6486437"/>
            <a:ext cx="5607552" cy="2921678"/>
          </a:xfrm>
          <a:prstGeom prst="rect">
            <a:avLst/>
          </a:prstGeom>
        </p:spPr>
      </p:pic>
      <p:grpSp>
        <p:nvGrpSpPr>
          <p:cNvPr id="8" name="Group 8"/>
          <p:cNvGrpSpPr/>
          <p:nvPr/>
        </p:nvGrpSpPr>
        <p:grpSpPr>
          <a:xfrm>
            <a:off x="1028700" y="3993654"/>
            <a:ext cx="8953900" cy="2349539"/>
            <a:chOff x="0" y="0"/>
            <a:chExt cx="11938533" cy="3132718"/>
          </a:xfrm>
        </p:grpSpPr>
        <p:sp>
          <p:nvSpPr>
            <p:cNvPr id="9" name="TextBox 9"/>
            <p:cNvSpPr txBox="1"/>
            <p:nvPr/>
          </p:nvSpPr>
          <p:spPr>
            <a:xfrm>
              <a:off x="0" y="0"/>
              <a:ext cx="11938533" cy="714375"/>
            </a:xfrm>
            <a:prstGeom prst="rect">
              <a:avLst/>
            </a:prstGeom>
          </p:spPr>
          <p:txBody>
            <a:bodyPr lIns="0" tIns="0" rIns="0" bIns="0" rtlCol="0" anchor="t">
              <a:spAutoFit/>
            </a:bodyPr>
            <a:lstStyle/>
            <a:p>
              <a:pPr marL="0" marR="0" lvl="0" indent="0" algn="ctr" defTabSz="914400" rtl="0" eaLnBrk="1" fontAlgn="auto" latinLnBrk="0" hangingPunct="1">
                <a:lnSpc>
                  <a:spcPts val="4320"/>
                </a:lnSpc>
                <a:spcBef>
                  <a:spcPts val="0"/>
                </a:spcBef>
                <a:spcAft>
                  <a:spcPts val="0"/>
                </a:spcAft>
                <a:buClrTx/>
                <a:buSzTx/>
                <a:buFontTx/>
                <a:buNone/>
                <a:tabLst/>
                <a:defRPr/>
              </a:pPr>
              <a:r>
                <a:rPr kumimoji="0" lang="en-US" sz="3600" b="0" i="0" u="none" strike="noStrike" kern="1200" cap="none" spc="252" normalizeH="0" baseline="0" noProof="0">
                  <a:ln>
                    <a:noFill/>
                  </a:ln>
                  <a:solidFill>
                    <a:srgbClr val="D0C3F1"/>
                  </a:solidFill>
                  <a:effectLst/>
                  <a:uLnTx/>
                  <a:uFillTx/>
                  <a:latin typeface="Poppins Bold Italics"/>
                  <a:ea typeface="+mn-ea"/>
                  <a:cs typeface="+mn-cs"/>
                </a:rPr>
                <a:t>WE VALUE TRANSPARENCY.</a:t>
              </a:r>
            </a:p>
          </p:txBody>
        </p:sp>
        <p:sp>
          <p:nvSpPr>
            <p:cNvPr id="10" name="TextBox 10"/>
            <p:cNvSpPr txBox="1"/>
            <p:nvPr/>
          </p:nvSpPr>
          <p:spPr>
            <a:xfrm>
              <a:off x="0" y="873125"/>
              <a:ext cx="11938533" cy="2259593"/>
            </a:xfrm>
            <a:prstGeom prst="rect">
              <a:avLst/>
            </a:prstGeom>
          </p:spPr>
          <p:txBody>
            <a:bodyPr lIns="0" tIns="0" rIns="0" bIns="0" rtlCol="0" anchor="t">
              <a:spAutoFit/>
            </a:bodyPr>
            <a:lstStyle/>
            <a:p>
              <a:pPr marL="0" marR="0" lvl="0" indent="0" algn="ctr" defTabSz="914400" rtl="0" eaLnBrk="1" fontAlgn="auto" latinLnBrk="0" hangingPunct="1">
                <a:lnSpc>
                  <a:spcPts val="4500"/>
                </a:lnSpc>
                <a:spcBef>
                  <a:spcPts val="0"/>
                </a:spcBef>
                <a:spcAft>
                  <a:spcPts val="0"/>
                </a:spcAft>
                <a:buClrTx/>
                <a:buSzTx/>
                <a:buFontTx/>
                <a:buNone/>
                <a:tabLst/>
                <a:defRPr/>
              </a:pPr>
              <a:r>
                <a:rPr kumimoji="0" lang="en-US" sz="2800" b="0" i="0" u="none" strike="noStrike" kern="1200" cap="none" spc="0" normalizeH="0" baseline="0" noProof="0">
                  <a:ln>
                    <a:noFill/>
                  </a:ln>
                  <a:solidFill>
                    <a:srgbClr val="D0C3F1"/>
                  </a:solidFill>
                  <a:effectLst/>
                  <a:uLnTx/>
                  <a:uFillTx/>
                  <a:latin typeface="Poppins Light"/>
                  <a:ea typeface="+mn-ea"/>
                  <a:cs typeface="+mn-cs"/>
                </a:rPr>
                <a:t>Presentations are communication tools that can be used as demonstrations, lectures, speeches, reports, and more.</a:t>
              </a:r>
            </a:p>
          </p:txBody>
        </p:sp>
      </p:gr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hidden="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100000">
            <a:off x="-1439622" y="4102974"/>
            <a:ext cx="8461294" cy="8461294"/>
          </a:xfrm>
          <a:prstGeom prst="rect">
            <a:avLst/>
          </a:prstGeom>
        </p:spPr>
      </p:pic>
      <p:pic>
        <p:nvPicPr>
          <p:cNvPr id="3" name="Picture 3" hidden="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700000">
            <a:off x="6718539" y="-3339460"/>
            <a:ext cx="13270221" cy="13270221"/>
          </a:xfrm>
          <a:prstGeom prst="rect">
            <a:avLst/>
          </a:prstGeom>
        </p:spPr>
      </p:pic>
      <p:pic>
        <p:nvPicPr>
          <p:cNvPr id="4" name="Picture 4" hidden="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5400000">
            <a:off x="-3336047" y="778753"/>
            <a:ext cx="5739215" cy="2990278"/>
          </a:xfrm>
          <a:prstGeom prst="rect">
            <a:avLst/>
          </a:prstGeom>
        </p:spPr>
      </p:pic>
      <p:pic>
        <p:nvPicPr>
          <p:cNvPr id="5" name="Picture 5" hidden="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5400000">
            <a:off x="15916363" y="6486437"/>
            <a:ext cx="5607552" cy="2921678"/>
          </a:xfrm>
          <a:prstGeom prst="rect">
            <a:avLst/>
          </a:prstGeom>
        </p:spPr>
      </p:pic>
      <p:sp>
        <p:nvSpPr>
          <p:cNvPr id="6" name="TextBox 6"/>
          <p:cNvSpPr txBox="1"/>
          <p:nvPr/>
        </p:nvSpPr>
        <p:spPr>
          <a:xfrm>
            <a:off x="7930750" y="4205920"/>
            <a:ext cx="3334150" cy="543520"/>
          </a:xfrm>
          <a:prstGeom prst="rect">
            <a:avLst/>
          </a:prstGeom>
        </p:spPr>
        <p:txBody>
          <a:bodyPr lIns="0" tIns="0" rIns="0" bIns="0" rtlCol="0" anchor="t">
            <a:spAutoFit/>
          </a:bodyPr>
          <a:lstStyle/>
          <a:p>
            <a:pPr marL="0" marR="0" lvl="0" indent="0" algn="ctr" defTabSz="914400" rtl="0" eaLnBrk="1" fontAlgn="auto" latinLnBrk="0" hangingPunct="1">
              <a:lnSpc>
                <a:spcPts val="4500"/>
              </a:lnSpc>
              <a:spcBef>
                <a:spcPts val="0"/>
              </a:spcBef>
              <a:spcAft>
                <a:spcPts val="0"/>
              </a:spcAft>
              <a:buClrTx/>
              <a:buSzTx/>
              <a:buFontTx/>
              <a:buNone/>
              <a:tabLst/>
              <a:defRPr/>
            </a:pPr>
            <a:r>
              <a:rPr kumimoji="0" lang="en-US" sz="3000" b="0" i="0" u="none" strike="noStrike" kern="1200" cap="none" spc="0" normalizeH="0" baseline="0" noProof="0">
                <a:ln>
                  <a:noFill/>
                </a:ln>
                <a:solidFill>
                  <a:srgbClr val="D0C3F1"/>
                </a:solidFill>
                <a:effectLst/>
                <a:uLnTx/>
                <a:uFillTx/>
                <a:latin typeface="Poppins Light"/>
                <a:ea typeface="+mn-ea"/>
                <a:cs typeface="+mn-cs"/>
              </a:rPr>
              <a:t>Cool</a:t>
            </a:r>
          </a:p>
        </p:txBody>
      </p:sp>
      <p:grpSp>
        <p:nvGrpSpPr>
          <p:cNvPr id="7" name="Group 7"/>
          <p:cNvGrpSpPr/>
          <p:nvPr/>
        </p:nvGrpSpPr>
        <p:grpSpPr>
          <a:xfrm>
            <a:off x="8691060" y="1161370"/>
            <a:ext cx="2325008" cy="2325008"/>
            <a:chOff x="0" y="0"/>
            <a:chExt cx="6350000" cy="6350000"/>
          </a:xfrm>
        </p:grpSpPr>
        <p:sp>
          <p:nvSpPr>
            <p:cNvPr id="8" name="Freeform 8"/>
            <p:cNvSpPr/>
            <p:nvPr/>
          </p:nvSpPr>
          <p:spPr>
            <a:xfrm>
              <a:off x="0" y="408940"/>
              <a:ext cx="6350000" cy="5532120"/>
            </a:xfrm>
            <a:custGeom>
              <a:avLst/>
              <a:gdLst/>
              <a:ahLst/>
              <a:cxnLst/>
              <a:rect l="l" t="t" r="r" b="b"/>
              <a:pathLst>
                <a:path w="6350000" h="5532120">
                  <a:moveTo>
                    <a:pt x="4762500" y="0"/>
                  </a:moveTo>
                  <a:lnTo>
                    <a:pt x="1587500" y="0"/>
                  </a:lnTo>
                  <a:lnTo>
                    <a:pt x="0" y="2766060"/>
                  </a:lnTo>
                  <a:lnTo>
                    <a:pt x="1587500" y="5532120"/>
                  </a:lnTo>
                  <a:lnTo>
                    <a:pt x="4762500" y="5532120"/>
                  </a:lnTo>
                  <a:lnTo>
                    <a:pt x="6350000" y="2766060"/>
                  </a:lnTo>
                  <a:lnTo>
                    <a:pt x="4762500" y="0"/>
                  </a:lnTo>
                  <a:close/>
                  <a:moveTo>
                    <a:pt x="4676140" y="5382260"/>
                  </a:moveTo>
                  <a:lnTo>
                    <a:pt x="1673860" y="5382260"/>
                  </a:lnTo>
                  <a:lnTo>
                    <a:pt x="172720" y="2766060"/>
                  </a:lnTo>
                  <a:lnTo>
                    <a:pt x="1673860" y="149860"/>
                  </a:lnTo>
                  <a:lnTo>
                    <a:pt x="4676140" y="149860"/>
                  </a:lnTo>
                  <a:lnTo>
                    <a:pt x="6177280" y="2766060"/>
                  </a:lnTo>
                  <a:lnTo>
                    <a:pt x="4676140" y="5382260"/>
                  </a:lnTo>
                  <a:close/>
                </a:path>
              </a:pathLst>
            </a:custGeom>
            <a:solidFill>
              <a:srgbClr val="AB1D79"/>
            </a:solidFill>
          </p:spPr>
        </p:sp>
      </p:grpSp>
      <p:grpSp>
        <p:nvGrpSpPr>
          <p:cNvPr id="9" name="Group 9"/>
          <p:cNvGrpSpPr>
            <a:grpSpLocks noChangeAspect="1"/>
          </p:cNvGrpSpPr>
          <p:nvPr/>
        </p:nvGrpSpPr>
        <p:grpSpPr>
          <a:xfrm>
            <a:off x="8179582" y="1710803"/>
            <a:ext cx="2231584" cy="1933013"/>
            <a:chOff x="0" y="0"/>
            <a:chExt cx="1841500" cy="1595120"/>
          </a:xfrm>
        </p:grpSpPr>
        <p:sp>
          <p:nvSpPr>
            <p:cNvPr id="10" name="Freeform 10"/>
            <p:cNvSpPr/>
            <p:nvPr/>
          </p:nvSpPr>
          <p:spPr>
            <a:xfrm>
              <a:off x="0" y="0"/>
              <a:ext cx="1841500" cy="1595120"/>
            </a:xfrm>
            <a:custGeom>
              <a:avLst/>
              <a:gdLst/>
              <a:ahLst/>
              <a:cxnLst/>
              <a:rect l="l" t="t" r="r" b="b"/>
              <a:pathLst>
                <a:path w="1841500" h="1595120">
                  <a:moveTo>
                    <a:pt x="1380490" y="0"/>
                  </a:moveTo>
                  <a:lnTo>
                    <a:pt x="459740" y="0"/>
                  </a:lnTo>
                  <a:lnTo>
                    <a:pt x="0" y="797560"/>
                  </a:lnTo>
                  <a:lnTo>
                    <a:pt x="459740" y="1595120"/>
                  </a:lnTo>
                  <a:lnTo>
                    <a:pt x="1380490" y="1595120"/>
                  </a:lnTo>
                  <a:lnTo>
                    <a:pt x="1841500" y="797560"/>
                  </a:lnTo>
                  <a:close/>
                </a:path>
              </a:pathLst>
            </a:custGeom>
            <a:solidFill>
              <a:srgbClr val="4E2780"/>
            </a:solidFill>
          </p:spPr>
        </p:sp>
      </p:grpSp>
      <p:grpSp>
        <p:nvGrpSpPr>
          <p:cNvPr id="11" name="Group 11"/>
          <p:cNvGrpSpPr/>
          <p:nvPr/>
        </p:nvGrpSpPr>
        <p:grpSpPr>
          <a:xfrm>
            <a:off x="12823934" y="1188079"/>
            <a:ext cx="2325008" cy="2325008"/>
            <a:chOff x="0" y="0"/>
            <a:chExt cx="6350000" cy="6350000"/>
          </a:xfrm>
        </p:grpSpPr>
        <p:sp>
          <p:nvSpPr>
            <p:cNvPr id="12" name="Freeform 12"/>
            <p:cNvSpPr/>
            <p:nvPr/>
          </p:nvSpPr>
          <p:spPr>
            <a:xfrm>
              <a:off x="0" y="408940"/>
              <a:ext cx="6350000" cy="5532120"/>
            </a:xfrm>
            <a:custGeom>
              <a:avLst/>
              <a:gdLst/>
              <a:ahLst/>
              <a:cxnLst/>
              <a:rect l="l" t="t" r="r" b="b"/>
              <a:pathLst>
                <a:path w="6350000" h="5532120">
                  <a:moveTo>
                    <a:pt x="4762500" y="0"/>
                  </a:moveTo>
                  <a:lnTo>
                    <a:pt x="1587500" y="0"/>
                  </a:lnTo>
                  <a:lnTo>
                    <a:pt x="0" y="2766060"/>
                  </a:lnTo>
                  <a:lnTo>
                    <a:pt x="1587500" y="5532120"/>
                  </a:lnTo>
                  <a:lnTo>
                    <a:pt x="4762500" y="5532120"/>
                  </a:lnTo>
                  <a:lnTo>
                    <a:pt x="6350000" y="2766060"/>
                  </a:lnTo>
                  <a:lnTo>
                    <a:pt x="4762500" y="0"/>
                  </a:lnTo>
                  <a:close/>
                  <a:moveTo>
                    <a:pt x="4676140" y="5382260"/>
                  </a:moveTo>
                  <a:lnTo>
                    <a:pt x="1673860" y="5382260"/>
                  </a:lnTo>
                  <a:lnTo>
                    <a:pt x="172720" y="2766060"/>
                  </a:lnTo>
                  <a:lnTo>
                    <a:pt x="1673860" y="149860"/>
                  </a:lnTo>
                  <a:lnTo>
                    <a:pt x="4676140" y="149860"/>
                  </a:lnTo>
                  <a:lnTo>
                    <a:pt x="6177280" y="2766060"/>
                  </a:lnTo>
                  <a:lnTo>
                    <a:pt x="4676140" y="5382260"/>
                  </a:lnTo>
                  <a:close/>
                </a:path>
              </a:pathLst>
            </a:custGeom>
            <a:solidFill>
              <a:srgbClr val="D0C3F1"/>
            </a:solidFill>
          </p:spPr>
        </p:sp>
      </p:grpSp>
      <p:sp>
        <p:nvSpPr>
          <p:cNvPr id="13" name="TextBox 13"/>
          <p:cNvSpPr txBox="1"/>
          <p:nvPr/>
        </p:nvSpPr>
        <p:spPr>
          <a:xfrm>
            <a:off x="12020150" y="4205920"/>
            <a:ext cx="3334150" cy="543520"/>
          </a:xfrm>
          <a:prstGeom prst="rect">
            <a:avLst/>
          </a:prstGeom>
        </p:spPr>
        <p:txBody>
          <a:bodyPr lIns="0" tIns="0" rIns="0" bIns="0" rtlCol="0" anchor="t">
            <a:spAutoFit/>
          </a:bodyPr>
          <a:lstStyle/>
          <a:p>
            <a:pPr marL="0" marR="0" lvl="0" indent="0" algn="ctr" defTabSz="914400" rtl="0" eaLnBrk="1" fontAlgn="auto" latinLnBrk="0" hangingPunct="1">
              <a:lnSpc>
                <a:spcPts val="4500"/>
              </a:lnSpc>
              <a:spcBef>
                <a:spcPts val="0"/>
              </a:spcBef>
              <a:spcAft>
                <a:spcPts val="0"/>
              </a:spcAft>
              <a:buClrTx/>
              <a:buSzTx/>
              <a:buFontTx/>
              <a:buNone/>
              <a:tabLst/>
              <a:defRPr/>
            </a:pPr>
            <a:r>
              <a:rPr kumimoji="0" lang="en-US" sz="3000" b="0" i="0" u="none" strike="noStrike" kern="1200" cap="none" spc="0" normalizeH="0" baseline="0" noProof="0">
                <a:ln>
                  <a:noFill/>
                </a:ln>
                <a:solidFill>
                  <a:srgbClr val="D0C3F1"/>
                </a:solidFill>
                <a:effectLst/>
                <a:uLnTx/>
                <a:uFillTx/>
                <a:latin typeface="Poppins Light"/>
                <a:ea typeface="+mn-ea"/>
                <a:cs typeface="+mn-cs"/>
              </a:rPr>
              <a:t>Chic</a:t>
            </a:r>
          </a:p>
        </p:txBody>
      </p:sp>
      <p:grpSp>
        <p:nvGrpSpPr>
          <p:cNvPr id="14" name="Group 14"/>
          <p:cNvGrpSpPr>
            <a:grpSpLocks noChangeAspect="1"/>
          </p:cNvGrpSpPr>
          <p:nvPr/>
        </p:nvGrpSpPr>
        <p:grpSpPr>
          <a:xfrm>
            <a:off x="12266332" y="1710803"/>
            <a:ext cx="2231584" cy="1933013"/>
            <a:chOff x="0" y="0"/>
            <a:chExt cx="1841500" cy="1595120"/>
          </a:xfrm>
        </p:grpSpPr>
        <p:sp>
          <p:nvSpPr>
            <p:cNvPr id="15" name="Freeform 15"/>
            <p:cNvSpPr/>
            <p:nvPr/>
          </p:nvSpPr>
          <p:spPr>
            <a:xfrm>
              <a:off x="0" y="0"/>
              <a:ext cx="1841500" cy="1595120"/>
            </a:xfrm>
            <a:custGeom>
              <a:avLst/>
              <a:gdLst/>
              <a:ahLst/>
              <a:cxnLst/>
              <a:rect l="l" t="t" r="r" b="b"/>
              <a:pathLst>
                <a:path w="1841500" h="1595120">
                  <a:moveTo>
                    <a:pt x="1380490" y="0"/>
                  </a:moveTo>
                  <a:lnTo>
                    <a:pt x="459740" y="0"/>
                  </a:lnTo>
                  <a:lnTo>
                    <a:pt x="0" y="797560"/>
                  </a:lnTo>
                  <a:lnTo>
                    <a:pt x="459740" y="1595120"/>
                  </a:lnTo>
                  <a:lnTo>
                    <a:pt x="1380490" y="1595120"/>
                  </a:lnTo>
                  <a:lnTo>
                    <a:pt x="1841500" y="797560"/>
                  </a:lnTo>
                  <a:close/>
                </a:path>
              </a:pathLst>
            </a:custGeom>
            <a:solidFill>
              <a:srgbClr val="AB1D79"/>
            </a:solidFill>
          </p:spPr>
        </p:sp>
      </p:grpSp>
      <p:grpSp>
        <p:nvGrpSpPr>
          <p:cNvPr id="16" name="Group 16"/>
          <p:cNvGrpSpPr/>
          <p:nvPr/>
        </p:nvGrpSpPr>
        <p:grpSpPr>
          <a:xfrm>
            <a:off x="9941324" y="5554750"/>
            <a:ext cx="2325008" cy="2325008"/>
            <a:chOff x="0" y="0"/>
            <a:chExt cx="6350000" cy="6350000"/>
          </a:xfrm>
        </p:grpSpPr>
        <p:sp>
          <p:nvSpPr>
            <p:cNvPr id="17" name="Freeform 17"/>
            <p:cNvSpPr/>
            <p:nvPr/>
          </p:nvSpPr>
          <p:spPr>
            <a:xfrm>
              <a:off x="0" y="408940"/>
              <a:ext cx="6350000" cy="5532120"/>
            </a:xfrm>
            <a:custGeom>
              <a:avLst/>
              <a:gdLst/>
              <a:ahLst/>
              <a:cxnLst/>
              <a:rect l="l" t="t" r="r" b="b"/>
              <a:pathLst>
                <a:path w="6350000" h="5532120">
                  <a:moveTo>
                    <a:pt x="4762500" y="0"/>
                  </a:moveTo>
                  <a:lnTo>
                    <a:pt x="1587500" y="0"/>
                  </a:lnTo>
                  <a:lnTo>
                    <a:pt x="0" y="2766060"/>
                  </a:lnTo>
                  <a:lnTo>
                    <a:pt x="1587500" y="5532120"/>
                  </a:lnTo>
                  <a:lnTo>
                    <a:pt x="4762500" y="5532120"/>
                  </a:lnTo>
                  <a:lnTo>
                    <a:pt x="6350000" y="2766060"/>
                  </a:lnTo>
                  <a:lnTo>
                    <a:pt x="4762500" y="0"/>
                  </a:lnTo>
                  <a:close/>
                  <a:moveTo>
                    <a:pt x="4676140" y="5382260"/>
                  </a:moveTo>
                  <a:lnTo>
                    <a:pt x="1673860" y="5382260"/>
                  </a:lnTo>
                  <a:lnTo>
                    <a:pt x="172720" y="2766060"/>
                  </a:lnTo>
                  <a:lnTo>
                    <a:pt x="1673860" y="149860"/>
                  </a:lnTo>
                  <a:lnTo>
                    <a:pt x="4676140" y="149860"/>
                  </a:lnTo>
                  <a:lnTo>
                    <a:pt x="6177280" y="2766060"/>
                  </a:lnTo>
                  <a:lnTo>
                    <a:pt x="4676140" y="5382260"/>
                  </a:lnTo>
                  <a:close/>
                </a:path>
              </a:pathLst>
            </a:custGeom>
            <a:solidFill>
              <a:srgbClr val="D0C3F1"/>
            </a:solidFill>
          </p:spPr>
        </p:sp>
      </p:grpSp>
      <p:sp>
        <p:nvSpPr>
          <p:cNvPr id="18" name="TextBox 18"/>
          <p:cNvSpPr txBox="1"/>
          <p:nvPr/>
        </p:nvSpPr>
        <p:spPr>
          <a:xfrm>
            <a:off x="9264250" y="8520582"/>
            <a:ext cx="3334150" cy="543520"/>
          </a:xfrm>
          <a:prstGeom prst="rect">
            <a:avLst/>
          </a:prstGeom>
        </p:spPr>
        <p:txBody>
          <a:bodyPr lIns="0" tIns="0" rIns="0" bIns="0" rtlCol="0" anchor="t">
            <a:spAutoFit/>
          </a:bodyPr>
          <a:lstStyle/>
          <a:p>
            <a:pPr marL="0" marR="0" lvl="0" indent="0" algn="ctr" defTabSz="914400" rtl="0" eaLnBrk="1" fontAlgn="auto" latinLnBrk="0" hangingPunct="1">
              <a:lnSpc>
                <a:spcPts val="4500"/>
              </a:lnSpc>
              <a:spcBef>
                <a:spcPts val="0"/>
              </a:spcBef>
              <a:spcAft>
                <a:spcPts val="0"/>
              </a:spcAft>
              <a:buClrTx/>
              <a:buSzTx/>
              <a:buFontTx/>
              <a:buNone/>
              <a:tabLst/>
              <a:defRPr/>
            </a:pPr>
            <a:r>
              <a:rPr kumimoji="0" lang="en-US" sz="3000" b="0" i="0" u="none" strike="noStrike" kern="1200" cap="none" spc="0" normalizeH="0" baseline="0" noProof="0">
                <a:ln>
                  <a:noFill/>
                </a:ln>
                <a:solidFill>
                  <a:srgbClr val="D0C3F1"/>
                </a:solidFill>
                <a:effectLst/>
                <a:uLnTx/>
                <a:uFillTx/>
                <a:latin typeface="Poppins Light"/>
                <a:ea typeface="+mn-ea"/>
                <a:cs typeface="+mn-cs"/>
              </a:rPr>
              <a:t>Effortless</a:t>
            </a:r>
          </a:p>
        </p:txBody>
      </p:sp>
      <p:grpSp>
        <p:nvGrpSpPr>
          <p:cNvPr id="19" name="Group 19"/>
          <p:cNvGrpSpPr>
            <a:grpSpLocks noChangeAspect="1"/>
          </p:cNvGrpSpPr>
          <p:nvPr/>
        </p:nvGrpSpPr>
        <p:grpSpPr>
          <a:xfrm>
            <a:off x="9513082" y="6025464"/>
            <a:ext cx="2231584" cy="1933013"/>
            <a:chOff x="0" y="0"/>
            <a:chExt cx="1841500" cy="1595120"/>
          </a:xfrm>
        </p:grpSpPr>
        <p:sp>
          <p:nvSpPr>
            <p:cNvPr id="20" name="Freeform 20"/>
            <p:cNvSpPr/>
            <p:nvPr/>
          </p:nvSpPr>
          <p:spPr>
            <a:xfrm>
              <a:off x="0" y="0"/>
              <a:ext cx="1841500" cy="1595120"/>
            </a:xfrm>
            <a:custGeom>
              <a:avLst/>
              <a:gdLst/>
              <a:ahLst/>
              <a:cxnLst/>
              <a:rect l="l" t="t" r="r" b="b"/>
              <a:pathLst>
                <a:path w="1841500" h="1595120">
                  <a:moveTo>
                    <a:pt x="1380490" y="0"/>
                  </a:moveTo>
                  <a:lnTo>
                    <a:pt x="459740" y="0"/>
                  </a:lnTo>
                  <a:lnTo>
                    <a:pt x="0" y="797560"/>
                  </a:lnTo>
                  <a:lnTo>
                    <a:pt x="459740" y="1595120"/>
                  </a:lnTo>
                  <a:lnTo>
                    <a:pt x="1380490" y="1595120"/>
                  </a:lnTo>
                  <a:lnTo>
                    <a:pt x="1841500" y="797560"/>
                  </a:lnTo>
                  <a:close/>
                </a:path>
              </a:pathLst>
            </a:custGeom>
            <a:solidFill>
              <a:srgbClr val="AB1D79"/>
            </a:solidFill>
          </p:spPr>
        </p:sp>
      </p:grpSp>
      <p:sp>
        <p:nvSpPr>
          <p:cNvPr id="21" name="TextBox 21"/>
          <p:cNvSpPr txBox="1"/>
          <p:nvPr/>
        </p:nvSpPr>
        <p:spPr>
          <a:xfrm>
            <a:off x="13353650" y="8520582"/>
            <a:ext cx="3334150" cy="543520"/>
          </a:xfrm>
          <a:prstGeom prst="rect">
            <a:avLst/>
          </a:prstGeom>
        </p:spPr>
        <p:txBody>
          <a:bodyPr lIns="0" tIns="0" rIns="0" bIns="0" rtlCol="0" anchor="t">
            <a:spAutoFit/>
          </a:bodyPr>
          <a:lstStyle/>
          <a:p>
            <a:pPr marL="0" marR="0" lvl="0" indent="0" algn="ctr" defTabSz="914400" rtl="0" eaLnBrk="1" fontAlgn="auto" latinLnBrk="0" hangingPunct="1">
              <a:lnSpc>
                <a:spcPts val="4500"/>
              </a:lnSpc>
              <a:spcBef>
                <a:spcPts val="0"/>
              </a:spcBef>
              <a:spcAft>
                <a:spcPts val="0"/>
              </a:spcAft>
              <a:buClrTx/>
              <a:buSzTx/>
              <a:buFontTx/>
              <a:buNone/>
              <a:tabLst/>
              <a:defRPr/>
            </a:pPr>
            <a:r>
              <a:rPr kumimoji="0" lang="en-US" sz="3000" b="0" i="0" u="none" strike="noStrike" kern="1200" cap="none" spc="0" normalizeH="0" baseline="0" noProof="0">
                <a:ln>
                  <a:noFill/>
                </a:ln>
                <a:solidFill>
                  <a:srgbClr val="D0C3F1"/>
                </a:solidFill>
                <a:effectLst/>
                <a:uLnTx/>
                <a:uFillTx/>
                <a:latin typeface="Poppins Light"/>
                <a:ea typeface="+mn-ea"/>
                <a:cs typeface="+mn-cs"/>
              </a:rPr>
              <a:t>Confident</a:t>
            </a:r>
          </a:p>
        </p:txBody>
      </p:sp>
      <p:grpSp>
        <p:nvGrpSpPr>
          <p:cNvPr id="22" name="Group 22" hidden="1"/>
          <p:cNvGrpSpPr/>
          <p:nvPr/>
        </p:nvGrpSpPr>
        <p:grpSpPr>
          <a:xfrm>
            <a:off x="14157434" y="5554750"/>
            <a:ext cx="2325008" cy="2325008"/>
            <a:chOff x="0" y="0"/>
            <a:chExt cx="6350000" cy="6350000"/>
          </a:xfrm>
        </p:grpSpPr>
        <p:sp>
          <p:nvSpPr>
            <p:cNvPr id="23" name="Freeform 23"/>
            <p:cNvSpPr/>
            <p:nvPr/>
          </p:nvSpPr>
          <p:spPr>
            <a:xfrm>
              <a:off x="0" y="408940"/>
              <a:ext cx="6350000" cy="5532120"/>
            </a:xfrm>
            <a:custGeom>
              <a:avLst/>
              <a:gdLst/>
              <a:ahLst/>
              <a:cxnLst/>
              <a:rect l="l" t="t" r="r" b="b"/>
              <a:pathLst>
                <a:path w="6350000" h="5532120">
                  <a:moveTo>
                    <a:pt x="4762500" y="0"/>
                  </a:moveTo>
                  <a:lnTo>
                    <a:pt x="1587500" y="0"/>
                  </a:lnTo>
                  <a:lnTo>
                    <a:pt x="0" y="2766060"/>
                  </a:lnTo>
                  <a:lnTo>
                    <a:pt x="1587500" y="5532120"/>
                  </a:lnTo>
                  <a:lnTo>
                    <a:pt x="4762500" y="5532120"/>
                  </a:lnTo>
                  <a:lnTo>
                    <a:pt x="6350000" y="2766060"/>
                  </a:lnTo>
                  <a:lnTo>
                    <a:pt x="4762500" y="0"/>
                  </a:lnTo>
                  <a:close/>
                  <a:moveTo>
                    <a:pt x="4676140" y="5382260"/>
                  </a:moveTo>
                  <a:lnTo>
                    <a:pt x="1673860" y="5382260"/>
                  </a:lnTo>
                  <a:lnTo>
                    <a:pt x="172720" y="2766060"/>
                  </a:lnTo>
                  <a:lnTo>
                    <a:pt x="1673860" y="149860"/>
                  </a:lnTo>
                  <a:lnTo>
                    <a:pt x="4676140" y="149860"/>
                  </a:lnTo>
                  <a:lnTo>
                    <a:pt x="6177280" y="2766060"/>
                  </a:lnTo>
                  <a:lnTo>
                    <a:pt x="4676140" y="5382260"/>
                  </a:lnTo>
                  <a:close/>
                </a:path>
              </a:pathLst>
            </a:custGeom>
            <a:solidFill>
              <a:srgbClr val="AB1D79"/>
            </a:solidFill>
          </p:spPr>
        </p:sp>
      </p:grpSp>
      <p:grpSp>
        <p:nvGrpSpPr>
          <p:cNvPr id="24" name="Group 24" hidden="1"/>
          <p:cNvGrpSpPr>
            <a:grpSpLocks noChangeAspect="1"/>
          </p:cNvGrpSpPr>
          <p:nvPr/>
        </p:nvGrpSpPr>
        <p:grpSpPr>
          <a:xfrm>
            <a:off x="13599832" y="6104183"/>
            <a:ext cx="2231584" cy="1933013"/>
            <a:chOff x="0" y="0"/>
            <a:chExt cx="1841500" cy="1595120"/>
          </a:xfrm>
        </p:grpSpPr>
        <p:sp>
          <p:nvSpPr>
            <p:cNvPr id="25" name="Freeform 25"/>
            <p:cNvSpPr/>
            <p:nvPr/>
          </p:nvSpPr>
          <p:spPr>
            <a:xfrm>
              <a:off x="0" y="0"/>
              <a:ext cx="1841500" cy="1595120"/>
            </a:xfrm>
            <a:custGeom>
              <a:avLst/>
              <a:gdLst/>
              <a:ahLst/>
              <a:cxnLst/>
              <a:rect l="l" t="t" r="r" b="b"/>
              <a:pathLst>
                <a:path w="1841500" h="1595120">
                  <a:moveTo>
                    <a:pt x="1380490" y="0"/>
                  </a:moveTo>
                  <a:lnTo>
                    <a:pt x="459740" y="0"/>
                  </a:lnTo>
                  <a:lnTo>
                    <a:pt x="0" y="797560"/>
                  </a:lnTo>
                  <a:lnTo>
                    <a:pt x="459740" y="1595120"/>
                  </a:lnTo>
                  <a:lnTo>
                    <a:pt x="1380490" y="1595120"/>
                  </a:lnTo>
                  <a:lnTo>
                    <a:pt x="1841500" y="797560"/>
                  </a:lnTo>
                  <a:close/>
                </a:path>
              </a:pathLst>
            </a:custGeom>
            <a:solidFill>
              <a:srgbClr val="4E2780"/>
            </a:solidFill>
          </p:spPr>
        </p:sp>
      </p:grpSp>
      <p:sp>
        <p:nvSpPr>
          <p:cNvPr id="26" name="TextBox 26" hidden="1"/>
          <p:cNvSpPr txBox="1"/>
          <p:nvPr/>
        </p:nvSpPr>
        <p:spPr>
          <a:xfrm>
            <a:off x="1072354" y="7466092"/>
            <a:ext cx="5715396" cy="1792208"/>
          </a:xfrm>
          <a:prstGeom prst="rect">
            <a:avLst/>
          </a:prstGeom>
        </p:spPr>
        <p:txBody>
          <a:bodyPr lIns="0" tIns="0" rIns="0" bIns="0" rtlCol="0" anchor="t">
            <a:spAutoFit/>
          </a:bodyPr>
          <a:lstStyle/>
          <a:p>
            <a:pPr marL="0" marR="0" lvl="0" indent="0" algn="l" defTabSz="914400" rtl="0" eaLnBrk="1" fontAlgn="auto" latinLnBrk="0" hangingPunct="1">
              <a:lnSpc>
                <a:spcPts val="7039"/>
              </a:lnSpc>
              <a:spcBef>
                <a:spcPts val="0"/>
              </a:spcBef>
              <a:spcAft>
                <a:spcPts val="0"/>
              </a:spcAft>
              <a:buClrTx/>
              <a:buSzTx/>
              <a:buFontTx/>
              <a:buNone/>
              <a:tabLst/>
              <a:defRPr/>
            </a:pPr>
            <a:r>
              <a:rPr kumimoji="0" lang="en-US" sz="6399" b="0" i="0" u="none" strike="noStrike" kern="1200" cap="none" spc="-191" normalizeH="0" baseline="0" noProof="0">
                <a:ln>
                  <a:noFill/>
                </a:ln>
                <a:solidFill>
                  <a:srgbClr val="D0C3F1"/>
                </a:solidFill>
                <a:effectLst/>
                <a:uLnTx/>
                <a:uFillTx/>
                <a:latin typeface="Poppins Bold Bold Italics"/>
                <a:ea typeface="+mn-ea"/>
                <a:cs typeface="+mn-cs"/>
              </a:rPr>
              <a:t>IT'S ALL ABOUT YOU</a:t>
            </a: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hidden="1"/>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100000">
            <a:off x="-1936899" y="965139"/>
            <a:ext cx="11249663" cy="11249663"/>
          </a:xfrm>
          <a:prstGeom prst="rect">
            <a:avLst/>
          </a:prstGeom>
        </p:spPr>
      </p:pic>
      <p:pic>
        <p:nvPicPr>
          <p:cNvPr id="3" name="Picture 3" hidden="1"/>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700000">
            <a:off x="11897590" y="-1660406"/>
            <a:ext cx="7868597" cy="7868597"/>
          </a:xfrm>
          <a:prstGeom prst="rect">
            <a:avLst/>
          </a:prstGeom>
        </p:spPr>
      </p:pic>
      <p:pic>
        <p:nvPicPr>
          <p:cNvPr id="4" name="Picture 4" hidden="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3336047" y="778753"/>
            <a:ext cx="5739215" cy="2990278"/>
          </a:xfrm>
          <a:prstGeom prst="rect">
            <a:avLst/>
          </a:prstGeom>
        </p:spPr>
      </p:pic>
      <p:pic>
        <p:nvPicPr>
          <p:cNvPr id="5" name="Picture 5" hidden="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15916363" y="6486437"/>
            <a:ext cx="5607552" cy="2921678"/>
          </a:xfrm>
          <a:prstGeom prst="rect">
            <a:avLst/>
          </a:prstGeom>
        </p:spPr>
      </p:pic>
      <p:grpSp>
        <p:nvGrpSpPr>
          <p:cNvPr id="6" name="Group 6"/>
          <p:cNvGrpSpPr/>
          <p:nvPr/>
        </p:nvGrpSpPr>
        <p:grpSpPr>
          <a:xfrm>
            <a:off x="9448400" y="3697030"/>
            <a:ext cx="7810900" cy="2892941"/>
            <a:chOff x="0" y="0"/>
            <a:chExt cx="10414533" cy="3857255"/>
          </a:xfrm>
        </p:grpSpPr>
        <p:sp>
          <p:nvSpPr>
            <p:cNvPr id="7" name="TextBox 7"/>
            <p:cNvSpPr txBox="1"/>
            <p:nvPr/>
          </p:nvSpPr>
          <p:spPr>
            <a:xfrm>
              <a:off x="0" y="1541092"/>
              <a:ext cx="10414533" cy="714375"/>
            </a:xfrm>
            <a:prstGeom prst="rect">
              <a:avLst/>
            </a:prstGeom>
          </p:spPr>
          <p:txBody>
            <a:bodyPr lIns="0" tIns="0" rIns="0" bIns="0" rtlCol="0" anchor="t">
              <a:spAutoFit/>
            </a:bodyPr>
            <a:lstStyle/>
            <a:p>
              <a:pPr marL="0" marR="0" lvl="0" indent="0" algn="r" defTabSz="914400" rtl="0" eaLnBrk="1" fontAlgn="auto" latinLnBrk="0" hangingPunct="1">
                <a:lnSpc>
                  <a:spcPts val="4320"/>
                </a:lnSpc>
                <a:spcBef>
                  <a:spcPts val="0"/>
                </a:spcBef>
                <a:spcAft>
                  <a:spcPts val="0"/>
                </a:spcAft>
                <a:buClrTx/>
                <a:buSzTx/>
                <a:buFontTx/>
                <a:buNone/>
                <a:tabLst/>
                <a:defRPr/>
              </a:pPr>
              <a:r>
                <a:rPr kumimoji="0" lang="en-US" sz="3600" b="0" i="0" u="none" strike="noStrike" kern="1200" cap="none" spc="252" normalizeH="0" baseline="0" noProof="0">
                  <a:ln>
                    <a:noFill/>
                  </a:ln>
                  <a:solidFill>
                    <a:srgbClr val="D0C3F1"/>
                  </a:solidFill>
                  <a:effectLst/>
                  <a:uLnTx/>
                  <a:uFillTx/>
                  <a:latin typeface="Poppins Bold Italics"/>
                  <a:ea typeface="+mn-ea"/>
                  <a:cs typeface="+mn-cs"/>
                </a:rPr>
                <a:t>WASTE RECYCLED ANNUALLY</a:t>
              </a:r>
            </a:p>
          </p:txBody>
        </p:sp>
        <p:sp>
          <p:nvSpPr>
            <p:cNvPr id="8" name="TextBox 8"/>
            <p:cNvSpPr txBox="1"/>
            <p:nvPr/>
          </p:nvSpPr>
          <p:spPr>
            <a:xfrm>
              <a:off x="0" y="2414217"/>
              <a:ext cx="10414533" cy="1443038"/>
            </a:xfrm>
            <a:prstGeom prst="rect">
              <a:avLst/>
            </a:prstGeom>
          </p:spPr>
          <p:txBody>
            <a:bodyPr lIns="0" tIns="0" rIns="0" bIns="0" rtlCol="0" anchor="t">
              <a:spAutoFit/>
            </a:bodyPr>
            <a:lstStyle/>
            <a:p>
              <a:pPr marL="0" marR="0" lvl="0" indent="0" algn="r" defTabSz="914400" rtl="0" eaLnBrk="1" fontAlgn="auto" latinLnBrk="0" hangingPunct="1">
                <a:lnSpc>
                  <a:spcPts val="4500"/>
                </a:lnSpc>
                <a:spcBef>
                  <a:spcPts val="0"/>
                </a:spcBef>
                <a:spcAft>
                  <a:spcPts val="0"/>
                </a:spcAft>
                <a:buClrTx/>
                <a:buSzTx/>
                <a:buFontTx/>
                <a:buNone/>
                <a:tabLst/>
                <a:defRPr/>
              </a:pPr>
              <a:r>
                <a:rPr kumimoji="0" lang="en-US" sz="3000" b="0" i="0" u="none" strike="noStrike" kern="1200" cap="none" spc="0" normalizeH="0" baseline="0" noProof="0">
                  <a:ln>
                    <a:noFill/>
                  </a:ln>
                  <a:solidFill>
                    <a:srgbClr val="D0C3F1"/>
                  </a:solidFill>
                  <a:effectLst/>
                  <a:uLnTx/>
                  <a:uFillTx/>
                  <a:latin typeface="Poppins Light"/>
                  <a:ea typeface="+mn-ea"/>
                  <a:cs typeface="+mn-cs"/>
                </a:rPr>
                <a:t>Presentations are communication tools that can be used as demonstrations.</a:t>
              </a:r>
            </a:p>
          </p:txBody>
        </p:sp>
        <p:sp>
          <p:nvSpPr>
            <p:cNvPr id="9" name="TextBox 9"/>
            <p:cNvSpPr txBox="1"/>
            <p:nvPr/>
          </p:nvSpPr>
          <p:spPr>
            <a:xfrm>
              <a:off x="0" y="57150"/>
              <a:ext cx="10414533" cy="1229942"/>
            </a:xfrm>
            <a:prstGeom prst="rect">
              <a:avLst/>
            </a:prstGeom>
          </p:spPr>
          <p:txBody>
            <a:bodyPr lIns="0" tIns="0" rIns="0" bIns="0" rtlCol="0" anchor="t">
              <a:spAutoFit/>
            </a:bodyPr>
            <a:lstStyle/>
            <a:p>
              <a:pPr marL="0" marR="0" lvl="0" indent="0" algn="r" defTabSz="914400" rtl="0" eaLnBrk="1" fontAlgn="auto" latinLnBrk="0" hangingPunct="1">
                <a:lnSpc>
                  <a:spcPts val="7039"/>
                </a:lnSpc>
                <a:spcBef>
                  <a:spcPts val="0"/>
                </a:spcBef>
                <a:spcAft>
                  <a:spcPts val="0"/>
                </a:spcAft>
                <a:buClrTx/>
                <a:buSzTx/>
                <a:buFontTx/>
                <a:buNone/>
                <a:tabLst/>
                <a:defRPr/>
              </a:pPr>
              <a:r>
                <a:rPr kumimoji="0" lang="en-US" sz="6399" b="0" i="0" u="none" strike="noStrike" kern="1200" cap="none" spc="-191" normalizeH="0" baseline="0" noProof="0">
                  <a:ln>
                    <a:noFill/>
                  </a:ln>
                  <a:solidFill>
                    <a:srgbClr val="D0C3F1"/>
                  </a:solidFill>
                  <a:effectLst/>
                  <a:uLnTx/>
                  <a:uFillTx/>
                  <a:latin typeface="Poppins Bold Bold Italics"/>
                  <a:ea typeface="+mn-ea"/>
                  <a:cs typeface="+mn-cs"/>
                </a:rPr>
                <a:t>2.5 TONS</a:t>
              </a:r>
            </a:p>
          </p:txBody>
        </p:sp>
      </p:gr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AB1D79"/>
        </a:solidFill>
        <a:effectLst/>
      </p:bgPr>
    </p:bg>
    <p:spTree>
      <p:nvGrpSpPr>
        <p:cNvPr id="1" name=""/>
        <p:cNvGrpSpPr/>
        <p:nvPr/>
      </p:nvGrpSpPr>
      <p:grpSpPr>
        <a:xfrm>
          <a:off x="0" y="0"/>
          <a:ext cx="0" cy="0"/>
          <a:chOff x="0" y="0"/>
          <a:chExt cx="0" cy="0"/>
        </a:xfrm>
      </p:grpSpPr>
      <p:pic>
        <p:nvPicPr>
          <p:cNvPr id="2" name="Picture 2" hidden="1"/>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100000">
            <a:off x="-2968709" y="2073242"/>
            <a:ext cx="11748068" cy="11748068"/>
          </a:xfrm>
          <a:prstGeom prst="rect">
            <a:avLst/>
          </a:prstGeom>
        </p:spPr>
      </p:pic>
      <p:pic>
        <p:nvPicPr>
          <p:cNvPr id="3" name="Picture 3" hidden="1"/>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700000">
            <a:off x="11125156" y="-1868283"/>
            <a:ext cx="9565865" cy="9565865"/>
          </a:xfrm>
          <a:prstGeom prst="rect">
            <a:avLst/>
          </a:prstGeom>
        </p:spPr>
      </p:pic>
      <p:pic>
        <p:nvPicPr>
          <p:cNvPr id="4" name="Picture 4" hidden="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3336047" y="778753"/>
            <a:ext cx="5739215" cy="2990278"/>
          </a:xfrm>
          <a:prstGeom prst="rect">
            <a:avLst/>
          </a:prstGeom>
        </p:spPr>
      </p:pic>
      <p:pic>
        <p:nvPicPr>
          <p:cNvPr id="5" name="Picture 5" hidden="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15916363" y="6486437"/>
            <a:ext cx="5607552" cy="2921678"/>
          </a:xfrm>
          <a:prstGeom prst="rect">
            <a:avLst/>
          </a:prstGeom>
        </p:spPr>
      </p:pic>
      <p:grpSp>
        <p:nvGrpSpPr>
          <p:cNvPr id="6" name="Group 6"/>
          <p:cNvGrpSpPr/>
          <p:nvPr/>
        </p:nvGrpSpPr>
        <p:grpSpPr>
          <a:xfrm>
            <a:off x="1028700" y="6987843"/>
            <a:ext cx="5239150" cy="2059980"/>
            <a:chOff x="0" y="0"/>
            <a:chExt cx="6985533" cy="2746640"/>
          </a:xfrm>
        </p:grpSpPr>
        <p:sp>
          <p:nvSpPr>
            <p:cNvPr id="7" name="TextBox 7"/>
            <p:cNvSpPr txBox="1"/>
            <p:nvPr/>
          </p:nvSpPr>
          <p:spPr>
            <a:xfrm>
              <a:off x="0" y="-38100"/>
              <a:ext cx="6985533" cy="1376945"/>
            </a:xfrm>
            <a:prstGeom prst="rect">
              <a:avLst/>
            </a:prstGeom>
          </p:spPr>
          <p:txBody>
            <a:bodyPr lIns="0" tIns="0" rIns="0" bIns="0" rtlCol="0" anchor="t">
              <a:spAutoFit/>
            </a:bodyPr>
            <a:lstStyle/>
            <a:p>
              <a:pPr marL="0" marR="0" lvl="0" indent="0" algn="ctr" defTabSz="914400" rtl="0" eaLnBrk="1" fontAlgn="auto" latinLnBrk="0" hangingPunct="1">
                <a:lnSpc>
                  <a:spcPts val="4159"/>
                </a:lnSpc>
                <a:spcBef>
                  <a:spcPts val="0"/>
                </a:spcBef>
                <a:spcAft>
                  <a:spcPts val="0"/>
                </a:spcAft>
                <a:buClrTx/>
                <a:buSzTx/>
                <a:buFontTx/>
                <a:buNone/>
                <a:tabLst/>
                <a:defRPr/>
              </a:pPr>
              <a:r>
                <a:rPr kumimoji="0" lang="en-US" sz="3199" b="0" i="0" u="none" strike="noStrike" kern="1200" cap="none" spc="319" normalizeH="0" baseline="0" noProof="0">
                  <a:ln>
                    <a:noFill/>
                  </a:ln>
                  <a:solidFill>
                    <a:srgbClr val="D0C3F1"/>
                  </a:solidFill>
                  <a:effectLst/>
                  <a:uLnTx/>
                  <a:uFillTx/>
                  <a:latin typeface="Poppins Light Bold"/>
                  <a:ea typeface="+mn-ea"/>
                  <a:cs typeface="+mn-cs"/>
                </a:rPr>
                <a:t>SOURCING AND RECYCLING</a:t>
              </a:r>
            </a:p>
          </p:txBody>
        </p:sp>
        <p:sp>
          <p:nvSpPr>
            <p:cNvPr id="8" name="TextBox 8"/>
            <p:cNvSpPr txBox="1"/>
            <p:nvPr/>
          </p:nvSpPr>
          <p:spPr>
            <a:xfrm>
              <a:off x="0" y="1507120"/>
              <a:ext cx="6985533" cy="1239520"/>
            </a:xfrm>
            <a:prstGeom prst="rect">
              <a:avLst/>
            </a:prstGeom>
          </p:spPr>
          <p:txBody>
            <a:bodyPr lIns="0" tIns="0" rIns="0" bIns="0" rtlCol="0" anchor="t">
              <a:spAutoFit/>
            </a:bodyPr>
            <a:lstStyle/>
            <a:p>
              <a:pPr marL="0" marR="0" lvl="0" indent="0" algn="ctr" defTabSz="914400" rtl="0" eaLnBrk="1" fontAlgn="auto" latinLnBrk="0" hangingPunct="1">
                <a:lnSpc>
                  <a:spcPts val="3900"/>
                </a:lnSpc>
                <a:spcBef>
                  <a:spcPts val="0"/>
                </a:spcBef>
                <a:spcAft>
                  <a:spcPts val="0"/>
                </a:spcAft>
                <a:buClrTx/>
                <a:buSzTx/>
                <a:buFontTx/>
                <a:buNone/>
                <a:tabLst/>
                <a:defRPr/>
              </a:pPr>
              <a:r>
                <a:rPr kumimoji="0" lang="en-US" sz="2600" b="0" i="0" u="none" strike="noStrike" kern="1200" cap="none" spc="0" normalizeH="0" baseline="0" noProof="0">
                  <a:ln>
                    <a:noFill/>
                  </a:ln>
                  <a:solidFill>
                    <a:srgbClr val="D0C3F1"/>
                  </a:solidFill>
                  <a:effectLst/>
                  <a:uLnTx/>
                  <a:uFillTx/>
                  <a:latin typeface="Poppins Light"/>
                  <a:ea typeface="+mn-ea"/>
                  <a:cs typeface="+mn-cs"/>
                </a:rPr>
                <a:t>Presentations are communication tools.</a:t>
              </a:r>
            </a:p>
          </p:txBody>
        </p:sp>
      </p:grpSp>
      <p:grpSp>
        <p:nvGrpSpPr>
          <p:cNvPr id="9" name="Group 9"/>
          <p:cNvGrpSpPr/>
          <p:nvPr/>
        </p:nvGrpSpPr>
        <p:grpSpPr>
          <a:xfrm>
            <a:off x="6524425" y="6987843"/>
            <a:ext cx="5239150" cy="1537593"/>
            <a:chOff x="0" y="0"/>
            <a:chExt cx="6985533" cy="2050124"/>
          </a:xfrm>
        </p:grpSpPr>
        <p:sp>
          <p:nvSpPr>
            <p:cNvPr id="10" name="TextBox 10"/>
            <p:cNvSpPr txBox="1"/>
            <p:nvPr/>
          </p:nvSpPr>
          <p:spPr>
            <a:xfrm>
              <a:off x="0" y="-38100"/>
              <a:ext cx="6985533" cy="680429"/>
            </a:xfrm>
            <a:prstGeom prst="rect">
              <a:avLst/>
            </a:prstGeom>
          </p:spPr>
          <p:txBody>
            <a:bodyPr lIns="0" tIns="0" rIns="0" bIns="0" rtlCol="0" anchor="t">
              <a:spAutoFit/>
            </a:bodyPr>
            <a:lstStyle/>
            <a:p>
              <a:pPr marL="0" marR="0" lvl="0" indent="0" algn="ctr" defTabSz="914400" rtl="0" eaLnBrk="1" fontAlgn="auto" latinLnBrk="0" hangingPunct="1">
                <a:lnSpc>
                  <a:spcPts val="4159"/>
                </a:lnSpc>
                <a:spcBef>
                  <a:spcPts val="0"/>
                </a:spcBef>
                <a:spcAft>
                  <a:spcPts val="0"/>
                </a:spcAft>
                <a:buClrTx/>
                <a:buSzTx/>
                <a:buFontTx/>
                <a:buNone/>
                <a:tabLst/>
                <a:defRPr/>
              </a:pPr>
              <a:r>
                <a:rPr kumimoji="0" lang="en-US" sz="3199" b="0" i="0" u="none" strike="noStrike" kern="1200" cap="none" spc="319" normalizeH="0" baseline="0" noProof="0">
                  <a:ln>
                    <a:noFill/>
                  </a:ln>
                  <a:solidFill>
                    <a:srgbClr val="D0C3F1"/>
                  </a:solidFill>
                  <a:effectLst/>
                  <a:uLnTx/>
                  <a:uFillTx/>
                  <a:latin typeface="Poppins Light Bold"/>
                  <a:ea typeface="+mn-ea"/>
                  <a:cs typeface="+mn-cs"/>
                </a:rPr>
                <a:t>CUTTING AND SEWING</a:t>
              </a:r>
            </a:p>
          </p:txBody>
        </p:sp>
        <p:sp>
          <p:nvSpPr>
            <p:cNvPr id="11" name="TextBox 11"/>
            <p:cNvSpPr txBox="1"/>
            <p:nvPr/>
          </p:nvSpPr>
          <p:spPr>
            <a:xfrm>
              <a:off x="0" y="810604"/>
              <a:ext cx="6985533" cy="1239520"/>
            </a:xfrm>
            <a:prstGeom prst="rect">
              <a:avLst/>
            </a:prstGeom>
          </p:spPr>
          <p:txBody>
            <a:bodyPr lIns="0" tIns="0" rIns="0" bIns="0" rtlCol="0" anchor="t">
              <a:spAutoFit/>
            </a:bodyPr>
            <a:lstStyle/>
            <a:p>
              <a:pPr marL="0" marR="0" lvl="0" indent="0" algn="ctr" defTabSz="914400" rtl="0" eaLnBrk="1" fontAlgn="auto" latinLnBrk="0" hangingPunct="1">
                <a:lnSpc>
                  <a:spcPts val="3900"/>
                </a:lnSpc>
                <a:spcBef>
                  <a:spcPts val="0"/>
                </a:spcBef>
                <a:spcAft>
                  <a:spcPts val="0"/>
                </a:spcAft>
                <a:buClrTx/>
                <a:buSzTx/>
                <a:buFontTx/>
                <a:buNone/>
                <a:tabLst/>
                <a:defRPr/>
              </a:pPr>
              <a:r>
                <a:rPr kumimoji="0" lang="en-US" sz="2600" b="0" i="0" u="none" strike="noStrike" kern="1200" cap="none" spc="0" normalizeH="0" baseline="0" noProof="0">
                  <a:ln>
                    <a:noFill/>
                  </a:ln>
                  <a:solidFill>
                    <a:srgbClr val="D0C3F1"/>
                  </a:solidFill>
                  <a:effectLst/>
                  <a:uLnTx/>
                  <a:uFillTx/>
                  <a:latin typeface="Poppins Light"/>
                  <a:ea typeface="+mn-ea"/>
                  <a:cs typeface="+mn-cs"/>
                </a:rPr>
                <a:t>Presentations are communication tools.</a:t>
              </a:r>
            </a:p>
          </p:txBody>
        </p:sp>
      </p:grpSp>
      <p:grpSp>
        <p:nvGrpSpPr>
          <p:cNvPr id="12" name="Group 12"/>
          <p:cNvGrpSpPr/>
          <p:nvPr/>
        </p:nvGrpSpPr>
        <p:grpSpPr>
          <a:xfrm>
            <a:off x="12020150" y="6987843"/>
            <a:ext cx="5239150" cy="1537593"/>
            <a:chOff x="0" y="0"/>
            <a:chExt cx="6985533" cy="2050124"/>
          </a:xfrm>
        </p:grpSpPr>
        <p:sp>
          <p:nvSpPr>
            <p:cNvPr id="13" name="TextBox 13"/>
            <p:cNvSpPr txBox="1"/>
            <p:nvPr/>
          </p:nvSpPr>
          <p:spPr>
            <a:xfrm>
              <a:off x="0" y="-38100"/>
              <a:ext cx="6985533" cy="680429"/>
            </a:xfrm>
            <a:prstGeom prst="rect">
              <a:avLst/>
            </a:prstGeom>
          </p:spPr>
          <p:txBody>
            <a:bodyPr lIns="0" tIns="0" rIns="0" bIns="0" rtlCol="0" anchor="t">
              <a:spAutoFit/>
            </a:bodyPr>
            <a:lstStyle/>
            <a:p>
              <a:pPr marL="0" marR="0" lvl="0" indent="0" algn="ctr" defTabSz="914400" rtl="0" eaLnBrk="1" fontAlgn="auto" latinLnBrk="0" hangingPunct="1">
                <a:lnSpc>
                  <a:spcPts val="4159"/>
                </a:lnSpc>
                <a:spcBef>
                  <a:spcPts val="0"/>
                </a:spcBef>
                <a:spcAft>
                  <a:spcPts val="0"/>
                </a:spcAft>
                <a:buClrTx/>
                <a:buSzTx/>
                <a:buFontTx/>
                <a:buNone/>
                <a:tabLst/>
                <a:defRPr/>
              </a:pPr>
              <a:r>
                <a:rPr kumimoji="0" lang="en-US" sz="3199" b="0" i="0" u="none" strike="noStrike" kern="1200" cap="none" spc="319" normalizeH="0" baseline="0" noProof="0">
                  <a:ln>
                    <a:noFill/>
                  </a:ln>
                  <a:solidFill>
                    <a:srgbClr val="D0C3F1"/>
                  </a:solidFill>
                  <a:effectLst/>
                  <a:uLnTx/>
                  <a:uFillTx/>
                  <a:latin typeface="Poppins Light Bold"/>
                  <a:ea typeface="+mn-ea"/>
                  <a:cs typeface="+mn-cs"/>
                </a:rPr>
                <a:t>PACKAGING</a:t>
              </a:r>
            </a:p>
          </p:txBody>
        </p:sp>
        <p:sp>
          <p:nvSpPr>
            <p:cNvPr id="14" name="TextBox 14"/>
            <p:cNvSpPr txBox="1"/>
            <p:nvPr/>
          </p:nvSpPr>
          <p:spPr>
            <a:xfrm>
              <a:off x="0" y="810604"/>
              <a:ext cx="6985533" cy="1239520"/>
            </a:xfrm>
            <a:prstGeom prst="rect">
              <a:avLst/>
            </a:prstGeom>
          </p:spPr>
          <p:txBody>
            <a:bodyPr lIns="0" tIns="0" rIns="0" bIns="0" rtlCol="0" anchor="t">
              <a:spAutoFit/>
            </a:bodyPr>
            <a:lstStyle/>
            <a:p>
              <a:pPr marL="0" marR="0" lvl="0" indent="0" algn="ctr" defTabSz="914400" rtl="0" eaLnBrk="1" fontAlgn="auto" latinLnBrk="0" hangingPunct="1">
                <a:lnSpc>
                  <a:spcPts val="3900"/>
                </a:lnSpc>
                <a:spcBef>
                  <a:spcPts val="0"/>
                </a:spcBef>
                <a:spcAft>
                  <a:spcPts val="0"/>
                </a:spcAft>
                <a:buClrTx/>
                <a:buSzTx/>
                <a:buFontTx/>
                <a:buNone/>
                <a:tabLst/>
                <a:defRPr/>
              </a:pPr>
              <a:r>
                <a:rPr kumimoji="0" lang="en-US" sz="2600" b="0" i="0" u="none" strike="noStrike" kern="1200" cap="none" spc="0" normalizeH="0" baseline="0" noProof="0">
                  <a:ln>
                    <a:noFill/>
                  </a:ln>
                  <a:solidFill>
                    <a:srgbClr val="D0C3F1"/>
                  </a:solidFill>
                  <a:effectLst/>
                  <a:uLnTx/>
                  <a:uFillTx/>
                  <a:latin typeface="Poppins Light"/>
                  <a:ea typeface="+mn-ea"/>
                  <a:cs typeface="+mn-cs"/>
                </a:rPr>
                <a:t>Presentations are communication tools.</a:t>
              </a:r>
            </a:p>
          </p:txBody>
        </p:sp>
      </p:gr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6073042">
            <a:off x="1097254" y="-1483915"/>
            <a:ext cx="15115664" cy="15115664"/>
          </a:xfrm>
          <a:prstGeom prst="rect">
            <a:avLst/>
          </a:prstGeom>
        </p:spPr>
      </p:pic>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7574830">
            <a:off x="14626698" y="-3725507"/>
            <a:ext cx="7451015" cy="7451015"/>
          </a:xfrm>
          <a:prstGeom prst="rect">
            <a:avLst/>
          </a:prstGeom>
        </p:spPr>
      </p:pic>
      <p:pic>
        <p:nvPicPr>
          <p:cNvPr id="4" name="Picture 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5400000">
            <a:off x="-7214386" y="2984996"/>
            <a:ext cx="10952412" cy="4946993"/>
          </a:xfrm>
          <a:prstGeom prst="rect">
            <a:avLst/>
          </a:prstGeom>
        </p:spPr>
      </p:pic>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5400000">
            <a:off x="13959819" y="6186325"/>
            <a:ext cx="9609081" cy="5006577"/>
          </a:xfrm>
          <a:prstGeom prst="rect">
            <a:avLst/>
          </a:prstGeom>
        </p:spPr>
      </p:pic>
      <p:grpSp>
        <p:nvGrpSpPr>
          <p:cNvPr id="6" name="Group 6"/>
          <p:cNvGrpSpPr/>
          <p:nvPr/>
        </p:nvGrpSpPr>
        <p:grpSpPr>
          <a:xfrm>
            <a:off x="7469508" y="3248545"/>
            <a:ext cx="7618092" cy="1098514"/>
            <a:chOff x="0" y="-38100"/>
            <a:chExt cx="6350533" cy="1464685"/>
          </a:xfrm>
        </p:grpSpPr>
        <p:sp>
          <p:nvSpPr>
            <p:cNvPr id="7" name="TextBox 7"/>
            <p:cNvSpPr txBox="1"/>
            <p:nvPr/>
          </p:nvSpPr>
          <p:spPr>
            <a:xfrm>
              <a:off x="0" y="-38100"/>
              <a:ext cx="6350533" cy="682580"/>
            </a:xfrm>
            <a:prstGeom prst="rect">
              <a:avLst/>
            </a:prstGeom>
          </p:spPr>
          <p:txBody>
            <a:bodyPr lIns="0" tIns="0" rIns="0" bIns="0" rtlCol="0" anchor="t">
              <a:spAutoFit/>
            </a:bodyPr>
            <a:lstStyle/>
            <a:p>
              <a:pPr>
                <a:lnSpc>
                  <a:spcPts val="4159"/>
                </a:lnSpc>
              </a:pPr>
              <a:r>
                <a:rPr lang="en-US" sz="3199" spc="319">
                  <a:solidFill>
                    <a:srgbClr val="D0C3F1"/>
                  </a:solidFill>
                  <a:latin typeface="Abadi" panose="020B0604020104020204" pitchFamily="34" charset="0"/>
                </a:rPr>
                <a:t>Tổng </a:t>
              </a:r>
              <a:r>
                <a:rPr lang="en-US" sz="3199" spc="319">
                  <a:solidFill>
                    <a:srgbClr val="D0C3F1"/>
                  </a:solidFill>
                  <a:latin typeface="Abadi" panose="020B0604020104020204" pitchFamily="34" charset="0"/>
                  <a:cs typeface="Poppins Light" panose="020B0604020202020204" charset="0"/>
                </a:rPr>
                <a:t>quan</a:t>
              </a:r>
              <a:r>
                <a:rPr lang="en-US" sz="3199" spc="319">
                  <a:solidFill>
                    <a:srgbClr val="D0C3F1"/>
                  </a:solidFill>
                  <a:latin typeface="Abadi" panose="020B0604020104020204" pitchFamily="34" charset="0"/>
                </a:rPr>
                <a:t> về Rasa Framework</a:t>
              </a:r>
            </a:p>
          </p:txBody>
        </p:sp>
        <p:sp>
          <p:nvSpPr>
            <p:cNvPr id="8" name="TextBox 8"/>
            <p:cNvSpPr txBox="1"/>
            <p:nvPr/>
          </p:nvSpPr>
          <p:spPr>
            <a:xfrm>
              <a:off x="0" y="810604"/>
              <a:ext cx="6350533" cy="615981"/>
            </a:xfrm>
            <a:prstGeom prst="rect">
              <a:avLst/>
            </a:prstGeom>
          </p:spPr>
          <p:txBody>
            <a:bodyPr lIns="0" tIns="0" rIns="0" bIns="0" rtlCol="0" anchor="t">
              <a:spAutoFit/>
            </a:bodyPr>
            <a:lstStyle/>
            <a:p>
              <a:pPr>
                <a:lnSpc>
                  <a:spcPts val="3900"/>
                </a:lnSpc>
              </a:pPr>
              <a:endParaRPr lang="en-US" sz="2600">
                <a:solidFill>
                  <a:srgbClr val="D0C3F1"/>
                </a:solidFill>
                <a:latin typeface="Abadi" panose="020B0604020104020204" pitchFamily="34" charset="0"/>
              </a:endParaRPr>
            </a:p>
          </p:txBody>
        </p:sp>
      </p:grpSp>
      <p:grpSp>
        <p:nvGrpSpPr>
          <p:cNvPr id="9" name="Group 9"/>
          <p:cNvGrpSpPr/>
          <p:nvPr/>
        </p:nvGrpSpPr>
        <p:grpSpPr>
          <a:xfrm>
            <a:off x="7469508" y="7505700"/>
            <a:ext cx="4762900" cy="1098514"/>
            <a:chOff x="0" y="-38100"/>
            <a:chExt cx="6350533" cy="1464685"/>
          </a:xfrm>
        </p:grpSpPr>
        <p:sp>
          <p:nvSpPr>
            <p:cNvPr id="10" name="TextBox 10"/>
            <p:cNvSpPr txBox="1"/>
            <p:nvPr/>
          </p:nvSpPr>
          <p:spPr>
            <a:xfrm>
              <a:off x="0" y="-38100"/>
              <a:ext cx="6350533" cy="682580"/>
            </a:xfrm>
            <a:prstGeom prst="rect">
              <a:avLst/>
            </a:prstGeom>
          </p:spPr>
          <p:txBody>
            <a:bodyPr lIns="0" tIns="0" rIns="0" bIns="0" rtlCol="0" anchor="t">
              <a:spAutoFit/>
            </a:bodyPr>
            <a:lstStyle/>
            <a:p>
              <a:pPr>
                <a:lnSpc>
                  <a:spcPts val="4159"/>
                </a:lnSpc>
              </a:pPr>
              <a:r>
                <a:rPr lang="en-US" sz="3199" spc="319">
                  <a:solidFill>
                    <a:srgbClr val="D0C3F1"/>
                  </a:solidFill>
                  <a:latin typeface="Abadi" panose="020B0604020104020204" pitchFamily="34" charset="0"/>
                  <a:cs typeface="Poppins Light" panose="020B0604020202020204" charset="0"/>
                </a:rPr>
                <a:t>Kết</a:t>
              </a:r>
              <a:r>
                <a:rPr lang="en-US" sz="3199" spc="319">
                  <a:solidFill>
                    <a:srgbClr val="D0C3F1"/>
                  </a:solidFill>
                  <a:latin typeface="Abadi" panose="020B0604020104020204" pitchFamily="34" charset="0"/>
                </a:rPr>
                <a:t> luận</a:t>
              </a:r>
            </a:p>
          </p:txBody>
        </p:sp>
        <p:sp>
          <p:nvSpPr>
            <p:cNvPr id="11" name="TextBox 11"/>
            <p:cNvSpPr txBox="1"/>
            <p:nvPr/>
          </p:nvSpPr>
          <p:spPr>
            <a:xfrm>
              <a:off x="0" y="810604"/>
              <a:ext cx="6350533" cy="615981"/>
            </a:xfrm>
            <a:prstGeom prst="rect">
              <a:avLst/>
            </a:prstGeom>
          </p:spPr>
          <p:txBody>
            <a:bodyPr lIns="0" tIns="0" rIns="0" bIns="0" rtlCol="0" anchor="t">
              <a:spAutoFit/>
            </a:bodyPr>
            <a:lstStyle/>
            <a:p>
              <a:pPr>
                <a:lnSpc>
                  <a:spcPts val="3900"/>
                </a:lnSpc>
              </a:pPr>
              <a:endParaRPr lang="en-US" sz="2600">
                <a:solidFill>
                  <a:srgbClr val="D0C3F1"/>
                </a:solidFill>
                <a:latin typeface="Abadi" panose="020B0604020104020204" pitchFamily="34" charset="0"/>
              </a:endParaRPr>
            </a:p>
          </p:txBody>
        </p:sp>
      </p:grpSp>
      <p:sp>
        <p:nvSpPr>
          <p:cNvPr id="12" name="AutoShape 12"/>
          <p:cNvSpPr/>
          <p:nvPr/>
        </p:nvSpPr>
        <p:spPr>
          <a:xfrm>
            <a:off x="6934200" y="-858377"/>
            <a:ext cx="76200" cy="9486900"/>
          </a:xfrm>
          <a:prstGeom prst="rect">
            <a:avLst/>
          </a:prstGeom>
          <a:solidFill>
            <a:srgbClr val="D0C3F1"/>
          </a:solidFill>
        </p:spPr>
      </p:sp>
      <p:grpSp>
        <p:nvGrpSpPr>
          <p:cNvPr id="13" name="Group 13"/>
          <p:cNvGrpSpPr/>
          <p:nvPr/>
        </p:nvGrpSpPr>
        <p:grpSpPr>
          <a:xfrm>
            <a:off x="6845570" y="1100564"/>
            <a:ext cx="253460" cy="253460"/>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0C3F1"/>
            </a:solidFill>
          </p:spPr>
        </p:sp>
      </p:grpSp>
      <p:grpSp>
        <p:nvGrpSpPr>
          <p:cNvPr id="15" name="Group 15"/>
          <p:cNvGrpSpPr/>
          <p:nvPr/>
        </p:nvGrpSpPr>
        <p:grpSpPr>
          <a:xfrm>
            <a:off x="6845570" y="3289409"/>
            <a:ext cx="253460" cy="253460"/>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0C3F1"/>
            </a:solidFill>
          </p:spPr>
        </p:sp>
      </p:grpSp>
      <p:grpSp>
        <p:nvGrpSpPr>
          <p:cNvPr id="17" name="Group 17"/>
          <p:cNvGrpSpPr/>
          <p:nvPr/>
        </p:nvGrpSpPr>
        <p:grpSpPr>
          <a:xfrm>
            <a:off x="6845570" y="5478254"/>
            <a:ext cx="253460" cy="253460"/>
            <a:chOff x="0" y="0"/>
            <a:chExt cx="6350000" cy="6350000"/>
          </a:xfrm>
        </p:grpSpPr>
        <p:sp>
          <p:nvSpPr>
            <p:cNvPr id="18" name="Freeform 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0C3F1"/>
            </a:solidFill>
          </p:spPr>
        </p:sp>
      </p:grpSp>
      <p:grpSp>
        <p:nvGrpSpPr>
          <p:cNvPr id="19" name="Group 19"/>
          <p:cNvGrpSpPr/>
          <p:nvPr/>
        </p:nvGrpSpPr>
        <p:grpSpPr>
          <a:xfrm>
            <a:off x="6845570" y="7667099"/>
            <a:ext cx="253460" cy="253460"/>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0C3F1"/>
            </a:solidFill>
          </p:spPr>
        </p:sp>
      </p:grpSp>
      <p:grpSp>
        <p:nvGrpSpPr>
          <p:cNvPr id="21" name="Group 21"/>
          <p:cNvGrpSpPr/>
          <p:nvPr/>
        </p:nvGrpSpPr>
        <p:grpSpPr>
          <a:xfrm>
            <a:off x="1828800" y="5295900"/>
            <a:ext cx="4762900" cy="1098514"/>
            <a:chOff x="0" y="-38100"/>
            <a:chExt cx="6350533" cy="1464685"/>
          </a:xfrm>
        </p:grpSpPr>
        <p:sp>
          <p:nvSpPr>
            <p:cNvPr id="22" name="TextBox 22"/>
            <p:cNvSpPr txBox="1"/>
            <p:nvPr/>
          </p:nvSpPr>
          <p:spPr>
            <a:xfrm>
              <a:off x="0" y="-38100"/>
              <a:ext cx="6350533" cy="682580"/>
            </a:xfrm>
            <a:prstGeom prst="rect">
              <a:avLst/>
            </a:prstGeom>
          </p:spPr>
          <p:txBody>
            <a:bodyPr lIns="0" tIns="0" rIns="0" bIns="0" rtlCol="0" anchor="t">
              <a:spAutoFit/>
            </a:bodyPr>
            <a:lstStyle/>
            <a:p>
              <a:pPr algn="r">
                <a:lnSpc>
                  <a:spcPts val="4159"/>
                </a:lnSpc>
              </a:pPr>
              <a:r>
                <a:rPr lang="en-US" sz="3199" spc="319">
                  <a:solidFill>
                    <a:srgbClr val="D0C3F1"/>
                  </a:solidFill>
                  <a:latin typeface="Abadi" panose="020B0604020104020204" pitchFamily="34" charset="0"/>
                </a:rPr>
                <a:t>Ứng dụng Chatbot</a:t>
              </a:r>
            </a:p>
          </p:txBody>
        </p:sp>
        <p:sp>
          <p:nvSpPr>
            <p:cNvPr id="23" name="TextBox 23"/>
            <p:cNvSpPr txBox="1"/>
            <p:nvPr/>
          </p:nvSpPr>
          <p:spPr>
            <a:xfrm>
              <a:off x="0" y="810604"/>
              <a:ext cx="6350533" cy="615981"/>
            </a:xfrm>
            <a:prstGeom prst="rect">
              <a:avLst/>
            </a:prstGeom>
          </p:spPr>
          <p:txBody>
            <a:bodyPr lIns="0" tIns="0" rIns="0" bIns="0" rtlCol="0" anchor="t">
              <a:spAutoFit/>
            </a:bodyPr>
            <a:lstStyle/>
            <a:p>
              <a:pPr algn="r">
                <a:lnSpc>
                  <a:spcPts val="3900"/>
                </a:lnSpc>
              </a:pPr>
              <a:endParaRPr lang="en-US" sz="2600">
                <a:solidFill>
                  <a:srgbClr val="D0C3F1"/>
                </a:solidFill>
                <a:latin typeface="Abadi" panose="020B0604020104020204" pitchFamily="34" charset="0"/>
              </a:endParaRPr>
            </a:p>
          </p:txBody>
        </p:sp>
      </p:grpSp>
      <p:grpSp>
        <p:nvGrpSpPr>
          <p:cNvPr id="24" name="Group 24"/>
          <p:cNvGrpSpPr/>
          <p:nvPr/>
        </p:nvGrpSpPr>
        <p:grpSpPr>
          <a:xfrm>
            <a:off x="1066800" y="952500"/>
            <a:ext cx="5524900" cy="1098514"/>
            <a:chOff x="0" y="-38100"/>
            <a:chExt cx="6350533" cy="1464685"/>
          </a:xfrm>
        </p:grpSpPr>
        <p:sp>
          <p:nvSpPr>
            <p:cNvPr id="25" name="TextBox 25"/>
            <p:cNvSpPr txBox="1"/>
            <p:nvPr/>
          </p:nvSpPr>
          <p:spPr>
            <a:xfrm>
              <a:off x="0" y="-38100"/>
              <a:ext cx="6350533" cy="682667"/>
            </a:xfrm>
            <a:prstGeom prst="rect">
              <a:avLst/>
            </a:prstGeom>
          </p:spPr>
          <p:txBody>
            <a:bodyPr lIns="0" tIns="0" rIns="0" bIns="0" rtlCol="0" anchor="t">
              <a:spAutoFit/>
            </a:bodyPr>
            <a:lstStyle/>
            <a:p>
              <a:pPr algn="r">
                <a:lnSpc>
                  <a:spcPts val="4159"/>
                </a:lnSpc>
              </a:pPr>
              <a:r>
                <a:rPr lang="en-US" sz="3200" spc="319">
                  <a:solidFill>
                    <a:srgbClr val="D0C3F1"/>
                  </a:solidFill>
                  <a:latin typeface="Abadi" panose="020B0604020104020204" pitchFamily="34" charset="0"/>
                </a:rPr>
                <a:t>Tổng quan </a:t>
              </a:r>
              <a:r>
                <a:rPr lang="en-US" sz="3200" spc="319">
                  <a:solidFill>
                    <a:srgbClr val="D0C3F1"/>
                  </a:solidFill>
                  <a:latin typeface="Abadi" panose="020B0604020104020204" pitchFamily="34" charset="0"/>
                  <a:cs typeface="Poppins Light" panose="020B0604020202020204" charset="0"/>
                </a:rPr>
                <a:t>về</a:t>
              </a:r>
              <a:r>
                <a:rPr lang="en-US" sz="3200" spc="319">
                  <a:solidFill>
                    <a:srgbClr val="D0C3F1"/>
                  </a:solidFill>
                  <a:latin typeface="Abadi" panose="020B0604020104020204" pitchFamily="34" charset="0"/>
                </a:rPr>
                <a:t> Chatbot</a:t>
              </a:r>
            </a:p>
          </p:txBody>
        </p:sp>
        <p:sp>
          <p:nvSpPr>
            <p:cNvPr id="26" name="TextBox 26"/>
            <p:cNvSpPr txBox="1"/>
            <p:nvPr/>
          </p:nvSpPr>
          <p:spPr>
            <a:xfrm>
              <a:off x="0" y="810604"/>
              <a:ext cx="6350533" cy="615981"/>
            </a:xfrm>
            <a:prstGeom prst="rect">
              <a:avLst/>
            </a:prstGeom>
          </p:spPr>
          <p:txBody>
            <a:bodyPr lIns="0" tIns="0" rIns="0" bIns="0" rtlCol="0" anchor="t">
              <a:spAutoFit/>
            </a:bodyPr>
            <a:lstStyle/>
            <a:p>
              <a:pPr algn="r">
                <a:lnSpc>
                  <a:spcPts val="3900"/>
                </a:lnSpc>
              </a:pPr>
              <a:endParaRPr lang="en-US" sz="2600">
                <a:solidFill>
                  <a:srgbClr val="D0C3F1"/>
                </a:solidFill>
                <a:latin typeface="Abadi" panose="020B0604020104020204" pitchFamily="34" charset="0"/>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1000"/>
                                        <p:tgtEl>
                                          <p:spTgt spid="21"/>
                                        </p:tgtEl>
                                      </p:cBhvr>
                                    </p:animEffect>
                                    <p:anim calcmode="lin" valueType="num">
                                      <p:cBhvr>
                                        <p:cTn id="22" dur="1000" fill="hold"/>
                                        <p:tgtEl>
                                          <p:spTgt spid="21"/>
                                        </p:tgtEl>
                                        <p:attrNameLst>
                                          <p:attrName>ppt_x</p:attrName>
                                        </p:attrNameLst>
                                      </p:cBhvr>
                                      <p:tavLst>
                                        <p:tav tm="0">
                                          <p:val>
                                            <p:strVal val="#ppt_x"/>
                                          </p:val>
                                        </p:tav>
                                        <p:tav tm="100000">
                                          <p:val>
                                            <p:strVal val="#ppt_x"/>
                                          </p:val>
                                        </p:tav>
                                      </p:tavLst>
                                    </p:anim>
                                    <p:anim calcmode="lin" valueType="num">
                                      <p:cBhvr>
                                        <p:cTn id="2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hidden="1"/>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7844792">
            <a:off x="-2539932" y="-4620089"/>
            <a:ext cx="13865554" cy="13865554"/>
          </a:xfrm>
          <a:prstGeom prst="rect">
            <a:avLst/>
          </a:prstGeom>
        </p:spPr>
      </p:pic>
      <p:pic>
        <p:nvPicPr>
          <p:cNvPr id="3" name="Picture 3" hidden="1"/>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700000">
            <a:off x="10919564" y="3950237"/>
            <a:ext cx="11640304" cy="11640304"/>
          </a:xfrm>
          <a:prstGeom prst="rect">
            <a:avLst/>
          </a:prstGeom>
        </p:spPr>
      </p:pic>
      <p:pic>
        <p:nvPicPr>
          <p:cNvPr id="4" name="Picture 4" hidden="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6192367" y="3234308"/>
            <a:ext cx="9494998" cy="4947137"/>
          </a:xfrm>
          <a:prstGeom prst="rect">
            <a:avLst/>
          </a:prstGeom>
        </p:spPr>
      </p:pic>
      <p:pic>
        <p:nvPicPr>
          <p:cNvPr id="5" name="Picture 5" hidden="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14963157" y="1983696"/>
            <a:ext cx="9565393" cy="4983815"/>
          </a:xfrm>
          <a:prstGeom prst="rect">
            <a:avLst/>
          </a:prstGeom>
        </p:spPr>
      </p:pic>
      <p:grpSp>
        <p:nvGrpSpPr>
          <p:cNvPr id="12" name="Group 12"/>
          <p:cNvGrpSpPr/>
          <p:nvPr/>
        </p:nvGrpSpPr>
        <p:grpSpPr>
          <a:xfrm>
            <a:off x="1023346" y="7097534"/>
            <a:ext cx="5239150" cy="2160766"/>
            <a:chOff x="0" y="0"/>
            <a:chExt cx="6985533" cy="2881021"/>
          </a:xfrm>
        </p:grpSpPr>
        <p:sp>
          <p:nvSpPr>
            <p:cNvPr id="13" name="TextBox 13"/>
            <p:cNvSpPr txBox="1"/>
            <p:nvPr/>
          </p:nvSpPr>
          <p:spPr>
            <a:xfrm>
              <a:off x="0" y="-38100"/>
              <a:ext cx="6985533" cy="680429"/>
            </a:xfrm>
            <a:prstGeom prst="rect">
              <a:avLst/>
            </a:prstGeom>
          </p:spPr>
          <p:txBody>
            <a:bodyPr lIns="0" tIns="0" rIns="0" bIns="0" rtlCol="0" anchor="t">
              <a:spAutoFit/>
            </a:bodyPr>
            <a:lstStyle/>
            <a:p>
              <a:pPr marL="0" marR="0" lvl="0" indent="0" algn="ctr" defTabSz="914400" rtl="0" eaLnBrk="1" fontAlgn="auto" latinLnBrk="0" hangingPunct="1">
                <a:lnSpc>
                  <a:spcPts val="4159"/>
                </a:lnSpc>
                <a:spcBef>
                  <a:spcPts val="0"/>
                </a:spcBef>
                <a:spcAft>
                  <a:spcPts val="0"/>
                </a:spcAft>
                <a:buClrTx/>
                <a:buSzTx/>
                <a:buFontTx/>
                <a:buNone/>
                <a:tabLst/>
                <a:defRPr/>
              </a:pPr>
              <a:r>
                <a:rPr kumimoji="0" lang="en-US" sz="3199" b="0" i="0" u="none" strike="noStrike" kern="1200" cap="none" spc="319" normalizeH="0" baseline="0" noProof="0">
                  <a:ln>
                    <a:noFill/>
                  </a:ln>
                  <a:solidFill>
                    <a:srgbClr val="D0C3F1"/>
                  </a:solidFill>
                  <a:effectLst/>
                  <a:uLnTx/>
                  <a:uFillTx/>
                  <a:latin typeface="Poppins Light Bold"/>
                  <a:ea typeface="+mn-ea"/>
                  <a:cs typeface="+mn-cs"/>
                </a:rPr>
                <a:t>ELISE CAMPBELL</a:t>
              </a:r>
            </a:p>
          </p:txBody>
        </p:sp>
        <p:sp>
          <p:nvSpPr>
            <p:cNvPr id="14" name="TextBox 14"/>
            <p:cNvSpPr txBox="1"/>
            <p:nvPr/>
          </p:nvSpPr>
          <p:spPr>
            <a:xfrm>
              <a:off x="0" y="1641501"/>
              <a:ext cx="6985533" cy="1239520"/>
            </a:xfrm>
            <a:prstGeom prst="rect">
              <a:avLst/>
            </a:prstGeom>
          </p:spPr>
          <p:txBody>
            <a:bodyPr lIns="0" tIns="0" rIns="0" bIns="0" rtlCol="0" anchor="t">
              <a:spAutoFit/>
            </a:bodyPr>
            <a:lstStyle/>
            <a:p>
              <a:pPr marL="0" marR="0" lvl="0" indent="0" algn="ctr" defTabSz="914400" rtl="0" eaLnBrk="1" fontAlgn="auto" latinLnBrk="0" hangingPunct="1">
                <a:lnSpc>
                  <a:spcPts val="3900"/>
                </a:lnSpc>
                <a:spcBef>
                  <a:spcPts val="0"/>
                </a:spcBef>
                <a:spcAft>
                  <a:spcPts val="0"/>
                </a:spcAft>
                <a:buClrTx/>
                <a:buSzTx/>
                <a:buFontTx/>
                <a:buNone/>
                <a:tabLst/>
                <a:defRPr/>
              </a:pPr>
              <a:r>
                <a:rPr kumimoji="0" lang="en-US" sz="2600" b="0" i="0" u="none" strike="noStrike" kern="1200" cap="none" spc="0" normalizeH="0" baseline="0" noProof="0">
                  <a:ln>
                    <a:noFill/>
                  </a:ln>
                  <a:solidFill>
                    <a:srgbClr val="D0C3F1"/>
                  </a:solidFill>
                  <a:effectLst/>
                  <a:uLnTx/>
                  <a:uFillTx/>
                  <a:latin typeface="Poppins Light"/>
                  <a:ea typeface="+mn-ea"/>
                  <a:cs typeface="+mn-cs"/>
                </a:rPr>
                <a:t>Presentations are communication tools.</a:t>
              </a:r>
            </a:p>
          </p:txBody>
        </p:sp>
        <p:sp>
          <p:nvSpPr>
            <p:cNvPr id="15" name="TextBox 15"/>
            <p:cNvSpPr txBox="1"/>
            <p:nvPr/>
          </p:nvSpPr>
          <p:spPr>
            <a:xfrm>
              <a:off x="0" y="801079"/>
              <a:ext cx="6985533" cy="692944"/>
            </a:xfrm>
            <a:prstGeom prst="rect">
              <a:avLst/>
            </a:prstGeom>
          </p:spPr>
          <p:txBody>
            <a:bodyPr lIns="0" tIns="0" rIns="0" bIns="0" rtlCol="0" anchor="t">
              <a:spAutoFit/>
            </a:bodyPr>
            <a:lstStyle/>
            <a:p>
              <a:pPr marL="0" marR="0" lvl="0" indent="0" algn="ctr" defTabSz="914400" rtl="0" eaLnBrk="1" fontAlgn="auto" latinLnBrk="0" hangingPunct="1">
                <a:lnSpc>
                  <a:spcPts val="4500"/>
                </a:lnSpc>
                <a:spcBef>
                  <a:spcPts val="0"/>
                </a:spcBef>
                <a:spcAft>
                  <a:spcPts val="0"/>
                </a:spcAft>
                <a:buClrTx/>
                <a:buSzTx/>
                <a:buFontTx/>
                <a:buNone/>
                <a:tabLst/>
                <a:defRPr/>
              </a:pPr>
              <a:r>
                <a:rPr kumimoji="0" lang="en-US" sz="3000" b="0" i="0" u="none" strike="noStrike" kern="1200" cap="none" spc="0" normalizeH="0" baseline="0" noProof="0">
                  <a:ln>
                    <a:noFill/>
                  </a:ln>
                  <a:solidFill>
                    <a:srgbClr val="D0C3F1"/>
                  </a:solidFill>
                  <a:effectLst/>
                  <a:uLnTx/>
                  <a:uFillTx/>
                  <a:latin typeface="Poppins Light"/>
                  <a:ea typeface="+mn-ea"/>
                  <a:cs typeface="+mn-cs"/>
                </a:rPr>
                <a:t>Fashion Editor</a:t>
              </a:r>
            </a:p>
          </p:txBody>
        </p:sp>
      </p:grpSp>
      <p:grpSp>
        <p:nvGrpSpPr>
          <p:cNvPr id="16" name="Group 16"/>
          <p:cNvGrpSpPr/>
          <p:nvPr/>
        </p:nvGrpSpPr>
        <p:grpSpPr>
          <a:xfrm>
            <a:off x="6519071" y="7097534"/>
            <a:ext cx="5239150" cy="2160766"/>
            <a:chOff x="0" y="0"/>
            <a:chExt cx="6985533" cy="2881021"/>
          </a:xfrm>
        </p:grpSpPr>
        <p:sp>
          <p:nvSpPr>
            <p:cNvPr id="17" name="TextBox 17"/>
            <p:cNvSpPr txBox="1"/>
            <p:nvPr/>
          </p:nvSpPr>
          <p:spPr>
            <a:xfrm>
              <a:off x="0" y="-38100"/>
              <a:ext cx="6985533" cy="680429"/>
            </a:xfrm>
            <a:prstGeom prst="rect">
              <a:avLst/>
            </a:prstGeom>
          </p:spPr>
          <p:txBody>
            <a:bodyPr lIns="0" tIns="0" rIns="0" bIns="0" rtlCol="0" anchor="t">
              <a:spAutoFit/>
            </a:bodyPr>
            <a:lstStyle/>
            <a:p>
              <a:pPr marL="0" marR="0" lvl="0" indent="0" algn="ctr" defTabSz="914400" rtl="0" eaLnBrk="1" fontAlgn="auto" latinLnBrk="0" hangingPunct="1">
                <a:lnSpc>
                  <a:spcPts val="4159"/>
                </a:lnSpc>
                <a:spcBef>
                  <a:spcPts val="0"/>
                </a:spcBef>
                <a:spcAft>
                  <a:spcPts val="0"/>
                </a:spcAft>
                <a:buClrTx/>
                <a:buSzTx/>
                <a:buFontTx/>
                <a:buNone/>
                <a:tabLst/>
                <a:defRPr/>
              </a:pPr>
              <a:r>
                <a:rPr kumimoji="0" lang="en-US" sz="3199" b="0" i="0" u="none" strike="noStrike" kern="1200" cap="none" spc="319" normalizeH="0" baseline="0" noProof="0">
                  <a:ln>
                    <a:noFill/>
                  </a:ln>
                  <a:solidFill>
                    <a:srgbClr val="D0C3F1"/>
                  </a:solidFill>
                  <a:effectLst/>
                  <a:uLnTx/>
                  <a:uFillTx/>
                  <a:latin typeface="Poppins Light Bold"/>
                  <a:ea typeface="+mn-ea"/>
                  <a:cs typeface="+mn-cs"/>
                </a:rPr>
                <a:t>BERTHA HODGES</a:t>
              </a:r>
            </a:p>
          </p:txBody>
        </p:sp>
        <p:sp>
          <p:nvSpPr>
            <p:cNvPr id="18" name="TextBox 18"/>
            <p:cNvSpPr txBox="1"/>
            <p:nvPr/>
          </p:nvSpPr>
          <p:spPr>
            <a:xfrm>
              <a:off x="0" y="1641501"/>
              <a:ext cx="6985533" cy="1239520"/>
            </a:xfrm>
            <a:prstGeom prst="rect">
              <a:avLst/>
            </a:prstGeom>
          </p:spPr>
          <p:txBody>
            <a:bodyPr lIns="0" tIns="0" rIns="0" bIns="0" rtlCol="0" anchor="t">
              <a:spAutoFit/>
            </a:bodyPr>
            <a:lstStyle/>
            <a:p>
              <a:pPr marL="0" marR="0" lvl="0" indent="0" algn="ctr" defTabSz="914400" rtl="0" eaLnBrk="1" fontAlgn="auto" latinLnBrk="0" hangingPunct="1">
                <a:lnSpc>
                  <a:spcPts val="3900"/>
                </a:lnSpc>
                <a:spcBef>
                  <a:spcPts val="0"/>
                </a:spcBef>
                <a:spcAft>
                  <a:spcPts val="0"/>
                </a:spcAft>
                <a:buClrTx/>
                <a:buSzTx/>
                <a:buFontTx/>
                <a:buNone/>
                <a:tabLst/>
                <a:defRPr/>
              </a:pPr>
              <a:r>
                <a:rPr kumimoji="0" lang="en-US" sz="2600" b="0" i="0" u="none" strike="noStrike" kern="1200" cap="none" spc="0" normalizeH="0" baseline="0" noProof="0">
                  <a:ln>
                    <a:noFill/>
                  </a:ln>
                  <a:solidFill>
                    <a:srgbClr val="D0C3F1"/>
                  </a:solidFill>
                  <a:effectLst/>
                  <a:uLnTx/>
                  <a:uFillTx/>
                  <a:latin typeface="Poppins Light"/>
                  <a:ea typeface="+mn-ea"/>
                  <a:cs typeface="+mn-cs"/>
                </a:rPr>
                <a:t>Presentations are communication tools.</a:t>
              </a:r>
            </a:p>
          </p:txBody>
        </p:sp>
        <p:sp>
          <p:nvSpPr>
            <p:cNvPr id="19" name="TextBox 19"/>
            <p:cNvSpPr txBox="1"/>
            <p:nvPr/>
          </p:nvSpPr>
          <p:spPr>
            <a:xfrm>
              <a:off x="0" y="801079"/>
              <a:ext cx="6985533" cy="692944"/>
            </a:xfrm>
            <a:prstGeom prst="rect">
              <a:avLst/>
            </a:prstGeom>
          </p:spPr>
          <p:txBody>
            <a:bodyPr lIns="0" tIns="0" rIns="0" bIns="0" rtlCol="0" anchor="t">
              <a:spAutoFit/>
            </a:bodyPr>
            <a:lstStyle/>
            <a:p>
              <a:pPr marL="0" marR="0" lvl="0" indent="0" algn="ctr" defTabSz="914400" rtl="0" eaLnBrk="1" fontAlgn="auto" latinLnBrk="0" hangingPunct="1">
                <a:lnSpc>
                  <a:spcPts val="4500"/>
                </a:lnSpc>
                <a:spcBef>
                  <a:spcPts val="0"/>
                </a:spcBef>
                <a:spcAft>
                  <a:spcPts val="0"/>
                </a:spcAft>
                <a:buClrTx/>
                <a:buSzTx/>
                <a:buFontTx/>
                <a:buNone/>
                <a:tabLst/>
                <a:defRPr/>
              </a:pPr>
              <a:r>
                <a:rPr kumimoji="0" lang="en-US" sz="3000" b="0" i="0" u="none" strike="noStrike" kern="1200" cap="none" spc="0" normalizeH="0" baseline="0" noProof="0">
                  <a:ln>
                    <a:noFill/>
                  </a:ln>
                  <a:solidFill>
                    <a:srgbClr val="D0C3F1"/>
                  </a:solidFill>
                  <a:effectLst/>
                  <a:uLnTx/>
                  <a:uFillTx/>
                  <a:latin typeface="Poppins Light"/>
                  <a:ea typeface="+mn-ea"/>
                  <a:cs typeface="+mn-cs"/>
                </a:rPr>
                <a:t>Award-Winning Actress</a:t>
              </a:r>
            </a:p>
          </p:txBody>
        </p:sp>
      </p:grpSp>
      <p:grpSp>
        <p:nvGrpSpPr>
          <p:cNvPr id="20" name="Group 20"/>
          <p:cNvGrpSpPr/>
          <p:nvPr/>
        </p:nvGrpSpPr>
        <p:grpSpPr>
          <a:xfrm>
            <a:off x="12014796" y="7097534"/>
            <a:ext cx="5239150" cy="2160766"/>
            <a:chOff x="0" y="0"/>
            <a:chExt cx="6985533" cy="2881021"/>
          </a:xfrm>
        </p:grpSpPr>
        <p:sp>
          <p:nvSpPr>
            <p:cNvPr id="21" name="TextBox 21"/>
            <p:cNvSpPr txBox="1"/>
            <p:nvPr/>
          </p:nvSpPr>
          <p:spPr>
            <a:xfrm>
              <a:off x="0" y="-38100"/>
              <a:ext cx="6985533" cy="680429"/>
            </a:xfrm>
            <a:prstGeom prst="rect">
              <a:avLst/>
            </a:prstGeom>
          </p:spPr>
          <p:txBody>
            <a:bodyPr lIns="0" tIns="0" rIns="0" bIns="0" rtlCol="0" anchor="t">
              <a:spAutoFit/>
            </a:bodyPr>
            <a:lstStyle/>
            <a:p>
              <a:pPr marL="0" marR="0" lvl="0" indent="0" algn="ctr" defTabSz="914400" rtl="0" eaLnBrk="1" fontAlgn="auto" latinLnBrk="0" hangingPunct="1">
                <a:lnSpc>
                  <a:spcPts val="4159"/>
                </a:lnSpc>
                <a:spcBef>
                  <a:spcPts val="0"/>
                </a:spcBef>
                <a:spcAft>
                  <a:spcPts val="0"/>
                </a:spcAft>
                <a:buClrTx/>
                <a:buSzTx/>
                <a:buFontTx/>
                <a:buNone/>
                <a:tabLst/>
                <a:defRPr/>
              </a:pPr>
              <a:r>
                <a:rPr kumimoji="0" lang="en-US" sz="3199" b="0" i="0" u="none" strike="noStrike" kern="1200" cap="none" spc="319" normalizeH="0" baseline="0" noProof="0">
                  <a:ln>
                    <a:noFill/>
                  </a:ln>
                  <a:solidFill>
                    <a:srgbClr val="D0C3F1"/>
                  </a:solidFill>
                  <a:effectLst/>
                  <a:uLnTx/>
                  <a:uFillTx/>
                  <a:latin typeface="Poppins Light Bold"/>
                  <a:ea typeface="+mn-ea"/>
                  <a:cs typeface="+mn-cs"/>
                </a:rPr>
                <a:t>TIMMY GREER</a:t>
              </a:r>
            </a:p>
          </p:txBody>
        </p:sp>
        <p:sp>
          <p:nvSpPr>
            <p:cNvPr id="22" name="TextBox 22"/>
            <p:cNvSpPr txBox="1"/>
            <p:nvPr/>
          </p:nvSpPr>
          <p:spPr>
            <a:xfrm>
              <a:off x="0" y="1641501"/>
              <a:ext cx="6985533" cy="1239520"/>
            </a:xfrm>
            <a:prstGeom prst="rect">
              <a:avLst/>
            </a:prstGeom>
          </p:spPr>
          <p:txBody>
            <a:bodyPr lIns="0" tIns="0" rIns="0" bIns="0" rtlCol="0" anchor="t">
              <a:spAutoFit/>
            </a:bodyPr>
            <a:lstStyle/>
            <a:p>
              <a:pPr marL="0" marR="0" lvl="0" indent="0" algn="ctr" defTabSz="914400" rtl="0" eaLnBrk="1" fontAlgn="auto" latinLnBrk="0" hangingPunct="1">
                <a:lnSpc>
                  <a:spcPts val="3900"/>
                </a:lnSpc>
                <a:spcBef>
                  <a:spcPts val="0"/>
                </a:spcBef>
                <a:spcAft>
                  <a:spcPts val="0"/>
                </a:spcAft>
                <a:buClrTx/>
                <a:buSzTx/>
                <a:buFontTx/>
                <a:buNone/>
                <a:tabLst/>
                <a:defRPr/>
              </a:pPr>
              <a:r>
                <a:rPr kumimoji="0" lang="en-US" sz="2600" b="0" i="0" u="none" strike="noStrike" kern="1200" cap="none" spc="0" normalizeH="0" baseline="0" noProof="0">
                  <a:ln>
                    <a:noFill/>
                  </a:ln>
                  <a:solidFill>
                    <a:srgbClr val="D0C3F1"/>
                  </a:solidFill>
                  <a:effectLst/>
                  <a:uLnTx/>
                  <a:uFillTx/>
                  <a:latin typeface="Poppins Light"/>
                  <a:ea typeface="+mn-ea"/>
                  <a:cs typeface="+mn-cs"/>
                </a:rPr>
                <a:t>Presentations are communication tools.</a:t>
              </a:r>
            </a:p>
          </p:txBody>
        </p:sp>
        <p:sp>
          <p:nvSpPr>
            <p:cNvPr id="23" name="TextBox 23"/>
            <p:cNvSpPr txBox="1"/>
            <p:nvPr/>
          </p:nvSpPr>
          <p:spPr>
            <a:xfrm>
              <a:off x="0" y="801079"/>
              <a:ext cx="6985533" cy="692944"/>
            </a:xfrm>
            <a:prstGeom prst="rect">
              <a:avLst/>
            </a:prstGeom>
          </p:spPr>
          <p:txBody>
            <a:bodyPr lIns="0" tIns="0" rIns="0" bIns="0" rtlCol="0" anchor="t">
              <a:spAutoFit/>
            </a:bodyPr>
            <a:lstStyle/>
            <a:p>
              <a:pPr marL="0" marR="0" lvl="0" indent="0" algn="ctr" defTabSz="914400" rtl="0" eaLnBrk="1" fontAlgn="auto" latinLnBrk="0" hangingPunct="1">
                <a:lnSpc>
                  <a:spcPts val="4500"/>
                </a:lnSpc>
                <a:spcBef>
                  <a:spcPts val="0"/>
                </a:spcBef>
                <a:spcAft>
                  <a:spcPts val="0"/>
                </a:spcAft>
                <a:buClrTx/>
                <a:buSzTx/>
                <a:buFontTx/>
                <a:buNone/>
                <a:tabLst/>
                <a:defRPr/>
              </a:pPr>
              <a:r>
                <a:rPr kumimoji="0" lang="en-US" sz="3000" b="0" i="0" u="none" strike="noStrike" kern="1200" cap="none" spc="0" normalizeH="0" baseline="0" noProof="0">
                  <a:ln>
                    <a:noFill/>
                  </a:ln>
                  <a:solidFill>
                    <a:srgbClr val="D0C3F1"/>
                  </a:solidFill>
                  <a:effectLst/>
                  <a:uLnTx/>
                  <a:uFillTx/>
                  <a:latin typeface="Poppins Light"/>
                  <a:ea typeface="+mn-ea"/>
                  <a:cs typeface="+mn-cs"/>
                </a:rPr>
                <a:t>Model</a:t>
              </a:r>
            </a:p>
          </p:txBody>
        </p:sp>
      </p:gr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hidden="1"/>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700000">
            <a:off x="10799952" y="-2643744"/>
            <a:ext cx="9835273" cy="9835273"/>
          </a:xfrm>
          <a:prstGeom prst="rect">
            <a:avLst/>
          </a:prstGeom>
        </p:spPr>
      </p:pic>
      <p:pic>
        <p:nvPicPr>
          <p:cNvPr id="3" name="Picture 3" hidden="1"/>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700000">
            <a:off x="-4558292" y="-2233273"/>
            <a:ext cx="14753547" cy="14753547"/>
          </a:xfrm>
          <a:prstGeom prst="rect">
            <a:avLst/>
          </a:prstGeom>
        </p:spPr>
      </p:pic>
      <p:pic>
        <p:nvPicPr>
          <p:cNvPr id="4" name="Picture 4" hidden="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1708503" y="4917207"/>
            <a:ext cx="10048512" cy="5235532"/>
          </a:xfrm>
          <a:prstGeom prst="rect">
            <a:avLst/>
          </a:prstGeom>
        </p:spPr>
      </p:pic>
      <p:pic>
        <p:nvPicPr>
          <p:cNvPr id="5" name="Picture 5" hidden="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4119744" y="3964707"/>
            <a:ext cx="10048512" cy="5235532"/>
          </a:xfrm>
          <a:prstGeom prst="rect">
            <a:avLst/>
          </a:prstGeom>
        </p:spPr>
      </p:pic>
      <p:pic>
        <p:nvPicPr>
          <p:cNvPr id="6" name="Picture 6" hidden="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9947991" y="2993441"/>
            <a:ext cx="10048512" cy="5235532"/>
          </a:xfrm>
          <a:prstGeom prst="rect">
            <a:avLst/>
          </a:prstGeom>
        </p:spPr>
      </p:pic>
      <p:grpSp>
        <p:nvGrpSpPr>
          <p:cNvPr id="7" name="Group 7"/>
          <p:cNvGrpSpPr/>
          <p:nvPr/>
        </p:nvGrpSpPr>
        <p:grpSpPr>
          <a:xfrm>
            <a:off x="1123031" y="3872409"/>
            <a:ext cx="4385443" cy="2542183"/>
            <a:chOff x="0" y="0"/>
            <a:chExt cx="5847258" cy="3389577"/>
          </a:xfrm>
        </p:grpSpPr>
        <p:sp>
          <p:nvSpPr>
            <p:cNvPr id="8" name="TextBox 8"/>
            <p:cNvSpPr txBox="1"/>
            <p:nvPr/>
          </p:nvSpPr>
          <p:spPr>
            <a:xfrm>
              <a:off x="0" y="-38100"/>
              <a:ext cx="5847258" cy="1376945"/>
            </a:xfrm>
            <a:prstGeom prst="rect">
              <a:avLst/>
            </a:prstGeom>
          </p:spPr>
          <p:txBody>
            <a:bodyPr lIns="0" tIns="0" rIns="0" bIns="0" rtlCol="0" anchor="t">
              <a:spAutoFit/>
            </a:bodyPr>
            <a:lstStyle/>
            <a:p>
              <a:pPr marL="0" marR="0" lvl="0" indent="0" algn="ctr" defTabSz="914400" rtl="0" eaLnBrk="1" fontAlgn="auto" latinLnBrk="0" hangingPunct="1">
                <a:lnSpc>
                  <a:spcPts val="4159"/>
                </a:lnSpc>
                <a:spcBef>
                  <a:spcPts val="0"/>
                </a:spcBef>
                <a:spcAft>
                  <a:spcPts val="0"/>
                </a:spcAft>
                <a:buClrTx/>
                <a:buSzTx/>
                <a:buFontTx/>
                <a:buNone/>
                <a:tabLst/>
                <a:defRPr/>
              </a:pPr>
              <a:r>
                <a:rPr kumimoji="0" lang="en-US" sz="3199" b="0" i="0" u="none" strike="noStrike" kern="1200" cap="none" spc="319" normalizeH="0" baseline="0" noProof="0">
                  <a:ln>
                    <a:noFill/>
                  </a:ln>
                  <a:solidFill>
                    <a:srgbClr val="D0C3F1"/>
                  </a:solidFill>
                  <a:effectLst/>
                  <a:uLnTx/>
                  <a:uFillTx/>
                  <a:latin typeface="Poppins Light Bold"/>
                  <a:ea typeface="+mn-ea"/>
                  <a:cs typeface="+mn-cs"/>
                </a:rPr>
                <a:t>100% ETHICAL PROCESSES</a:t>
              </a:r>
            </a:p>
          </p:txBody>
        </p:sp>
        <p:sp>
          <p:nvSpPr>
            <p:cNvPr id="9" name="TextBox 9"/>
            <p:cNvSpPr txBox="1"/>
            <p:nvPr/>
          </p:nvSpPr>
          <p:spPr>
            <a:xfrm>
              <a:off x="0" y="1507120"/>
              <a:ext cx="5847258" cy="1882457"/>
            </a:xfrm>
            <a:prstGeom prst="rect">
              <a:avLst/>
            </a:prstGeom>
          </p:spPr>
          <p:txBody>
            <a:bodyPr lIns="0" tIns="0" rIns="0" bIns="0" rtlCol="0" anchor="t">
              <a:spAutoFit/>
            </a:bodyPr>
            <a:lstStyle/>
            <a:p>
              <a:pPr marL="0" marR="0" lvl="0" indent="0" algn="ctr" defTabSz="914400" rtl="0" eaLnBrk="1" fontAlgn="auto" latinLnBrk="0" hangingPunct="1">
                <a:lnSpc>
                  <a:spcPts val="3900"/>
                </a:lnSpc>
                <a:spcBef>
                  <a:spcPts val="0"/>
                </a:spcBef>
                <a:spcAft>
                  <a:spcPts val="0"/>
                </a:spcAft>
                <a:buClrTx/>
                <a:buSzTx/>
                <a:buFontTx/>
                <a:buNone/>
                <a:tabLst/>
                <a:defRPr/>
              </a:pPr>
              <a:r>
                <a:rPr kumimoji="0" lang="en-US" sz="2600" b="0" i="0" u="none" strike="noStrike" kern="1200" cap="none" spc="0" normalizeH="0" baseline="0" noProof="0">
                  <a:ln>
                    <a:noFill/>
                  </a:ln>
                  <a:solidFill>
                    <a:srgbClr val="D0C3F1"/>
                  </a:solidFill>
                  <a:effectLst/>
                  <a:uLnTx/>
                  <a:uFillTx/>
                  <a:latin typeface="Poppins Light"/>
                  <a:ea typeface="+mn-ea"/>
                  <a:cs typeface="+mn-cs"/>
                </a:rPr>
                <a:t>Presentations are communication tools that can be used.</a:t>
              </a:r>
            </a:p>
          </p:txBody>
        </p:sp>
      </p:grpSp>
      <p:grpSp>
        <p:nvGrpSpPr>
          <p:cNvPr id="10" name="Group 10"/>
          <p:cNvGrpSpPr/>
          <p:nvPr/>
        </p:nvGrpSpPr>
        <p:grpSpPr>
          <a:xfrm>
            <a:off x="6951278" y="3872409"/>
            <a:ext cx="4385443" cy="2542183"/>
            <a:chOff x="0" y="0"/>
            <a:chExt cx="5847258" cy="3389577"/>
          </a:xfrm>
        </p:grpSpPr>
        <p:sp>
          <p:nvSpPr>
            <p:cNvPr id="11" name="TextBox 11"/>
            <p:cNvSpPr txBox="1"/>
            <p:nvPr/>
          </p:nvSpPr>
          <p:spPr>
            <a:xfrm>
              <a:off x="0" y="-38100"/>
              <a:ext cx="5847258" cy="1376945"/>
            </a:xfrm>
            <a:prstGeom prst="rect">
              <a:avLst/>
            </a:prstGeom>
          </p:spPr>
          <p:txBody>
            <a:bodyPr lIns="0" tIns="0" rIns="0" bIns="0" rtlCol="0" anchor="t">
              <a:spAutoFit/>
            </a:bodyPr>
            <a:lstStyle/>
            <a:p>
              <a:pPr marL="0" marR="0" lvl="0" indent="0" algn="ctr" defTabSz="914400" rtl="0" eaLnBrk="1" fontAlgn="auto" latinLnBrk="0" hangingPunct="1">
                <a:lnSpc>
                  <a:spcPts val="4159"/>
                </a:lnSpc>
                <a:spcBef>
                  <a:spcPts val="0"/>
                </a:spcBef>
                <a:spcAft>
                  <a:spcPts val="0"/>
                </a:spcAft>
                <a:buClrTx/>
                <a:buSzTx/>
                <a:buFontTx/>
                <a:buNone/>
                <a:tabLst/>
                <a:defRPr/>
              </a:pPr>
              <a:r>
                <a:rPr kumimoji="0" lang="en-US" sz="3199" b="0" i="0" u="none" strike="noStrike" kern="1200" cap="none" spc="319" normalizeH="0" baseline="0" noProof="0">
                  <a:ln>
                    <a:noFill/>
                  </a:ln>
                  <a:solidFill>
                    <a:srgbClr val="D0C3F1"/>
                  </a:solidFill>
                  <a:effectLst/>
                  <a:uLnTx/>
                  <a:uFillTx/>
                  <a:latin typeface="Poppins Light Bold"/>
                  <a:ea typeface="+mn-ea"/>
                  <a:cs typeface="+mn-cs"/>
                </a:rPr>
                <a:t>100% TRANSPARENCY</a:t>
              </a:r>
            </a:p>
          </p:txBody>
        </p:sp>
        <p:sp>
          <p:nvSpPr>
            <p:cNvPr id="12" name="TextBox 12"/>
            <p:cNvSpPr txBox="1"/>
            <p:nvPr/>
          </p:nvSpPr>
          <p:spPr>
            <a:xfrm>
              <a:off x="0" y="1507120"/>
              <a:ext cx="5847258" cy="1882458"/>
            </a:xfrm>
            <a:prstGeom prst="rect">
              <a:avLst/>
            </a:prstGeom>
          </p:spPr>
          <p:txBody>
            <a:bodyPr lIns="0" tIns="0" rIns="0" bIns="0" rtlCol="0" anchor="t">
              <a:spAutoFit/>
            </a:bodyPr>
            <a:lstStyle/>
            <a:p>
              <a:pPr marL="0" marR="0" lvl="0" indent="0" algn="ctr" defTabSz="914400" rtl="0" eaLnBrk="1" fontAlgn="auto" latinLnBrk="0" hangingPunct="1">
                <a:lnSpc>
                  <a:spcPts val="3900"/>
                </a:lnSpc>
                <a:spcBef>
                  <a:spcPts val="0"/>
                </a:spcBef>
                <a:spcAft>
                  <a:spcPts val="0"/>
                </a:spcAft>
                <a:buClrTx/>
                <a:buSzTx/>
                <a:buFontTx/>
                <a:buNone/>
                <a:tabLst/>
                <a:defRPr/>
              </a:pPr>
              <a:r>
                <a:rPr kumimoji="0" lang="en-US" sz="2600" b="0" i="0" u="none" strike="noStrike" kern="1200" cap="none" spc="0" normalizeH="0" baseline="0" noProof="0">
                  <a:ln>
                    <a:noFill/>
                  </a:ln>
                  <a:solidFill>
                    <a:srgbClr val="D0C3F1"/>
                  </a:solidFill>
                  <a:effectLst/>
                  <a:uLnTx/>
                  <a:uFillTx/>
                  <a:latin typeface="Poppins Light"/>
                  <a:ea typeface="+mn-ea"/>
                  <a:cs typeface="+mn-cs"/>
                </a:rPr>
                <a:t>Presentations are communication tools that can be used.</a:t>
              </a:r>
            </a:p>
          </p:txBody>
        </p:sp>
      </p:grpSp>
      <p:grpSp>
        <p:nvGrpSpPr>
          <p:cNvPr id="13" name="Group 13"/>
          <p:cNvGrpSpPr/>
          <p:nvPr/>
        </p:nvGrpSpPr>
        <p:grpSpPr>
          <a:xfrm>
            <a:off x="12779525" y="3631307"/>
            <a:ext cx="4385443" cy="3024386"/>
            <a:chOff x="0" y="0"/>
            <a:chExt cx="5847258" cy="4032515"/>
          </a:xfrm>
        </p:grpSpPr>
        <p:sp>
          <p:nvSpPr>
            <p:cNvPr id="14" name="TextBox 14"/>
            <p:cNvSpPr txBox="1"/>
            <p:nvPr/>
          </p:nvSpPr>
          <p:spPr>
            <a:xfrm>
              <a:off x="0" y="-38100"/>
              <a:ext cx="5847258" cy="1376945"/>
            </a:xfrm>
            <a:prstGeom prst="rect">
              <a:avLst/>
            </a:prstGeom>
          </p:spPr>
          <p:txBody>
            <a:bodyPr lIns="0" tIns="0" rIns="0" bIns="0" rtlCol="0" anchor="t">
              <a:spAutoFit/>
            </a:bodyPr>
            <a:lstStyle/>
            <a:p>
              <a:pPr marL="0" marR="0" lvl="0" indent="0" algn="ctr" defTabSz="914400" rtl="0" eaLnBrk="1" fontAlgn="auto" latinLnBrk="0" hangingPunct="1">
                <a:lnSpc>
                  <a:spcPts val="4159"/>
                </a:lnSpc>
                <a:spcBef>
                  <a:spcPts val="0"/>
                </a:spcBef>
                <a:spcAft>
                  <a:spcPts val="0"/>
                </a:spcAft>
                <a:buClrTx/>
                <a:buSzTx/>
                <a:buFontTx/>
                <a:buNone/>
                <a:tabLst/>
                <a:defRPr/>
              </a:pPr>
              <a:r>
                <a:rPr kumimoji="0" lang="en-US" sz="3199" b="0" i="0" u="none" strike="noStrike" kern="1200" cap="none" spc="319" normalizeH="0" baseline="0" noProof="0">
                  <a:ln>
                    <a:noFill/>
                  </a:ln>
                  <a:solidFill>
                    <a:srgbClr val="D0C3F1"/>
                  </a:solidFill>
                  <a:effectLst/>
                  <a:uLnTx/>
                  <a:uFillTx/>
                  <a:latin typeface="Poppins Light Bold"/>
                  <a:ea typeface="+mn-ea"/>
                  <a:cs typeface="+mn-cs"/>
                </a:rPr>
                <a:t>100% CUSTOMER SATISFACTION</a:t>
              </a:r>
            </a:p>
          </p:txBody>
        </p:sp>
        <p:sp>
          <p:nvSpPr>
            <p:cNvPr id="15" name="TextBox 15"/>
            <p:cNvSpPr txBox="1"/>
            <p:nvPr/>
          </p:nvSpPr>
          <p:spPr>
            <a:xfrm>
              <a:off x="0" y="1507120"/>
              <a:ext cx="5847258" cy="2525395"/>
            </a:xfrm>
            <a:prstGeom prst="rect">
              <a:avLst/>
            </a:prstGeom>
          </p:spPr>
          <p:txBody>
            <a:bodyPr lIns="0" tIns="0" rIns="0" bIns="0" rtlCol="0" anchor="t">
              <a:spAutoFit/>
            </a:bodyPr>
            <a:lstStyle/>
            <a:p>
              <a:pPr marL="0" marR="0" lvl="0" indent="0" algn="ctr" defTabSz="914400" rtl="0" eaLnBrk="1" fontAlgn="auto" latinLnBrk="0" hangingPunct="1">
                <a:lnSpc>
                  <a:spcPts val="3900"/>
                </a:lnSpc>
                <a:spcBef>
                  <a:spcPts val="0"/>
                </a:spcBef>
                <a:spcAft>
                  <a:spcPts val="0"/>
                </a:spcAft>
                <a:buClrTx/>
                <a:buSzTx/>
                <a:buFontTx/>
                <a:buNone/>
                <a:tabLst/>
                <a:defRPr/>
              </a:pPr>
              <a:r>
                <a:rPr kumimoji="0" lang="en-US" sz="2600" b="0" i="0" u="none" strike="noStrike" kern="1200" cap="none" spc="0" normalizeH="0" baseline="0" noProof="0">
                  <a:ln>
                    <a:noFill/>
                  </a:ln>
                  <a:solidFill>
                    <a:srgbClr val="D0C3F1"/>
                  </a:solidFill>
                  <a:effectLst/>
                  <a:uLnTx/>
                  <a:uFillTx/>
                  <a:latin typeface="Poppins Light"/>
                  <a:ea typeface="+mn-ea"/>
                  <a:cs typeface="+mn-cs"/>
                </a:rPr>
                <a:t>It serves a variety of purposes, making them powerful tools for convincing and teaching.</a:t>
              </a:r>
            </a:p>
          </p:txBody>
        </p:sp>
      </p:gr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hidden="1"/>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100000">
            <a:off x="-2553027" y="1069699"/>
            <a:ext cx="13755155" cy="13755155"/>
          </a:xfrm>
          <a:prstGeom prst="rect">
            <a:avLst/>
          </a:prstGeom>
        </p:spPr>
      </p:pic>
      <p:pic>
        <p:nvPicPr>
          <p:cNvPr id="3" name="Picture 3" hidden="1"/>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700000">
            <a:off x="11125156" y="-2509040"/>
            <a:ext cx="9565865" cy="9565865"/>
          </a:xfrm>
          <a:prstGeom prst="rect">
            <a:avLst/>
          </a:prstGeom>
        </p:spPr>
      </p:pic>
      <p:pic>
        <p:nvPicPr>
          <p:cNvPr id="4" name="Picture 4" hidden="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3336047" y="778753"/>
            <a:ext cx="5739215" cy="2990278"/>
          </a:xfrm>
          <a:prstGeom prst="rect">
            <a:avLst/>
          </a:prstGeom>
        </p:spPr>
      </p:pic>
      <p:pic>
        <p:nvPicPr>
          <p:cNvPr id="5" name="Picture 5" hidden="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15916363" y="6486437"/>
            <a:ext cx="5607552" cy="2921678"/>
          </a:xfrm>
          <a:prstGeom prst="rect">
            <a:avLst/>
          </a:prstGeom>
        </p:spPr>
      </p:pic>
      <p:grpSp>
        <p:nvGrpSpPr>
          <p:cNvPr id="6" name="Group 6"/>
          <p:cNvGrpSpPr/>
          <p:nvPr/>
        </p:nvGrpSpPr>
        <p:grpSpPr>
          <a:xfrm>
            <a:off x="3155155" y="2437398"/>
            <a:ext cx="5715400" cy="1591628"/>
            <a:chOff x="0" y="0"/>
            <a:chExt cx="7620533" cy="2122170"/>
          </a:xfrm>
        </p:grpSpPr>
        <p:sp>
          <p:nvSpPr>
            <p:cNvPr id="7" name="TextBox 7"/>
            <p:cNvSpPr txBox="1"/>
            <p:nvPr/>
          </p:nvSpPr>
          <p:spPr>
            <a:xfrm>
              <a:off x="0" y="0"/>
              <a:ext cx="7620533" cy="714375"/>
            </a:xfrm>
            <a:prstGeom prst="rect">
              <a:avLst/>
            </a:prstGeom>
          </p:spPr>
          <p:txBody>
            <a:bodyPr lIns="0" tIns="0" rIns="0" bIns="0" rtlCol="0" anchor="t">
              <a:spAutoFit/>
            </a:bodyPr>
            <a:lstStyle/>
            <a:p>
              <a:pPr marL="0" marR="0" lvl="0" indent="0" algn="l" defTabSz="914400" rtl="0" eaLnBrk="1" fontAlgn="auto" latinLnBrk="0" hangingPunct="1">
                <a:lnSpc>
                  <a:spcPts val="4319"/>
                </a:lnSpc>
                <a:spcBef>
                  <a:spcPts val="0"/>
                </a:spcBef>
                <a:spcAft>
                  <a:spcPts val="0"/>
                </a:spcAft>
                <a:buClrTx/>
                <a:buSzTx/>
                <a:buFontTx/>
                <a:buNone/>
                <a:tabLst/>
                <a:defRPr/>
              </a:pPr>
              <a:r>
                <a:rPr kumimoji="0" lang="en-US" sz="3599" b="0" i="0" u="none" strike="noStrike" kern="1200" cap="none" spc="251" normalizeH="0" baseline="0" noProof="0">
                  <a:ln>
                    <a:noFill/>
                  </a:ln>
                  <a:solidFill>
                    <a:srgbClr val="D0C3F1"/>
                  </a:solidFill>
                  <a:effectLst/>
                  <a:uLnTx/>
                  <a:uFillTx/>
                  <a:latin typeface="Poppins Bold Italics"/>
                  <a:ea typeface="+mn-ea"/>
                  <a:cs typeface="+mn-cs"/>
                </a:rPr>
                <a:t>RETAIL OUTLETS</a:t>
              </a:r>
            </a:p>
          </p:txBody>
        </p:sp>
        <p:sp>
          <p:nvSpPr>
            <p:cNvPr id="8" name="TextBox 8"/>
            <p:cNvSpPr txBox="1"/>
            <p:nvPr/>
          </p:nvSpPr>
          <p:spPr>
            <a:xfrm>
              <a:off x="0" y="892175"/>
              <a:ext cx="7620533" cy="1229995"/>
            </a:xfrm>
            <a:prstGeom prst="rect">
              <a:avLst/>
            </a:prstGeom>
          </p:spPr>
          <p:txBody>
            <a:bodyPr lIns="0" tIns="0" rIns="0" bIns="0" rtlCol="0" anchor="t">
              <a:spAutoFit/>
            </a:bodyPr>
            <a:lstStyle/>
            <a:p>
              <a:pPr marL="0" marR="0" lvl="0" indent="0" algn="l" defTabSz="914400" rtl="0" eaLnBrk="1" fontAlgn="auto" latinLnBrk="0" hangingPunct="1">
                <a:lnSpc>
                  <a:spcPts val="3899"/>
                </a:lnSpc>
                <a:spcBef>
                  <a:spcPts val="0"/>
                </a:spcBef>
                <a:spcAft>
                  <a:spcPts val="0"/>
                </a:spcAft>
                <a:buClrTx/>
                <a:buSzTx/>
                <a:buFontTx/>
                <a:buNone/>
                <a:tabLst/>
                <a:defRPr/>
              </a:pPr>
              <a:r>
                <a:rPr kumimoji="0" lang="en-US" sz="2599" b="0" i="0" u="none" strike="noStrike" kern="1200" cap="none" spc="0" normalizeH="0" baseline="0" noProof="0">
                  <a:ln>
                    <a:noFill/>
                  </a:ln>
                  <a:solidFill>
                    <a:srgbClr val="D0C3F1"/>
                  </a:solidFill>
                  <a:effectLst/>
                  <a:uLnTx/>
                  <a:uFillTx/>
                  <a:latin typeface="Poppins Light"/>
                  <a:ea typeface="+mn-ea"/>
                  <a:cs typeface="+mn-cs"/>
                </a:rPr>
                <a:t>Presentations are communication tools that can be used.</a:t>
              </a:r>
            </a:p>
          </p:txBody>
        </p:sp>
      </p:grpSp>
      <p:grpSp>
        <p:nvGrpSpPr>
          <p:cNvPr id="9" name="Group 9"/>
          <p:cNvGrpSpPr/>
          <p:nvPr/>
        </p:nvGrpSpPr>
        <p:grpSpPr>
          <a:xfrm>
            <a:off x="9327355" y="2437398"/>
            <a:ext cx="5808263" cy="1591627"/>
            <a:chOff x="0" y="0"/>
            <a:chExt cx="7744350" cy="2122170"/>
          </a:xfrm>
        </p:grpSpPr>
        <p:sp>
          <p:nvSpPr>
            <p:cNvPr id="10" name="TextBox 10"/>
            <p:cNvSpPr txBox="1"/>
            <p:nvPr/>
          </p:nvSpPr>
          <p:spPr>
            <a:xfrm>
              <a:off x="0" y="0"/>
              <a:ext cx="7744350" cy="714375"/>
            </a:xfrm>
            <a:prstGeom prst="rect">
              <a:avLst/>
            </a:prstGeom>
          </p:spPr>
          <p:txBody>
            <a:bodyPr lIns="0" tIns="0" rIns="0" bIns="0" rtlCol="0" anchor="t">
              <a:spAutoFit/>
            </a:bodyPr>
            <a:lstStyle/>
            <a:p>
              <a:pPr marL="0" marR="0" lvl="0" indent="0" algn="r" defTabSz="914400" rtl="0" eaLnBrk="1" fontAlgn="auto" latinLnBrk="0" hangingPunct="1">
                <a:lnSpc>
                  <a:spcPts val="4320"/>
                </a:lnSpc>
                <a:spcBef>
                  <a:spcPts val="0"/>
                </a:spcBef>
                <a:spcAft>
                  <a:spcPts val="0"/>
                </a:spcAft>
                <a:buClrTx/>
                <a:buSzTx/>
                <a:buFontTx/>
                <a:buNone/>
                <a:tabLst/>
                <a:defRPr/>
              </a:pPr>
              <a:r>
                <a:rPr kumimoji="0" lang="en-US" sz="3600" b="0" i="0" u="none" strike="noStrike" kern="1200" cap="none" spc="252" normalizeH="0" baseline="0" noProof="0">
                  <a:ln>
                    <a:noFill/>
                  </a:ln>
                  <a:solidFill>
                    <a:srgbClr val="D0C3F1"/>
                  </a:solidFill>
                  <a:effectLst/>
                  <a:uLnTx/>
                  <a:uFillTx/>
                  <a:latin typeface="Poppins Bold Italics"/>
                  <a:ea typeface="+mn-ea"/>
                  <a:cs typeface="+mn-cs"/>
                </a:rPr>
                <a:t>ONLINE BOUTIQUE</a:t>
              </a:r>
            </a:p>
          </p:txBody>
        </p:sp>
        <p:sp>
          <p:nvSpPr>
            <p:cNvPr id="11" name="TextBox 11"/>
            <p:cNvSpPr txBox="1"/>
            <p:nvPr/>
          </p:nvSpPr>
          <p:spPr>
            <a:xfrm>
              <a:off x="0" y="882650"/>
              <a:ext cx="7744350" cy="1239520"/>
            </a:xfrm>
            <a:prstGeom prst="rect">
              <a:avLst/>
            </a:prstGeom>
          </p:spPr>
          <p:txBody>
            <a:bodyPr lIns="0" tIns="0" rIns="0" bIns="0" rtlCol="0" anchor="t">
              <a:spAutoFit/>
            </a:bodyPr>
            <a:lstStyle/>
            <a:p>
              <a:pPr marL="0" marR="0" lvl="0" indent="0" algn="r" defTabSz="914400" rtl="0" eaLnBrk="1" fontAlgn="auto" latinLnBrk="0" hangingPunct="1">
                <a:lnSpc>
                  <a:spcPts val="3900"/>
                </a:lnSpc>
                <a:spcBef>
                  <a:spcPts val="0"/>
                </a:spcBef>
                <a:spcAft>
                  <a:spcPts val="0"/>
                </a:spcAft>
                <a:buClrTx/>
                <a:buSzTx/>
                <a:buFontTx/>
                <a:buNone/>
                <a:tabLst/>
                <a:defRPr/>
              </a:pPr>
              <a:r>
                <a:rPr kumimoji="0" lang="en-US" sz="2600" b="0" i="0" u="none" strike="noStrike" kern="1200" cap="none" spc="0" normalizeH="0" baseline="0" noProof="0">
                  <a:ln>
                    <a:noFill/>
                  </a:ln>
                  <a:solidFill>
                    <a:srgbClr val="D0C3F1"/>
                  </a:solidFill>
                  <a:effectLst/>
                  <a:uLnTx/>
                  <a:uFillTx/>
                  <a:latin typeface="Poppins Light"/>
                  <a:ea typeface="+mn-ea"/>
                  <a:cs typeface="+mn-cs"/>
                </a:rPr>
                <a:t>Presentations are communication tools that can be used.</a:t>
              </a:r>
            </a:p>
          </p:txBody>
        </p:sp>
      </p:grpSp>
      <p:grpSp>
        <p:nvGrpSpPr>
          <p:cNvPr id="12" name="Group 12"/>
          <p:cNvGrpSpPr/>
          <p:nvPr/>
        </p:nvGrpSpPr>
        <p:grpSpPr>
          <a:xfrm>
            <a:off x="3155155" y="5941765"/>
            <a:ext cx="5715400" cy="1591628"/>
            <a:chOff x="0" y="0"/>
            <a:chExt cx="7620533" cy="2122170"/>
          </a:xfrm>
        </p:grpSpPr>
        <p:sp>
          <p:nvSpPr>
            <p:cNvPr id="13" name="TextBox 13"/>
            <p:cNvSpPr txBox="1"/>
            <p:nvPr/>
          </p:nvSpPr>
          <p:spPr>
            <a:xfrm>
              <a:off x="0" y="0"/>
              <a:ext cx="7620533" cy="714375"/>
            </a:xfrm>
            <a:prstGeom prst="rect">
              <a:avLst/>
            </a:prstGeom>
          </p:spPr>
          <p:txBody>
            <a:bodyPr lIns="0" tIns="0" rIns="0" bIns="0" rtlCol="0" anchor="t">
              <a:spAutoFit/>
            </a:bodyPr>
            <a:lstStyle/>
            <a:p>
              <a:pPr marL="0" marR="0" lvl="0" indent="0" algn="l" defTabSz="914400" rtl="0" eaLnBrk="1" fontAlgn="auto" latinLnBrk="0" hangingPunct="1">
                <a:lnSpc>
                  <a:spcPts val="4319"/>
                </a:lnSpc>
                <a:spcBef>
                  <a:spcPts val="0"/>
                </a:spcBef>
                <a:spcAft>
                  <a:spcPts val="0"/>
                </a:spcAft>
                <a:buClrTx/>
                <a:buSzTx/>
                <a:buFontTx/>
                <a:buNone/>
                <a:tabLst/>
                <a:defRPr/>
              </a:pPr>
              <a:r>
                <a:rPr kumimoji="0" lang="en-US" sz="3599" b="0" i="0" u="none" strike="noStrike" kern="1200" cap="none" spc="251" normalizeH="0" baseline="0" noProof="0">
                  <a:ln>
                    <a:noFill/>
                  </a:ln>
                  <a:solidFill>
                    <a:srgbClr val="D0C3F1"/>
                  </a:solidFill>
                  <a:effectLst/>
                  <a:uLnTx/>
                  <a:uFillTx/>
                  <a:latin typeface="Poppins Bold Italics"/>
                  <a:ea typeface="+mn-ea"/>
                  <a:cs typeface="+mn-cs"/>
                </a:rPr>
                <a:t>DEPARTMENT STORES</a:t>
              </a:r>
            </a:p>
          </p:txBody>
        </p:sp>
        <p:sp>
          <p:nvSpPr>
            <p:cNvPr id="14" name="TextBox 14"/>
            <p:cNvSpPr txBox="1"/>
            <p:nvPr/>
          </p:nvSpPr>
          <p:spPr>
            <a:xfrm>
              <a:off x="0" y="892175"/>
              <a:ext cx="7620533" cy="1229995"/>
            </a:xfrm>
            <a:prstGeom prst="rect">
              <a:avLst/>
            </a:prstGeom>
          </p:spPr>
          <p:txBody>
            <a:bodyPr lIns="0" tIns="0" rIns="0" bIns="0" rtlCol="0" anchor="t">
              <a:spAutoFit/>
            </a:bodyPr>
            <a:lstStyle/>
            <a:p>
              <a:pPr marL="0" marR="0" lvl="0" indent="0" algn="l" defTabSz="914400" rtl="0" eaLnBrk="1" fontAlgn="auto" latinLnBrk="0" hangingPunct="1">
                <a:lnSpc>
                  <a:spcPts val="3899"/>
                </a:lnSpc>
                <a:spcBef>
                  <a:spcPts val="0"/>
                </a:spcBef>
                <a:spcAft>
                  <a:spcPts val="0"/>
                </a:spcAft>
                <a:buClrTx/>
                <a:buSzTx/>
                <a:buFontTx/>
                <a:buNone/>
                <a:tabLst/>
                <a:defRPr/>
              </a:pPr>
              <a:r>
                <a:rPr kumimoji="0" lang="en-US" sz="2599" b="0" i="0" u="none" strike="noStrike" kern="1200" cap="none" spc="0" normalizeH="0" baseline="0" noProof="0">
                  <a:ln>
                    <a:noFill/>
                  </a:ln>
                  <a:solidFill>
                    <a:srgbClr val="D0C3F1"/>
                  </a:solidFill>
                  <a:effectLst/>
                  <a:uLnTx/>
                  <a:uFillTx/>
                  <a:latin typeface="Poppins Light"/>
                  <a:ea typeface="+mn-ea"/>
                  <a:cs typeface="+mn-cs"/>
                </a:rPr>
                <a:t>Presentations are communication tools that can be used.</a:t>
              </a:r>
            </a:p>
          </p:txBody>
        </p:sp>
      </p:grpSp>
      <p:grpSp>
        <p:nvGrpSpPr>
          <p:cNvPr id="15" name="Group 15"/>
          <p:cNvGrpSpPr/>
          <p:nvPr/>
        </p:nvGrpSpPr>
        <p:grpSpPr>
          <a:xfrm>
            <a:off x="9327355" y="5673874"/>
            <a:ext cx="5808263" cy="2127409"/>
            <a:chOff x="0" y="0"/>
            <a:chExt cx="7744350" cy="2836545"/>
          </a:xfrm>
        </p:grpSpPr>
        <p:sp>
          <p:nvSpPr>
            <p:cNvPr id="16" name="TextBox 16"/>
            <p:cNvSpPr txBox="1"/>
            <p:nvPr/>
          </p:nvSpPr>
          <p:spPr>
            <a:xfrm>
              <a:off x="0" y="0"/>
              <a:ext cx="7744350" cy="1428750"/>
            </a:xfrm>
            <a:prstGeom prst="rect">
              <a:avLst/>
            </a:prstGeom>
          </p:spPr>
          <p:txBody>
            <a:bodyPr lIns="0" tIns="0" rIns="0" bIns="0" rtlCol="0" anchor="t">
              <a:spAutoFit/>
            </a:bodyPr>
            <a:lstStyle/>
            <a:p>
              <a:pPr marL="0" marR="0" lvl="0" indent="0" algn="r" defTabSz="914400" rtl="0" eaLnBrk="1" fontAlgn="auto" latinLnBrk="0" hangingPunct="1">
                <a:lnSpc>
                  <a:spcPts val="4320"/>
                </a:lnSpc>
                <a:spcBef>
                  <a:spcPts val="0"/>
                </a:spcBef>
                <a:spcAft>
                  <a:spcPts val="0"/>
                </a:spcAft>
                <a:buClrTx/>
                <a:buSzTx/>
                <a:buFontTx/>
                <a:buNone/>
                <a:tabLst/>
                <a:defRPr/>
              </a:pPr>
              <a:r>
                <a:rPr kumimoji="0" lang="en-US" sz="3600" b="0" i="0" u="none" strike="noStrike" kern="1200" cap="none" spc="252" normalizeH="0" baseline="0" noProof="0">
                  <a:ln>
                    <a:noFill/>
                  </a:ln>
                  <a:solidFill>
                    <a:srgbClr val="D0C3F1"/>
                  </a:solidFill>
                  <a:effectLst/>
                  <a:uLnTx/>
                  <a:uFillTx/>
                  <a:latin typeface="Poppins Bold Italics"/>
                  <a:ea typeface="+mn-ea"/>
                  <a:cs typeface="+mn-cs"/>
                </a:rPr>
                <a:t>BAZAARS AND MARKETS</a:t>
              </a:r>
            </a:p>
          </p:txBody>
        </p:sp>
        <p:sp>
          <p:nvSpPr>
            <p:cNvPr id="17" name="TextBox 17"/>
            <p:cNvSpPr txBox="1"/>
            <p:nvPr/>
          </p:nvSpPr>
          <p:spPr>
            <a:xfrm>
              <a:off x="0" y="1597025"/>
              <a:ext cx="7744350" cy="1239520"/>
            </a:xfrm>
            <a:prstGeom prst="rect">
              <a:avLst/>
            </a:prstGeom>
          </p:spPr>
          <p:txBody>
            <a:bodyPr lIns="0" tIns="0" rIns="0" bIns="0" rtlCol="0" anchor="t">
              <a:spAutoFit/>
            </a:bodyPr>
            <a:lstStyle/>
            <a:p>
              <a:pPr marL="0" marR="0" lvl="0" indent="0" algn="r" defTabSz="914400" rtl="0" eaLnBrk="1" fontAlgn="auto" latinLnBrk="0" hangingPunct="1">
                <a:lnSpc>
                  <a:spcPts val="3900"/>
                </a:lnSpc>
                <a:spcBef>
                  <a:spcPts val="0"/>
                </a:spcBef>
                <a:spcAft>
                  <a:spcPts val="0"/>
                </a:spcAft>
                <a:buClrTx/>
                <a:buSzTx/>
                <a:buFontTx/>
                <a:buNone/>
                <a:tabLst/>
                <a:defRPr/>
              </a:pPr>
              <a:r>
                <a:rPr kumimoji="0" lang="en-US" sz="2600" b="0" i="0" u="none" strike="noStrike" kern="1200" cap="none" spc="0" normalizeH="0" baseline="0" noProof="0">
                  <a:ln>
                    <a:noFill/>
                  </a:ln>
                  <a:solidFill>
                    <a:srgbClr val="D0C3F1"/>
                  </a:solidFill>
                  <a:effectLst/>
                  <a:uLnTx/>
                  <a:uFillTx/>
                  <a:latin typeface="Poppins Light"/>
                  <a:ea typeface="+mn-ea"/>
                  <a:cs typeface="+mn-cs"/>
                </a:rPr>
                <a:t>Presentations are communication tools that can be used.</a:t>
              </a:r>
            </a:p>
          </p:txBody>
        </p:sp>
      </p:grpSp>
      <p:grpSp>
        <p:nvGrpSpPr>
          <p:cNvPr id="18" name="Group 18"/>
          <p:cNvGrpSpPr/>
          <p:nvPr/>
        </p:nvGrpSpPr>
        <p:grpSpPr>
          <a:xfrm>
            <a:off x="15516617" y="6029232"/>
            <a:ext cx="2049666" cy="1853856"/>
            <a:chOff x="0" y="0"/>
            <a:chExt cx="2732888" cy="2471808"/>
          </a:xfrm>
        </p:grpSpPr>
        <p:grpSp>
          <p:nvGrpSpPr>
            <p:cNvPr id="19" name="Group 19"/>
            <p:cNvGrpSpPr/>
            <p:nvPr/>
          </p:nvGrpSpPr>
          <p:grpSpPr>
            <a:xfrm>
              <a:off x="535788" y="274708"/>
              <a:ext cx="2197100" cy="2197100"/>
              <a:chOff x="0" y="0"/>
              <a:chExt cx="6350000" cy="6350000"/>
            </a:xfrm>
          </p:grpSpPr>
          <p:sp>
            <p:nvSpPr>
              <p:cNvPr id="20" name="Freeform 20"/>
              <p:cNvSpPr/>
              <p:nvPr/>
            </p:nvSpPr>
            <p:spPr>
              <a:xfrm>
                <a:off x="0" y="408940"/>
                <a:ext cx="6350000" cy="5532120"/>
              </a:xfrm>
              <a:custGeom>
                <a:avLst/>
                <a:gdLst/>
                <a:ahLst/>
                <a:cxnLst/>
                <a:rect l="l" t="t" r="r" b="b"/>
                <a:pathLst>
                  <a:path w="6350000" h="5532120">
                    <a:moveTo>
                      <a:pt x="4762500" y="0"/>
                    </a:moveTo>
                    <a:lnTo>
                      <a:pt x="1587500" y="0"/>
                    </a:lnTo>
                    <a:lnTo>
                      <a:pt x="0" y="2766060"/>
                    </a:lnTo>
                    <a:lnTo>
                      <a:pt x="1587500" y="5532120"/>
                    </a:lnTo>
                    <a:lnTo>
                      <a:pt x="4762500" y="5532120"/>
                    </a:lnTo>
                    <a:lnTo>
                      <a:pt x="6350000" y="2766060"/>
                    </a:lnTo>
                    <a:lnTo>
                      <a:pt x="4762500" y="0"/>
                    </a:lnTo>
                    <a:close/>
                    <a:moveTo>
                      <a:pt x="4676140" y="5382260"/>
                    </a:moveTo>
                    <a:lnTo>
                      <a:pt x="1673860" y="5382260"/>
                    </a:lnTo>
                    <a:lnTo>
                      <a:pt x="172720" y="2766060"/>
                    </a:lnTo>
                    <a:lnTo>
                      <a:pt x="1673860" y="149860"/>
                    </a:lnTo>
                    <a:lnTo>
                      <a:pt x="4676140" y="149860"/>
                    </a:lnTo>
                    <a:lnTo>
                      <a:pt x="6177280" y="2766060"/>
                    </a:lnTo>
                    <a:lnTo>
                      <a:pt x="4676140" y="5382260"/>
                    </a:lnTo>
                    <a:close/>
                  </a:path>
                </a:pathLst>
              </a:custGeom>
              <a:solidFill>
                <a:srgbClr val="D0C3F1"/>
              </a:solidFill>
            </p:spPr>
          </p:sp>
        </p:grpSp>
        <p:grpSp>
          <p:nvGrpSpPr>
            <p:cNvPr id="21" name="Group 21"/>
            <p:cNvGrpSpPr>
              <a:grpSpLocks noChangeAspect="1"/>
            </p:cNvGrpSpPr>
            <p:nvPr/>
          </p:nvGrpSpPr>
          <p:grpSpPr>
            <a:xfrm>
              <a:off x="0" y="0"/>
              <a:ext cx="2180683" cy="1888923"/>
              <a:chOff x="0" y="0"/>
              <a:chExt cx="1841500" cy="1595120"/>
            </a:xfrm>
          </p:grpSpPr>
          <p:sp>
            <p:nvSpPr>
              <p:cNvPr id="22" name="Freeform 22"/>
              <p:cNvSpPr/>
              <p:nvPr/>
            </p:nvSpPr>
            <p:spPr>
              <a:xfrm>
                <a:off x="0" y="0"/>
                <a:ext cx="1841500" cy="1595120"/>
              </a:xfrm>
              <a:custGeom>
                <a:avLst/>
                <a:gdLst/>
                <a:ahLst/>
                <a:cxnLst/>
                <a:rect l="l" t="t" r="r" b="b"/>
                <a:pathLst>
                  <a:path w="1841500" h="1595120">
                    <a:moveTo>
                      <a:pt x="1380490" y="0"/>
                    </a:moveTo>
                    <a:lnTo>
                      <a:pt x="459740" y="0"/>
                    </a:lnTo>
                    <a:lnTo>
                      <a:pt x="0" y="797560"/>
                    </a:lnTo>
                    <a:lnTo>
                      <a:pt x="459740" y="1595120"/>
                    </a:lnTo>
                    <a:lnTo>
                      <a:pt x="1380490" y="1595120"/>
                    </a:lnTo>
                    <a:lnTo>
                      <a:pt x="1841500" y="797560"/>
                    </a:lnTo>
                    <a:close/>
                  </a:path>
                </a:pathLst>
              </a:custGeom>
              <a:solidFill>
                <a:srgbClr val="AB1D79"/>
              </a:solidFill>
            </p:spPr>
          </p:sp>
        </p:grpSp>
        <p:pic>
          <p:nvPicPr>
            <p:cNvPr id="23" name="Picture 2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546346" y="515665"/>
              <a:ext cx="1087992" cy="857594"/>
            </a:xfrm>
            <a:prstGeom prst="rect">
              <a:avLst/>
            </a:prstGeom>
          </p:spPr>
        </p:pic>
      </p:grpSp>
      <p:grpSp>
        <p:nvGrpSpPr>
          <p:cNvPr id="24" name="Group 24"/>
          <p:cNvGrpSpPr/>
          <p:nvPr/>
        </p:nvGrpSpPr>
        <p:grpSpPr>
          <a:xfrm>
            <a:off x="15516617" y="2524866"/>
            <a:ext cx="2049666" cy="1789434"/>
            <a:chOff x="0" y="0"/>
            <a:chExt cx="2732888" cy="2385911"/>
          </a:xfrm>
        </p:grpSpPr>
        <p:grpSp>
          <p:nvGrpSpPr>
            <p:cNvPr id="25" name="Group 25"/>
            <p:cNvGrpSpPr/>
            <p:nvPr/>
          </p:nvGrpSpPr>
          <p:grpSpPr>
            <a:xfrm>
              <a:off x="535788" y="188811"/>
              <a:ext cx="2197100" cy="2197100"/>
              <a:chOff x="0" y="0"/>
              <a:chExt cx="6350000" cy="6350000"/>
            </a:xfrm>
          </p:grpSpPr>
          <p:sp>
            <p:nvSpPr>
              <p:cNvPr id="26" name="Freeform 26"/>
              <p:cNvSpPr/>
              <p:nvPr/>
            </p:nvSpPr>
            <p:spPr>
              <a:xfrm>
                <a:off x="0" y="408940"/>
                <a:ext cx="6350000" cy="5532120"/>
              </a:xfrm>
              <a:custGeom>
                <a:avLst/>
                <a:gdLst/>
                <a:ahLst/>
                <a:cxnLst/>
                <a:rect l="l" t="t" r="r" b="b"/>
                <a:pathLst>
                  <a:path w="6350000" h="5532120">
                    <a:moveTo>
                      <a:pt x="4762500" y="0"/>
                    </a:moveTo>
                    <a:lnTo>
                      <a:pt x="1587500" y="0"/>
                    </a:lnTo>
                    <a:lnTo>
                      <a:pt x="0" y="2766060"/>
                    </a:lnTo>
                    <a:lnTo>
                      <a:pt x="1587500" y="5532120"/>
                    </a:lnTo>
                    <a:lnTo>
                      <a:pt x="4762500" y="5532120"/>
                    </a:lnTo>
                    <a:lnTo>
                      <a:pt x="6350000" y="2766060"/>
                    </a:lnTo>
                    <a:lnTo>
                      <a:pt x="4762500" y="0"/>
                    </a:lnTo>
                    <a:close/>
                    <a:moveTo>
                      <a:pt x="4676140" y="5382260"/>
                    </a:moveTo>
                    <a:lnTo>
                      <a:pt x="1673860" y="5382260"/>
                    </a:lnTo>
                    <a:lnTo>
                      <a:pt x="172720" y="2766060"/>
                    </a:lnTo>
                    <a:lnTo>
                      <a:pt x="1673860" y="149860"/>
                    </a:lnTo>
                    <a:lnTo>
                      <a:pt x="4676140" y="149860"/>
                    </a:lnTo>
                    <a:lnTo>
                      <a:pt x="6177280" y="2766060"/>
                    </a:lnTo>
                    <a:lnTo>
                      <a:pt x="4676140" y="5382260"/>
                    </a:lnTo>
                    <a:close/>
                  </a:path>
                </a:pathLst>
              </a:custGeom>
              <a:solidFill>
                <a:srgbClr val="D0C3F1"/>
              </a:solidFill>
            </p:spPr>
          </p:sp>
        </p:grpSp>
        <p:grpSp>
          <p:nvGrpSpPr>
            <p:cNvPr id="27" name="Group 27"/>
            <p:cNvGrpSpPr>
              <a:grpSpLocks noChangeAspect="1"/>
            </p:cNvGrpSpPr>
            <p:nvPr/>
          </p:nvGrpSpPr>
          <p:grpSpPr>
            <a:xfrm>
              <a:off x="0" y="0"/>
              <a:ext cx="2180683" cy="1888923"/>
              <a:chOff x="0" y="0"/>
              <a:chExt cx="1841500" cy="1595120"/>
            </a:xfrm>
          </p:grpSpPr>
          <p:sp>
            <p:nvSpPr>
              <p:cNvPr id="28" name="Freeform 28"/>
              <p:cNvSpPr/>
              <p:nvPr/>
            </p:nvSpPr>
            <p:spPr>
              <a:xfrm>
                <a:off x="0" y="0"/>
                <a:ext cx="1841500" cy="1595120"/>
              </a:xfrm>
              <a:custGeom>
                <a:avLst/>
                <a:gdLst/>
                <a:ahLst/>
                <a:cxnLst/>
                <a:rect l="l" t="t" r="r" b="b"/>
                <a:pathLst>
                  <a:path w="1841500" h="1595120">
                    <a:moveTo>
                      <a:pt x="1380490" y="0"/>
                    </a:moveTo>
                    <a:lnTo>
                      <a:pt x="459740" y="0"/>
                    </a:lnTo>
                    <a:lnTo>
                      <a:pt x="0" y="797560"/>
                    </a:lnTo>
                    <a:lnTo>
                      <a:pt x="459740" y="1595120"/>
                    </a:lnTo>
                    <a:lnTo>
                      <a:pt x="1380490" y="1595120"/>
                    </a:lnTo>
                    <a:lnTo>
                      <a:pt x="1841500" y="797560"/>
                    </a:lnTo>
                    <a:close/>
                  </a:path>
                </a:pathLst>
              </a:custGeom>
              <a:solidFill>
                <a:srgbClr val="AB1D79"/>
              </a:solidFill>
            </p:spPr>
          </p:sp>
        </p:grpSp>
        <p:pic>
          <p:nvPicPr>
            <p:cNvPr id="29" name="Picture 29"/>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546346" y="515665"/>
              <a:ext cx="1087992" cy="857594"/>
            </a:xfrm>
            <a:prstGeom prst="rect">
              <a:avLst/>
            </a:prstGeom>
          </p:spPr>
        </p:pic>
      </p:grpSp>
      <p:grpSp>
        <p:nvGrpSpPr>
          <p:cNvPr id="30" name="Group 30"/>
          <p:cNvGrpSpPr/>
          <p:nvPr/>
        </p:nvGrpSpPr>
        <p:grpSpPr>
          <a:xfrm>
            <a:off x="724489" y="6029232"/>
            <a:ext cx="2049666" cy="1853856"/>
            <a:chOff x="0" y="0"/>
            <a:chExt cx="2732888" cy="2471808"/>
          </a:xfrm>
        </p:grpSpPr>
        <p:grpSp>
          <p:nvGrpSpPr>
            <p:cNvPr id="31" name="Group 31"/>
            <p:cNvGrpSpPr/>
            <p:nvPr/>
          </p:nvGrpSpPr>
          <p:grpSpPr>
            <a:xfrm>
              <a:off x="0" y="274708"/>
              <a:ext cx="2197100" cy="2197100"/>
              <a:chOff x="0" y="0"/>
              <a:chExt cx="6350000" cy="6350000"/>
            </a:xfrm>
          </p:grpSpPr>
          <p:sp>
            <p:nvSpPr>
              <p:cNvPr id="32" name="Freeform 32"/>
              <p:cNvSpPr/>
              <p:nvPr/>
            </p:nvSpPr>
            <p:spPr>
              <a:xfrm>
                <a:off x="0" y="408940"/>
                <a:ext cx="6350000" cy="5532120"/>
              </a:xfrm>
              <a:custGeom>
                <a:avLst/>
                <a:gdLst/>
                <a:ahLst/>
                <a:cxnLst/>
                <a:rect l="l" t="t" r="r" b="b"/>
                <a:pathLst>
                  <a:path w="6350000" h="5532120">
                    <a:moveTo>
                      <a:pt x="4762500" y="0"/>
                    </a:moveTo>
                    <a:lnTo>
                      <a:pt x="1587500" y="0"/>
                    </a:lnTo>
                    <a:lnTo>
                      <a:pt x="0" y="2766060"/>
                    </a:lnTo>
                    <a:lnTo>
                      <a:pt x="1587500" y="5532120"/>
                    </a:lnTo>
                    <a:lnTo>
                      <a:pt x="4762500" y="5532120"/>
                    </a:lnTo>
                    <a:lnTo>
                      <a:pt x="6350000" y="2766060"/>
                    </a:lnTo>
                    <a:lnTo>
                      <a:pt x="4762500" y="0"/>
                    </a:lnTo>
                    <a:close/>
                    <a:moveTo>
                      <a:pt x="4676140" y="5382260"/>
                    </a:moveTo>
                    <a:lnTo>
                      <a:pt x="1673860" y="5382260"/>
                    </a:lnTo>
                    <a:lnTo>
                      <a:pt x="172720" y="2766060"/>
                    </a:lnTo>
                    <a:lnTo>
                      <a:pt x="1673860" y="149860"/>
                    </a:lnTo>
                    <a:lnTo>
                      <a:pt x="4676140" y="149860"/>
                    </a:lnTo>
                    <a:lnTo>
                      <a:pt x="6177280" y="2766060"/>
                    </a:lnTo>
                    <a:lnTo>
                      <a:pt x="4676140" y="5382260"/>
                    </a:lnTo>
                    <a:close/>
                  </a:path>
                </a:pathLst>
              </a:custGeom>
              <a:solidFill>
                <a:srgbClr val="D0C3F1"/>
              </a:solidFill>
            </p:spPr>
          </p:sp>
        </p:grpSp>
        <p:grpSp>
          <p:nvGrpSpPr>
            <p:cNvPr id="33" name="Group 33"/>
            <p:cNvGrpSpPr>
              <a:grpSpLocks noChangeAspect="1"/>
            </p:cNvGrpSpPr>
            <p:nvPr/>
          </p:nvGrpSpPr>
          <p:grpSpPr>
            <a:xfrm>
              <a:off x="552204" y="0"/>
              <a:ext cx="2180683" cy="1888923"/>
              <a:chOff x="0" y="0"/>
              <a:chExt cx="1841500" cy="1595120"/>
            </a:xfrm>
          </p:grpSpPr>
          <p:sp>
            <p:nvSpPr>
              <p:cNvPr id="34" name="Freeform 34"/>
              <p:cNvSpPr/>
              <p:nvPr/>
            </p:nvSpPr>
            <p:spPr>
              <a:xfrm>
                <a:off x="0" y="0"/>
                <a:ext cx="1841500" cy="1595120"/>
              </a:xfrm>
              <a:custGeom>
                <a:avLst/>
                <a:gdLst/>
                <a:ahLst/>
                <a:cxnLst/>
                <a:rect l="l" t="t" r="r" b="b"/>
                <a:pathLst>
                  <a:path w="1841500" h="1595120">
                    <a:moveTo>
                      <a:pt x="1380490" y="0"/>
                    </a:moveTo>
                    <a:lnTo>
                      <a:pt x="459740" y="0"/>
                    </a:lnTo>
                    <a:lnTo>
                      <a:pt x="0" y="797560"/>
                    </a:lnTo>
                    <a:lnTo>
                      <a:pt x="459740" y="1595120"/>
                    </a:lnTo>
                    <a:lnTo>
                      <a:pt x="1380490" y="1595120"/>
                    </a:lnTo>
                    <a:lnTo>
                      <a:pt x="1841500" y="797560"/>
                    </a:lnTo>
                    <a:close/>
                  </a:path>
                </a:pathLst>
              </a:custGeom>
              <a:solidFill>
                <a:srgbClr val="AB1D79"/>
              </a:solidFill>
            </p:spPr>
          </p:sp>
        </p:grpSp>
        <p:pic>
          <p:nvPicPr>
            <p:cNvPr id="35" name="Picture 3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98550" y="515665"/>
              <a:ext cx="1087992" cy="857594"/>
            </a:xfrm>
            <a:prstGeom prst="rect">
              <a:avLst/>
            </a:prstGeom>
          </p:spPr>
        </p:pic>
      </p:grpSp>
      <p:grpSp>
        <p:nvGrpSpPr>
          <p:cNvPr id="36" name="Group 36"/>
          <p:cNvGrpSpPr/>
          <p:nvPr/>
        </p:nvGrpSpPr>
        <p:grpSpPr>
          <a:xfrm>
            <a:off x="721717" y="2524866"/>
            <a:ext cx="2052437" cy="1789434"/>
            <a:chOff x="0" y="0"/>
            <a:chExt cx="2736583" cy="2385911"/>
          </a:xfrm>
        </p:grpSpPr>
        <p:grpSp>
          <p:nvGrpSpPr>
            <p:cNvPr id="37" name="Group 37"/>
            <p:cNvGrpSpPr/>
            <p:nvPr/>
          </p:nvGrpSpPr>
          <p:grpSpPr>
            <a:xfrm>
              <a:off x="0" y="188811"/>
              <a:ext cx="2197100" cy="2197100"/>
              <a:chOff x="0" y="0"/>
              <a:chExt cx="6350000" cy="6350000"/>
            </a:xfrm>
          </p:grpSpPr>
          <p:sp>
            <p:nvSpPr>
              <p:cNvPr id="38" name="Freeform 38"/>
              <p:cNvSpPr/>
              <p:nvPr/>
            </p:nvSpPr>
            <p:spPr>
              <a:xfrm>
                <a:off x="0" y="408940"/>
                <a:ext cx="6350000" cy="5532120"/>
              </a:xfrm>
              <a:custGeom>
                <a:avLst/>
                <a:gdLst/>
                <a:ahLst/>
                <a:cxnLst/>
                <a:rect l="l" t="t" r="r" b="b"/>
                <a:pathLst>
                  <a:path w="6350000" h="5532120">
                    <a:moveTo>
                      <a:pt x="4762500" y="0"/>
                    </a:moveTo>
                    <a:lnTo>
                      <a:pt x="1587500" y="0"/>
                    </a:lnTo>
                    <a:lnTo>
                      <a:pt x="0" y="2766060"/>
                    </a:lnTo>
                    <a:lnTo>
                      <a:pt x="1587500" y="5532120"/>
                    </a:lnTo>
                    <a:lnTo>
                      <a:pt x="4762500" y="5532120"/>
                    </a:lnTo>
                    <a:lnTo>
                      <a:pt x="6350000" y="2766060"/>
                    </a:lnTo>
                    <a:lnTo>
                      <a:pt x="4762500" y="0"/>
                    </a:lnTo>
                    <a:close/>
                    <a:moveTo>
                      <a:pt x="4676140" y="5382260"/>
                    </a:moveTo>
                    <a:lnTo>
                      <a:pt x="1673860" y="5382260"/>
                    </a:lnTo>
                    <a:lnTo>
                      <a:pt x="172720" y="2766060"/>
                    </a:lnTo>
                    <a:lnTo>
                      <a:pt x="1673860" y="149860"/>
                    </a:lnTo>
                    <a:lnTo>
                      <a:pt x="4676140" y="149860"/>
                    </a:lnTo>
                    <a:lnTo>
                      <a:pt x="6177280" y="2766060"/>
                    </a:lnTo>
                    <a:lnTo>
                      <a:pt x="4676140" y="5382260"/>
                    </a:lnTo>
                    <a:close/>
                  </a:path>
                </a:pathLst>
              </a:custGeom>
              <a:solidFill>
                <a:srgbClr val="D0C3F1"/>
              </a:solidFill>
            </p:spPr>
          </p:sp>
        </p:grpSp>
        <p:grpSp>
          <p:nvGrpSpPr>
            <p:cNvPr id="39" name="Group 39"/>
            <p:cNvGrpSpPr>
              <a:grpSpLocks noChangeAspect="1"/>
            </p:cNvGrpSpPr>
            <p:nvPr/>
          </p:nvGrpSpPr>
          <p:grpSpPr>
            <a:xfrm>
              <a:off x="555900" y="0"/>
              <a:ext cx="2180683" cy="1888923"/>
              <a:chOff x="0" y="0"/>
              <a:chExt cx="1841500" cy="1595120"/>
            </a:xfrm>
          </p:grpSpPr>
          <p:sp>
            <p:nvSpPr>
              <p:cNvPr id="40" name="Freeform 40"/>
              <p:cNvSpPr/>
              <p:nvPr/>
            </p:nvSpPr>
            <p:spPr>
              <a:xfrm>
                <a:off x="0" y="0"/>
                <a:ext cx="1841500" cy="1595120"/>
              </a:xfrm>
              <a:custGeom>
                <a:avLst/>
                <a:gdLst/>
                <a:ahLst/>
                <a:cxnLst/>
                <a:rect l="l" t="t" r="r" b="b"/>
                <a:pathLst>
                  <a:path w="1841500" h="1595120">
                    <a:moveTo>
                      <a:pt x="1380490" y="0"/>
                    </a:moveTo>
                    <a:lnTo>
                      <a:pt x="459740" y="0"/>
                    </a:lnTo>
                    <a:lnTo>
                      <a:pt x="0" y="797560"/>
                    </a:lnTo>
                    <a:lnTo>
                      <a:pt x="459740" y="1595120"/>
                    </a:lnTo>
                    <a:lnTo>
                      <a:pt x="1380490" y="1595120"/>
                    </a:lnTo>
                    <a:lnTo>
                      <a:pt x="1841500" y="797560"/>
                    </a:lnTo>
                    <a:close/>
                  </a:path>
                </a:pathLst>
              </a:custGeom>
              <a:solidFill>
                <a:srgbClr val="AB1D79"/>
              </a:solidFill>
            </p:spPr>
          </p:sp>
        </p:grpSp>
        <p:pic>
          <p:nvPicPr>
            <p:cNvPr id="41" name="Picture 4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102246" y="515665"/>
              <a:ext cx="1087992" cy="857594"/>
            </a:xfrm>
            <a:prstGeom prst="rect">
              <a:avLst/>
            </a:prstGeom>
          </p:spPr>
        </p:pic>
      </p:grpSp>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hidden="1"/>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100000">
            <a:off x="-2382842" y="-5043095"/>
            <a:ext cx="14631251" cy="14631251"/>
          </a:xfrm>
          <a:prstGeom prst="rect">
            <a:avLst/>
          </a:prstGeom>
        </p:spPr>
      </p:pic>
      <p:pic>
        <p:nvPicPr>
          <p:cNvPr id="3" name="Picture 3" hidden="1"/>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700000">
            <a:off x="10919564" y="3950237"/>
            <a:ext cx="11640304" cy="11640304"/>
          </a:xfrm>
          <a:prstGeom prst="rect">
            <a:avLst/>
          </a:prstGeom>
        </p:spPr>
      </p:pic>
      <p:pic>
        <p:nvPicPr>
          <p:cNvPr id="4" name="Picture 4" hidden="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3733149" y="5826711"/>
            <a:ext cx="6261366" cy="3262332"/>
          </a:xfrm>
          <a:prstGeom prst="rect">
            <a:avLst/>
          </a:prstGeom>
        </p:spPr>
      </p:pic>
      <p:pic>
        <p:nvPicPr>
          <p:cNvPr id="5" name="Picture 5" hidden="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15885755" y="1046088"/>
            <a:ext cx="5735358" cy="2988268"/>
          </a:xfrm>
          <a:prstGeom prst="rect">
            <a:avLst/>
          </a:prstGeom>
        </p:spPr>
      </p:pic>
      <p:grpSp>
        <p:nvGrpSpPr>
          <p:cNvPr id="6" name="Group 6"/>
          <p:cNvGrpSpPr/>
          <p:nvPr/>
        </p:nvGrpSpPr>
        <p:grpSpPr>
          <a:xfrm>
            <a:off x="2084530" y="6025335"/>
            <a:ext cx="4385443" cy="1537593"/>
            <a:chOff x="0" y="0"/>
            <a:chExt cx="5847258" cy="2050124"/>
          </a:xfrm>
        </p:grpSpPr>
        <p:sp>
          <p:nvSpPr>
            <p:cNvPr id="7" name="TextBox 7"/>
            <p:cNvSpPr txBox="1"/>
            <p:nvPr/>
          </p:nvSpPr>
          <p:spPr>
            <a:xfrm>
              <a:off x="0" y="-38100"/>
              <a:ext cx="5847258" cy="680429"/>
            </a:xfrm>
            <a:prstGeom prst="rect">
              <a:avLst/>
            </a:prstGeom>
          </p:spPr>
          <p:txBody>
            <a:bodyPr lIns="0" tIns="0" rIns="0" bIns="0" rtlCol="0" anchor="t">
              <a:spAutoFit/>
            </a:bodyPr>
            <a:lstStyle/>
            <a:p>
              <a:pPr marL="0" marR="0" lvl="0" indent="0" algn="ctr" defTabSz="914400" rtl="0" eaLnBrk="1" fontAlgn="auto" latinLnBrk="0" hangingPunct="1">
                <a:lnSpc>
                  <a:spcPts val="4159"/>
                </a:lnSpc>
                <a:spcBef>
                  <a:spcPts val="0"/>
                </a:spcBef>
                <a:spcAft>
                  <a:spcPts val="0"/>
                </a:spcAft>
                <a:buClrTx/>
                <a:buSzTx/>
                <a:buFontTx/>
                <a:buNone/>
                <a:tabLst/>
                <a:defRPr/>
              </a:pPr>
              <a:r>
                <a:rPr kumimoji="0" lang="en-US" sz="3199" b="0" i="0" u="none" strike="noStrike" kern="1200" cap="none" spc="319" normalizeH="0" baseline="0" noProof="0">
                  <a:ln>
                    <a:noFill/>
                  </a:ln>
                  <a:solidFill>
                    <a:srgbClr val="D0C3F1"/>
                  </a:solidFill>
                  <a:effectLst/>
                  <a:uLnTx/>
                  <a:uFillTx/>
                  <a:latin typeface="Poppins Light Bold"/>
                  <a:ea typeface="+mn-ea"/>
                  <a:cs typeface="+mn-cs"/>
                </a:rPr>
                <a:t>FACEBOOK</a:t>
              </a:r>
            </a:p>
          </p:txBody>
        </p:sp>
        <p:sp>
          <p:nvSpPr>
            <p:cNvPr id="8" name="TextBox 8"/>
            <p:cNvSpPr txBox="1"/>
            <p:nvPr/>
          </p:nvSpPr>
          <p:spPr>
            <a:xfrm>
              <a:off x="0" y="810604"/>
              <a:ext cx="5847258" cy="1239520"/>
            </a:xfrm>
            <a:prstGeom prst="rect">
              <a:avLst/>
            </a:prstGeom>
          </p:spPr>
          <p:txBody>
            <a:bodyPr lIns="0" tIns="0" rIns="0" bIns="0" rtlCol="0" anchor="t">
              <a:spAutoFit/>
            </a:bodyPr>
            <a:lstStyle/>
            <a:p>
              <a:pPr marL="0" marR="0" lvl="0" indent="0" algn="ctr" defTabSz="914400" rtl="0" eaLnBrk="1" fontAlgn="auto" latinLnBrk="0" hangingPunct="1">
                <a:lnSpc>
                  <a:spcPts val="3900"/>
                </a:lnSpc>
                <a:spcBef>
                  <a:spcPts val="0"/>
                </a:spcBef>
                <a:spcAft>
                  <a:spcPts val="0"/>
                </a:spcAft>
                <a:buClrTx/>
                <a:buSzTx/>
                <a:buFontTx/>
                <a:buNone/>
                <a:tabLst/>
                <a:defRPr/>
              </a:pPr>
              <a:r>
                <a:rPr kumimoji="0" lang="en-US" sz="2600" b="0" i="0" u="none" strike="noStrike" kern="1200" cap="none" spc="0" normalizeH="0" baseline="0" noProof="0">
                  <a:ln>
                    <a:noFill/>
                  </a:ln>
                  <a:solidFill>
                    <a:srgbClr val="D0C3F1"/>
                  </a:solidFill>
                  <a:effectLst/>
                  <a:uLnTx/>
                  <a:uFillTx/>
                  <a:latin typeface="Poppins Light"/>
                  <a:ea typeface="+mn-ea"/>
                  <a:cs typeface="+mn-cs"/>
                </a:rPr>
                <a:t>Presentations are communication tools.</a:t>
              </a:r>
            </a:p>
          </p:txBody>
        </p:sp>
      </p:grpSp>
      <p:grpSp>
        <p:nvGrpSpPr>
          <p:cNvPr id="9" name="Group 9"/>
          <p:cNvGrpSpPr/>
          <p:nvPr/>
        </p:nvGrpSpPr>
        <p:grpSpPr>
          <a:xfrm>
            <a:off x="6750727" y="6025335"/>
            <a:ext cx="4385443" cy="1537593"/>
            <a:chOff x="0" y="0"/>
            <a:chExt cx="5847258" cy="2050124"/>
          </a:xfrm>
        </p:grpSpPr>
        <p:sp>
          <p:nvSpPr>
            <p:cNvPr id="10" name="TextBox 10"/>
            <p:cNvSpPr txBox="1"/>
            <p:nvPr/>
          </p:nvSpPr>
          <p:spPr>
            <a:xfrm>
              <a:off x="0" y="-38100"/>
              <a:ext cx="5847258" cy="680429"/>
            </a:xfrm>
            <a:prstGeom prst="rect">
              <a:avLst/>
            </a:prstGeom>
          </p:spPr>
          <p:txBody>
            <a:bodyPr lIns="0" tIns="0" rIns="0" bIns="0" rtlCol="0" anchor="t">
              <a:spAutoFit/>
            </a:bodyPr>
            <a:lstStyle/>
            <a:p>
              <a:pPr marL="0" marR="0" lvl="0" indent="0" algn="ctr" defTabSz="914400" rtl="0" eaLnBrk="1" fontAlgn="auto" latinLnBrk="0" hangingPunct="1">
                <a:lnSpc>
                  <a:spcPts val="4159"/>
                </a:lnSpc>
                <a:spcBef>
                  <a:spcPts val="0"/>
                </a:spcBef>
                <a:spcAft>
                  <a:spcPts val="0"/>
                </a:spcAft>
                <a:buClrTx/>
                <a:buSzTx/>
                <a:buFontTx/>
                <a:buNone/>
                <a:tabLst/>
                <a:defRPr/>
              </a:pPr>
              <a:r>
                <a:rPr kumimoji="0" lang="en-US" sz="3199" b="0" i="0" u="none" strike="noStrike" kern="1200" cap="none" spc="319" normalizeH="0" baseline="0" noProof="0">
                  <a:ln>
                    <a:noFill/>
                  </a:ln>
                  <a:solidFill>
                    <a:srgbClr val="D0C3F1"/>
                  </a:solidFill>
                  <a:effectLst/>
                  <a:uLnTx/>
                  <a:uFillTx/>
                  <a:latin typeface="Poppins Light Bold"/>
                  <a:ea typeface="+mn-ea"/>
                  <a:cs typeface="+mn-cs"/>
                </a:rPr>
                <a:t>TWITTER</a:t>
              </a:r>
            </a:p>
          </p:txBody>
        </p:sp>
        <p:sp>
          <p:nvSpPr>
            <p:cNvPr id="11" name="TextBox 11"/>
            <p:cNvSpPr txBox="1"/>
            <p:nvPr/>
          </p:nvSpPr>
          <p:spPr>
            <a:xfrm>
              <a:off x="0" y="810604"/>
              <a:ext cx="5847258" cy="1239520"/>
            </a:xfrm>
            <a:prstGeom prst="rect">
              <a:avLst/>
            </a:prstGeom>
          </p:spPr>
          <p:txBody>
            <a:bodyPr lIns="0" tIns="0" rIns="0" bIns="0" rtlCol="0" anchor="t">
              <a:spAutoFit/>
            </a:bodyPr>
            <a:lstStyle/>
            <a:p>
              <a:pPr marL="0" marR="0" lvl="0" indent="0" algn="ctr" defTabSz="914400" rtl="0" eaLnBrk="1" fontAlgn="auto" latinLnBrk="0" hangingPunct="1">
                <a:lnSpc>
                  <a:spcPts val="3900"/>
                </a:lnSpc>
                <a:spcBef>
                  <a:spcPts val="0"/>
                </a:spcBef>
                <a:spcAft>
                  <a:spcPts val="0"/>
                </a:spcAft>
                <a:buClrTx/>
                <a:buSzTx/>
                <a:buFontTx/>
                <a:buNone/>
                <a:tabLst/>
                <a:defRPr/>
              </a:pPr>
              <a:r>
                <a:rPr kumimoji="0" lang="en-US" sz="2600" b="0" i="0" u="none" strike="noStrike" kern="1200" cap="none" spc="0" normalizeH="0" baseline="0" noProof="0">
                  <a:ln>
                    <a:noFill/>
                  </a:ln>
                  <a:solidFill>
                    <a:srgbClr val="D0C3F1"/>
                  </a:solidFill>
                  <a:effectLst/>
                  <a:uLnTx/>
                  <a:uFillTx/>
                  <a:latin typeface="Poppins Light"/>
                  <a:ea typeface="+mn-ea"/>
                  <a:cs typeface="+mn-cs"/>
                </a:rPr>
                <a:t>Presentations are communication tools.</a:t>
              </a:r>
            </a:p>
          </p:txBody>
        </p:sp>
      </p:grpSp>
      <p:grpSp>
        <p:nvGrpSpPr>
          <p:cNvPr id="12" name="Group 12"/>
          <p:cNvGrpSpPr/>
          <p:nvPr/>
        </p:nvGrpSpPr>
        <p:grpSpPr>
          <a:xfrm>
            <a:off x="11818027" y="6025335"/>
            <a:ext cx="4385443" cy="1537593"/>
            <a:chOff x="0" y="0"/>
            <a:chExt cx="5847258" cy="2050124"/>
          </a:xfrm>
        </p:grpSpPr>
        <p:sp>
          <p:nvSpPr>
            <p:cNvPr id="13" name="TextBox 13"/>
            <p:cNvSpPr txBox="1"/>
            <p:nvPr/>
          </p:nvSpPr>
          <p:spPr>
            <a:xfrm>
              <a:off x="0" y="-38100"/>
              <a:ext cx="5847258" cy="680429"/>
            </a:xfrm>
            <a:prstGeom prst="rect">
              <a:avLst/>
            </a:prstGeom>
          </p:spPr>
          <p:txBody>
            <a:bodyPr lIns="0" tIns="0" rIns="0" bIns="0" rtlCol="0" anchor="t">
              <a:spAutoFit/>
            </a:bodyPr>
            <a:lstStyle/>
            <a:p>
              <a:pPr marL="0" marR="0" lvl="0" indent="0" algn="ctr" defTabSz="914400" rtl="0" eaLnBrk="1" fontAlgn="auto" latinLnBrk="0" hangingPunct="1">
                <a:lnSpc>
                  <a:spcPts val="4159"/>
                </a:lnSpc>
                <a:spcBef>
                  <a:spcPts val="0"/>
                </a:spcBef>
                <a:spcAft>
                  <a:spcPts val="0"/>
                </a:spcAft>
                <a:buClrTx/>
                <a:buSzTx/>
                <a:buFontTx/>
                <a:buNone/>
                <a:tabLst/>
                <a:defRPr/>
              </a:pPr>
              <a:r>
                <a:rPr kumimoji="0" lang="en-US" sz="3199" b="0" i="0" u="none" strike="noStrike" kern="1200" cap="none" spc="319" normalizeH="0" baseline="0" noProof="0">
                  <a:ln>
                    <a:noFill/>
                  </a:ln>
                  <a:solidFill>
                    <a:srgbClr val="D0C3F1"/>
                  </a:solidFill>
                  <a:effectLst/>
                  <a:uLnTx/>
                  <a:uFillTx/>
                  <a:latin typeface="Poppins Light Bold"/>
                  <a:ea typeface="+mn-ea"/>
                  <a:cs typeface="+mn-cs"/>
                </a:rPr>
                <a:t>INSTAGRAM</a:t>
              </a:r>
            </a:p>
          </p:txBody>
        </p:sp>
        <p:sp>
          <p:nvSpPr>
            <p:cNvPr id="14" name="TextBox 14"/>
            <p:cNvSpPr txBox="1"/>
            <p:nvPr/>
          </p:nvSpPr>
          <p:spPr>
            <a:xfrm>
              <a:off x="0" y="810604"/>
              <a:ext cx="5847258" cy="1239520"/>
            </a:xfrm>
            <a:prstGeom prst="rect">
              <a:avLst/>
            </a:prstGeom>
          </p:spPr>
          <p:txBody>
            <a:bodyPr lIns="0" tIns="0" rIns="0" bIns="0" rtlCol="0" anchor="t">
              <a:spAutoFit/>
            </a:bodyPr>
            <a:lstStyle/>
            <a:p>
              <a:pPr marL="0" marR="0" lvl="0" indent="0" algn="ctr" defTabSz="914400" rtl="0" eaLnBrk="1" fontAlgn="auto" latinLnBrk="0" hangingPunct="1">
                <a:lnSpc>
                  <a:spcPts val="3900"/>
                </a:lnSpc>
                <a:spcBef>
                  <a:spcPts val="0"/>
                </a:spcBef>
                <a:spcAft>
                  <a:spcPts val="0"/>
                </a:spcAft>
                <a:buClrTx/>
                <a:buSzTx/>
                <a:buFontTx/>
                <a:buNone/>
                <a:tabLst/>
                <a:defRPr/>
              </a:pPr>
              <a:r>
                <a:rPr kumimoji="0" lang="en-US" sz="2600" b="0" i="0" u="none" strike="noStrike" kern="1200" cap="none" spc="0" normalizeH="0" baseline="0" noProof="0">
                  <a:ln>
                    <a:noFill/>
                  </a:ln>
                  <a:solidFill>
                    <a:srgbClr val="D0C3F1"/>
                  </a:solidFill>
                  <a:effectLst/>
                  <a:uLnTx/>
                  <a:uFillTx/>
                  <a:latin typeface="Poppins Light"/>
                  <a:ea typeface="+mn-ea"/>
                  <a:cs typeface="+mn-cs"/>
                </a:rPr>
                <a:t>Presentations are communication tools.</a:t>
              </a:r>
            </a:p>
          </p:txBody>
        </p:sp>
      </p:grpSp>
      <p:grpSp>
        <p:nvGrpSpPr>
          <p:cNvPr id="15" name="Group 15"/>
          <p:cNvGrpSpPr/>
          <p:nvPr/>
        </p:nvGrpSpPr>
        <p:grpSpPr>
          <a:xfrm>
            <a:off x="2682355" y="2662179"/>
            <a:ext cx="3189793" cy="2791655"/>
            <a:chOff x="0" y="0"/>
            <a:chExt cx="4253058" cy="3722207"/>
          </a:xfrm>
        </p:grpSpPr>
        <p:grpSp>
          <p:nvGrpSpPr>
            <p:cNvPr id="16" name="Group 16"/>
            <p:cNvGrpSpPr/>
            <p:nvPr/>
          </p:nvGrpSpPr>
          <p:grpSpPr>
            <a:xfrm>
              <a:off x="766915" y="0"/>
              <a:ext cx="3486143" cy="3486143"/>
              <a:chOff x="0" y="0"/>
              <a:chExt cx="6350000" cy="6350000"/>
            </a:xfrm>
          </p:grpSpPr>
          <p:sp>
            <p:nvSpPr>
              <p:cNvPr id="17" name="Freeform 17"/>
              <p:cNvSpPr/>
              <p:nvPr/>
            </p:nvSpPr>
            <p:spPr>
              <a:xfrm>
                <a:off x="0" y="408940"/>
                <a:ext cx="6350000" cy="5532120"/>
              </a:xfrm>
              <a:custGeom>
                <a:avLst/>
                <a:gdLst/>
                <a:ahLst/>
                <a:cxnLst/>
                <a:rect l="l" t="t" r="r" b="b"/>
                <a:pathLst>
                  <a:path w="6350000" h="5532120">
                    <a:moveTo>
                      <a:pt x="4762500" y="0"/>
                    </a:moveTo>
                    <a:lnTo>
                      <a:pt x="1587500" y="0"/>
                    </a:lnTo>
                    <a:lnTo>
                      <a:pt x="0" y="2766060"/>
                    </a:lnTo>
                    <a:lnTo>
                      <a:pt x="1587500" y="5532120"/>
                    </a:lnTo>
                    <a:lnTo>
                      <a:pt x="4762500" y="5532120"/>
                    </a:lnTo>
                    <a:lnTo>
                      <a:pt x="6350000" y="2766060"/>
                    </a:lnTo>
                    <a:lnTo>
                      <a:pt x="4762500" y="0"/>
                    </a:lnTo>
                    <a:close/>
                    <a:moveTo>
                      <a:pt x="4676140" y="5382260"/>
                    </a:moveTo>
                    <a:lnTo>
                      <a:pt x="1673860" y="5382260"/>
                    </a:lnTo>
                    <a:lnTo>
                      <a:pt x="172720" y="2766060"/>
                    </a:lnTo>
                    <a:lnTo>
                      <a:pt x="1673860" y="149860"/>
                    </a:lnTo>
                    <a:lnTo>
                      <a:pt x="4676140" y="149860"/>
                    </a:lnTo>
                    <a:lnTo>
                      <a:pt x="6177280" y="2766060"/>
                    </a:lnTo>
                    <a:lnTo>
                      <a:pt x="4676140" y="5382260"/>
                    </a:lnTo>
                    <a:close/>
                  </a:path>
                </a:pathLst>
              </a:custGeom>
              <a:solidFill>
                <a:srgbClr val="AB1D79"/>
              </a:solidFill>
            </p:spPr>
          </p:sp>
        </p:grpSp>
        <p:grpSp>
          <p:nvGrpSpPr>
            <p:cNvPr id="18" name="Group 18"/>
            <p:cNvGrpSpPr>
              <a:grpSpLocks noChangeAspect="1"/>
            </p:cNvGrpSpPr>
            <p:nvPr/>
          </p:nvGrpSpPr>
          <p:grpSpPr>
            <a:xfrm>
              <a:off x="0" y="823826"/>
              <a:ext cx="3346061" cy="2898382"/>
              <a:chOff x="0" y="0"/>
              <a:chExt cx="1841500" cy="1595120"/>
            </a:xfrm>
          </p:grpSpPr>
          <p:sp>
            <p:nvSpPr>
              <p:cNvPr id="19" name="Freeform 19"/>
              <p:cNvSpPr/>
              <p:nvPr/>
            </p:nvSpPr>
            <p:spPr>
              <a:xfrm>
                <a:off x="0" y="0"/>
                <a:ext cx="1841500" cy="1595120"/>
              </a:xfrm>
              <a:custGeom>
                <a:avLst/>
                <a:gdLst/>
                <a:ahLst/>
                <a:cxnLst/>
                <a:rect l="l" t="t" r="r" b="b"/>
                <a:pathLst>
                  <a:path w="1841500" h="1595120">
                    <a:moveTo>
                      <a:pt x="1380490" y="0"/>
                    </a:moveTo>
                    <a:lnTo>
                      <a:pt x="459740" y="0"/>
                    </a:lnTo>
                    <a:lnTo>
                      <a:pt x="0" y="797560"/>
                    </a:lnTo>
                    <a:lnTo>
                      <a:pt x="459740" y="1595120"/>
                    </a:lnTo>
                    <a:lnTo>
                      <a:pt x="1380490" y="1595120"/>
                    </a:lnTo>
                    <a:lnTo>
                      <a:pt x="1841500" y="797560"/>
                    </a:lnTo>
                    <a:close/>
                  </a:path>
                </a:pathLst>
              </a:custGeom>
              <a:solidFill>
                <a:srgbClr val="4E2780"/>
              </a:solidFill>
            </p:spPr>
          </p:sp>
        </p:grpSp>
        <p:pic>
          <p:nvPicPr>
            <p:cNvPr id="20" name="Picture 20"/>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56014" y="1655999"/>
              <a:ext cx="1234034" cy="1234034"/>
            </a:xfrm>
            <a:prstGeom prst="rect">
              <a:avLst/>
            </a:prstGeom>
          </p:spPr>
        </p:pic>
      </p:grpSp>
      <p:grpSp>
        <p:nvGrpSpPr>
          <p:cNvPr id="21" name="Group 21"/>
          <p:cNvGrpSpPr/>
          <p:nvPr/>
        </p:nvGrpSpPr>
        <p:grpSpPr>
          <a:xfrm>
            <a:off x="7549103" y="2987573"/>
            <a:ext cx="3189793" cy="2758738"/>
            <a:chOff x="0" y="0"/>
            <a:chExt cx="4253058" cy="3678317"/>
          </a:xfrm>
        </p:grpSpPr>
        <p:grpSp>
          <p:nvGrpSpPr>
            <p:cNvPr id="22" name="Group 22"/>
            <p:cNvGrpSpPr/>
            <p:nvPr/>
          </p:nvGrpSpPr>
          <p:grpSpPr>
            <a:xfrm>
              <a:off x="766915" y="192174"/>
              <a:ext cx="3486143" cy="3486143"/>
              <a:chOff x="0" y="0"/>
              <a:chExt cx="6350000" cy="6350000"/>
            </a:xfrm>
          </p:grpSpPr>
          <p:sp>
            <p:nvSpPr>
              <p:cNvPr id="23" name="Freeform 23"/>
              <p:cNvSpPr/>
              <p:nvPr/>
            </p:nvSpPr>
            <p:spPr>
              <a:xfrm>
                <a:off x="0" y="408940"/>
                <a:ext cx="6350000" cy="5532120"/>
              </a:xfrm>
              <a:custGeom>
                <a:avLst/>
                <a:gdLst/>
                <a:ahLst/>
                <a:cxnLst/>
                <a:rect l="l" t="t" r="r" b="b"/>
                <a:pathLst>
                  <a:path w="6350000" h="5532120">
                    <a:moveTo>
                      <a:pt x="4762500" y="0"/>
                    </a:moveTo>
                    <a:lnTo>
                      <a:pt x="1587500" y="0"/>
                    </a:lnTo>
                    <a:lnTo>
                      <a:pt x="0" y="2766060"/>
                    </a:lnTo>
                    <a:lnTo>
                      <a:pt x="1587500" y="5532120"/>
                    </a:lnTo>
                    <a:lnTo>
                      <a:pt x="4762500" y="5532120"/>
                    </a:lnTo>
                    <a:lnTo>
                      <a:pt x="6350000" y="2766060"/>
                    </a:lnTo>
                    <a:lnTo>
                      <a:pt x="4762500" y="0"/>
                    </a:lnTo>
                    <a:close/>
                    <a:moveTo>
                      <a:pt x="4676140" y="5382260"/>
                    </a:moveTo>
                    <a:lnTo>
                      <a:pt x="1673860" y="5382260"/>
                    </a:lnTo>
                    <a:lnTo>
                      <a:pt x="172720" y="2766060"/>
                    </a:lnTo>
                    <a:lnTo>
                      <a:pt x="1673860" y="149860"/>
                    </a:lnTo>
                    <a:lnTo>
                      <a:pt x="4676140" y="149860"/>
                    </a:lnTo>
                    <a:lnTo>
                      <a:pt x="6177280" y="2766060"/>
                    </a:lnTo>
                    <a:lnTo>
                      <a:pt x="4676140" y="5382260"/>
                    </a:lnTo>
                    <a:close/>
                  </a:path>
                </a:pathLst>
              </a:custGeom>
              <a:solidFill>
                <a:srgbClr val="AB1D79"/>
              </a:solidFill>
            </p:spPr>
          </p:sp>
        </p:grpSp>
        <p:grpSp>
          <p:nvGrpSpPr>
            <p:cNvPr id="24" name="Group 24"/>
            <p:cNvGrpSpPr>
              <a:grpSpLocks noChangeAspect="1"/>
            </p:cNvGrpSpPr>
            <p:nvPr/>
          </p:nvGrpSpPr>
          <p:grpSpPr>
            <a:xfrm>
              <a:off x="0" y="0"/>
              <a:ext cx="3346061" cy="2898382"/>
              <a:chOff x="0" y="0"/>
              <a:chExt cx="1841500" cy="1595120"/>
            </a:xfrm>
          </p:grpSpPr>
          <p:sp>
            <p:nvSpPr>
              <p:cNvPr id="25" name="Freeform 25"/>
              <p:cNvSpPr/>
              <p:nvPr/>
            </p:nvSpPr>
            <p:spPr>
              <a:xfrm>
                <a:off x="0" y="0"/>
                <a:ext cx="1841500" cy="1595120"/>
              </a:xfrm>
              <a:custGeom>
                <a:avLst/>
                <a:gdLst/>
                <a:ahLst/>
                <a:cxnLst/>
                <a:rect l="l" t="t" r="r" b="b"/>
                <a:pathLst>
                  <a:path w="1841500" h="1595120">
                    <a:moveTo>
                      <a:pt x="1380490" y="0"/>
                    </a:moveTo>
                    <a:lnTo>
                      <a:pt x="459740" y="0"/>
                    </a:lnTo>
                    <a:lnTo>
                      <a:pt x="0" y="797560"/>
                    </a:lnTo>
                    <a:lnTo>
                      <a:pt x="459740" y="1595120"/>
                    </a:lnTo>
                    <a:lnTo>
                      <a:pt x="1380490" y="1595120"/>
                    </a:lnTo>
                    <a:lnTo>
                      <a:pt x="1841500" y="797560"/>
                    </a:lnTo>
                    <a:close/>
                  </a:path>
                </a:pathLst>
              </a:custGeom>
              <a:solidFill>
                <a:srgbClr val="4E2780"/>
              </a:solidFill>
            </p:spPr>
          </p:sp>
        </p:grpSp>
        <p:pic>
          <p:nvPicPr>
            <p:cNvPr id="26" name="Picture 26"/>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083672" y="971810"/>
              <a:ext cx="1178718" cy="954761"/>
            </a:xfrm>
            <a:prstGeom prst="rect">
              <a:avLst/>
            </a:prstGeom>
          </p:spPr>
        </p:pic>
      </p:grpSp>
      <p:grpSp>
        <p:nvGrpSpPr>
          <p:cNvPr id="27" name="Group 27"/>
          <p:cNvGrpSpPr/>
          <p:nvPr/>
        </p:nvGrpSpPr>
        <p:grpSpPr>
          <a:xfrm>
            <a:off x="12457063" y="2662179"/>
            <a:ext cx="3107371" cy="2791655"/>
            <a:chOff x="0" y="0"/>
            <a:chExt cx="4143161" cy="3722207"/>
          </a:xfrm>
        </p:grpSpPr>
        <p:grpSp>
          <p:nvGrpSpPr>
            <p:cNvPr id="28" name="Group 28"/>
            <p:cNvGrpSpPr/>
            <p:nvPr/>
          </p:nvGrpSpPr>
          <p:grpSpPr>
            <a:xfrm>
              <a:off x="0" y="0"/>
              <a:ext cx="3486143" cy="3486143"/>
              <a:chOff x="0" y="0"/>
              <a:chExt cx="6350000" cy="6350000"/>
            </a:xfrm>
          </p:grpSpPr>
          <p:sp>
            <p:nvSpPr>
              <p:cNvPr id="29" name="Freeform 29"/>
              <p:cNvSpPr/>
              <p:nvPr/>
            </p:nvSpPr>
            <p:spPr>
              <a:xfrm>
                <a:off x="0" y="408940"/>
                <a:ext cx="6350000" cy="5532120"/>
              </a:xfrm>
              <a:custGeom>
                <a:avLst/>
                <a:gdLst/>
                <a:ahLst/>
                <a:cxnLst/>
                <a:rect l="l" t="t" r="r" b="b"/>
                <a:pathLst>
                  <a:path w="6350000" h="5532120">
                    <a:moveTo>
                      <a:pt x="4762500" y="0"/>
                    </a:moveTo>
                    <a:lnTo>
                      <a:pt x="1587500" y="0"/>
                    </a:lnTo>
                    <a:lnTo>
                      <a:pt x="0" y="2766060"/>
                    </a:lnTo>
                    <a:lnTo>
                      <a:pt x="1587500" y="5532120"/>
                    </a:lnTo>
                    <a:lnTo>
                      <a:pt x="4762500" y="5532120"/>
                    </a:lnTo>
                    <a:lnTo>
                      <a:pt x="6350000" y="2766060"/>
                    </a:lnTo>
                    <a:lnTo>
                      <a:pt x="4762500" y="0"/>
                    </a:lnTo>
                    <a:close/>
                    <a:moveTo>
                      <a:pt x="4676140" y="5382260"/>
                    </a:moveTo>
                    <a:lnTo>
                      <a:pt x="1673860" y="5382260"/>
                    </a:lnTo>
                    <a:lnTo>
                      <a:pt x="172720" y="2766060"/>
                    </a:lnTo>
                    <a:lnTo>
                      <a:pt x="1673860" y="149860"/>
                    </a:lnTo>
                    <a:lnTo>
                      <a:pt x="4676140" y="149860"/>
                    </a:lnTo>
                    <a:lnTo>
                      <a:pt x="6177280" y="2766060"/>
                    </a:lnTo>
                    <a:lnTo>
                      <a:pt x="4676140" y="5382260"/>
                    </a:lnTo>
                    <a:close/>
                  </a:path>
                </a:pathLst>
              </a:custGeom>
              <a:solidFill>
                <a:srgbClr val="AB1D79"/>
              </a:solidFill>
            </p:spPr>
          </p:sp>
        </p:grpSp>
        <p:grpSp>
          <p:nvGrpSpPr>
            <p:cNvPr id="30" name="Group 30"/>
            <p:cNvGrpSpPr>
              <a:grpSpLocks noChangeAspect="1"/>
            </p:cNvGrpSpPr>
            <p:nvPr/>
          </p:nvGrpSpPr>
          <p:grpSpPr>
            <a:xfrm>
              <a:off x="797100" y="823826"/>
              <a:ext cx="3346061" cy="2898382"/>
              <a:chOff x="0" y="0"/>
              <a:chExt cx="1841500" cy="1595120"/>
            </a:xfrm>
          </p:grpSpPr>
          <p:sp>
            <p:nvSpPr>
              <p:cNvPr id="31" name="Freeform 31"/>
              <p:cNvSpPr/>
              <p:nvPr/>
            </p:nvSpPr>
            <p:spPr>
              <a:xfrm>
                <a:off x="0" y="0"/>
                <a:ext cx="1841500" cy="1595120"/>
              </a:xfrm>
              <a:custGeom>
                <a:avLst/>
                <a:gdLst/>
                <a:ahLst/>
                <a:cxnLst/>
                <a:rect l="l" t="t" r="r" b="b"/>
                <a:pathLst>
                  <a:path w="1841500" h="1595120">
                    <a:moveTo>
                      <a:pt x="1380490" y="0"/>
                    </a:moveTo>
                    <a:lnTo>
                      <a:pt x="459740" y="0"/>
                    </a:lnTo>
                    <a:lnTo>
                      <a:pt x="0" y="797560"/>
                    </a:lnTo>
                    <a:lnTo>
                      <a:pt x="459740" y="1595120"/>
                    </a:lnTo>
                    <a:lnTo>
                      <a:pt x="1380490" y="1595120"/>
                    </a:lnTo>
                    <a:lnTo>
                      <a:pt x="1841500" y="797560"/>
                    </a:lnTo>
                    <a:close/>
                  </a:path>
                </a:pathLst>
              </a:custGeom>
              <a:solidFill>
                <a:srgbClr val="4E2780"/>
              </a:solidFill>
            </p:spPr>
          </p:sp>
        </p:grpSp>
        <p:pic>
          <p:nvPicPr>
            <p:cNvPr id="32" name="Picture 32"/>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853114" y="1655999"/>
              <a:ext cx="1234034" cy="1234034"/>
            </a:xfrm>
            <a:prstGeom prst="rect">
              <a:avLst/>
            </a:prstGeom>
          </p:spPr>
        </p:pic>
      </p:grpSp>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700000">
            <a:off x="-1834795" y="832015"/>
            <a:ext cx="10794306" cy="10794306"/>
          </a:xfrm>
          <a:prstGeom prst="rect">
            <a:avLst/>
          </a:prstGeom>
        </p:spPr>
      </p:pic>
      <p:pic>
        <p:nvPicPr>
          <p:cNvPr id="3" name="Picture 3"/>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100000">
            <a:off x="9010073" y="-2049590"/>
            <a:ext cx="11640304" cy="11640304"/>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6414134" y="1753304"/>
            <a:ext cx="9786599" cy="5099069"/>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14779604" y="3531769"/>
            <a:ext cx="10354189" cy="5394798"/>
          </a:xfrm>
          <a:prstGeom prst="rect">
            <a:avLst/>
          </a:prstGeom>
        </p:spPr>
      </p:pic>
      <p:grpSp>
        <p:nvGrpSpPr>
          <p:cNvPr id="12" name="Group 12"/>
          <p:cNvGrpSpPr/>
          <p:nvPr/>
        </p:nvGrpSpPr>
        <p:grpSpPr>
          <a:xfrm>
            <a:off x="838200" y="7416097"/>
            <a:ext cx="5239150" cy="1120517"/>
            <a:chOff x="0" y="0"/>
            <a:chExt cx="6985533" cy="1494023"/>
          </a:xfrm>
        </p:grpSpPr>
        <p:sp>
          <p:nvSpPr>
            <p:cNvPr id="13" name="TextBox 13"/>
            <p:cNvSpPr txBox="1"/>
            <p:nvPr/>
          </p:nvSpPr>
          <p:spPr>
            <a:xfrm>
              <a:off x="0" y="-38100"/>
              <a:ext cx="6985533" cy="680429"/>
            </a:xfrm>
            <a:prstGeom prst="rect">
              <a:avLst/>
            </a:prstGeom>
          </p:spPr>
          <p:txBody>
            <a:bodyPr lIns="0" tIns="0" rIns="0" bIns="0" rtlCol="0" anchor="t">
              <a:spAutoFit/>
            </a:bodyPr>
            <a:lstStyle/>
            <a:p>
              <a:pPr marL="0" marR="0" lvl="0" indent="0" algn="ctr" defTabSz="914400" rtl="0" eaLnBrk="1" fontAlgn="auto" latinLnBrk="0" hangingPunct="1">
                <a:lnSpc>
                  <a:spcPts val="4159"/>
                </a:lnSpc>
                <a:spcBef>
                  <a:spcPts val="0"/>
                </a:spcBef>
                <a:spcAft>
                  <a:spcPts val="0"/>
                </a:spcAft>
                <a:buClrTx/>
                <a:buSzTx/>
                <a:buFontTx/>
                <a:buNone/>
                <a:tabLst/>
                <a:defRPr/>
              </a:pPr>
              <a:r>
                <a:rPr kumimoji="0" lang="en-US" sz="3199" b="0" i="0" u="none" strike="noStrike" kern="1200" cap="none" spc="319" normalizeH="0" baseline="0" noProof="0">
                  <a:ln>
                    <a:noFill/>
                  </a:ln>
                  <a:solidFill>
                    <a:srgbClr val="D0C3F1"/>
                  </a:solidFill>
                  <a:effectLst/>
                  <a:uLnTx/>
                  <a:uFillTx/>
                  <a:latin typeface="Poppins Light Bold"/>
                  <a:ea typeface="+mn-ea"/>
                  <a:cs typeface="+mn-cs"/>
                </a:rPr>
                <a:t>SHANNON COLEMAN</a:t>
              </a:r>
            </a:p>
          </p:txBody>
        </p:sp>
        <p:sp>
          <p:nvSpPr>
            <p:cNvPr id="14" name="TextBox 14"/>
            <p:cNvSpPr txBox="1"/>
            <p:nvPr/>
          </p:nvSpPr>
          <p:spPr>
            <a:xfrm>
              <a:off x="0" y="801079"/>
              <a:ext cx="6985533" cy="692944"/>
            </a:xfrm>
            <a:prstGeom prst="rect">
              <a:avLst/>
            </a:prstGeom>
          </p:spPr>
          <p:txBody>
            <a:bodyPr lIns="0" tIns="0" rIns="0" bIns="0" rtlCol="0" anchor="t">
              <a:spAutoFit/>
            </a:bodyPr>
            <a:lstStyle/>
            <a:p>
              <a:pPr marL="0" marR="0" lvl="0" indent="0" algn="ctr" defTabSz="914400" rtl="0" eaLnBrk="1" fontAlgn="auto" latinLnBrk="0" hangingPunct="1">
                <a:lnSpc>
                  <a:spcPts val="4500"/>
                </a:lnSpc>
                <a:spcBef>
                  <a:spcPts val="0"/>
                </a:spcBef>
                <a:spcAft>
                  <a:spcPts val="0"/>
                </a:spcAft>
                <a:buClrTx/>
                <a:buSzTx/>
                <a:buFontTx/>
                <a:buNone/>
                <a:tabLst/>
                <a:defRPr/>
              </a:pPr>
              <a:r>
                <a:rPr kumimoji="0" lang="en-US" sz="3000" b="0" i="0" u="none" strike="noStrike" kern="1200" cap="none" spc="0" normalizeH="0" baseline="0" noProof="0">
                  <a:ln>
                    <a:noFill/>
                  </a:ln>
                  <a:solidFill>
                    <a:srgbClr val="D0C3F1"/>
                  </a:solidFill>
                  <a:effectLst/>
                  <a:uLnTx/>
                  <a:uFillTx/>
                  <a:latin typeface="Poppins Light"/>
                  <a:ea typeface="+mn-ea"/>
                  <a:cs typeface="+mn-cs"/>
                </a:rPr>
                <a:t>Founder and CEO</a:t>
              </a:r>
            </a:p>
          </p:txBody>
        </p:sp>
      </p:grpSp>
      <p:grpSp>
        <p:nvGrpSpPr>
          <p:cNvPr id="15" name="Group 15"/>
          <p:cNvGrpSpPr/>
          <p:nvPr/>
        </p:nvGrpSpPr>
        <p:grpSpPr>
          <a:xfrm>
            <a:off x="6524425" y="7416097"/>
            <a:ext cx="5239150" cy="1120517"/>
            <a:chOff x="0" y="0"/>
            <a:chExt cx="6985533" cy="1494023"/>
          </a:xfrm>
        </p:grpSpPr>
        <p:sp>
          <p:nvSpPr>
            <p:cNvPr id="16" name="TextBox 16"/>
            <p:cNvSpPr txBox="1"/>
            <p:nvPr/>
          </p:nvSpPr>
          <p:spPr>
            <a:xfrm>
              <a:off x="0" y="-38100"/>
              <a:ext cx="6985533" cy="680429"/>
            </a:xfrm>
            <a:prstGeom prst="rect">
              <a:avLst/>
            </a:prstGeom>
          </p:spPr>
          <p:txBody>
            <a:bodyPr lIns="0" tIns="0" rIns="0" bIns="0" rtlCol="0" anchor="t">
              <a:spAutoFit/>
            </a:bodyPr>
            <a:lstStyle/>
            <a:p>
              <a:pPr marL="0" marR="0" lvl="0" indent="0" algn="ctr" defTabSz="914400" rtl="0" eaLnBrk="1" fontAlgn="auto" latinLnBrk="0" hangingPunct="1">
                <a:lnSpc>
                  <a:spcPts val="4159"/>
                </a:lnSpc>
                <a:spcBef>
                  <a:spcPts val="0"/>
                </a:spcBef>
                <a:spcAft>
                  <a:spcPts val="0"/>
                </a:spcAft>
                <a:buClrTx/>
                <a:buSzTx/>
                <a:buFontTx/>
                <a:buNone/>
                <a:tabLst/>
                <a:defRPr/>
              </a:pPr>
              <a:r>
                <a:rPr kumimoji="0" lang="en-US" sz="3199" b="0" i="0" u="none" strike="noStrike" kern="1200" cap="none" spc="319" normalizeH="0" baseline="0" noProof="0">
                  <a:ln>
                    <a:noFill/>
                  </a:ln>
                  <a:solidFill>
                    <a:srgbClr val="D0C3F1"/>
                  </a:solidFill>
                  <a:effectLst/>
                  <a:uLnTx/>
                  <a:uFillTx/>
                  <a:latin typeface="Poppins Light Bold"/>
                  <a:ea typeface="+mn-ea"/>
                  <a:cs typeface="+mn-cs"/>
                </a:rPr>
                <a:t>THOMAS HUFF</a:t>
              </a:r>
            </a:p>
          </p:txBody>
        </p:sp>
        <p:sp>
          <p:nvSpPr>
            <p:cNvPr id="17" name="TextBox 17"/>
            <p:cNvSpPr txBox="1"/>
            <p:nvPr/>
          </p:nvSpPr>
          <p:spPr>
            <a:xfrm>
              <a:off x="0" y="801079"/>
              <a:ext cx="6985533" cy="692944"/>
            </a:xfrm>
            <a:prstGeom prst="rect">
              <a:avLst/>
            </a:prstGeom>
          </p:spPr>
          <p:txBody>
            <a:bodyPr lIns="0" tIns="0" rIns="0" bIns="0" rtlCol="0" anchor="t">
              <a:spAutoFit/>
            </a:bodyPr>
            <a:lstStyle/>
            <a:p>
              <a:pPr marL="0" marR="0" lvl="0" indent="0" algn="ctr" defTabSz="914400" rtl="0" eaLnBrk="1" fontAlgn="auto" latinLnBrk="0" hangingPunct="1">
                <a:lnSpc>
                  <a:spcPts val="4500"/>
                </a:lnSpc>
                <a:spcBef>
                  <a:spcPts val="0"/>
                </a:spcBef>
                <a:spcAft>
                  <a:spcPts val="0"/>
                </a:spcAft>
                <a:buClrTx/>
                <a:buSzTx/>
                <a:buFontTx/>
                <a:buNone/>
                <a:tabLst/>
                <a:defRPr/>
              </a:pPr>
              <a:r>
                <a:rPr kumimoji="0" lang="en-US" sz="3000" b="0" i="0" u="none" strike="noStrike" kern="1200" cap="none" spc="0" normalizeH="0" baseline="0" noProof="0">
                  <a:ln>
                    <a:noFill/>
                  </a:ln>
                  <a:solidFill>
                    <a:srgbClr val="D0C3F1"/>
                  </a:solidFill>
                  <a:effectLst/>
                  <a:uLnTx/>
                  <a:uFillTx/>
                  <a:latin typeface="Poppins Light"/>
                  <a:ea typeface="+mn-ea"/>
                  <a:cs typeface="+mn-cs"/>
                </a:rPr>
                <a:t>Creative Director</a:t>
              </a:r>
            </a:p>
          </p:txBody>
        </p:sp>
      </p:grpSp>
      <p:grpSp>
        <p:nvGrpSpPr>
          <p:cNvPr id="18" name="Group 18"/>
          <p:cNvGrpSpPr/>
          <p:nvPr/>
        </p:nvGrpSpPr>
        <p:grpSpPr>
          <a:xfrm>
            <a:off x="12210650" y="7416097"/>
            <a:ext cx="5239150" cy="1120517"/>
            <a:chOff x="0" y="0"/>
            <a:chExt cx="6985533" cy="1494023"/>
          </a:xfrm>
        </p:grpSpPr>
        <p:sp>
          <p:nvSpPr>
            <p:cNvPr id="19" name="TextBox 19"/>
            <p:cNvSpPr txBox="1"/>
            <p:nvPr/>
          </p:nvSpPr>
          <p:spPr>
            <a:xfrm>
              <a:off x="0" y="-38100"/>
              <a:ext cx="6985533" cy="680429"/>
            </a:xfrm>
            <a:prstGeom prst="rect">
              <a:avLst/>
            </a:prstGeom>
          </p:spPr>
          <p:txBody>
            <a:bodyPr lIns="0" tIns="0" rIns="0" bIns="0" rtlCol="0" anchor="t">
              <a:spAutoFit/>
            </a:bodyPr>
            <a:lstStyle/>
            <a:p>
              <a:pPr marL="0" marR="0" lvl="0" indent="0" algn="ctr" defTabSz="914400" rtl="0" eaLnBrk="1" fontAlgn="auto" latinLnBrk="0" hangingPunct="1">
                <a:lnSpc>
                  <a:spcPts val="4159"/>
                </a:lnSpc>
                <a:spcBef>
                  <a:spcPts val="0"/>
                </a:spcBef>
                <a:spcAft>
                  <a:spcPts val="0"/>
                </a:spcAft>
                <a:buClrTx/>
                <a:buSzTx/>
                <a:buFontTx/>
                <a:buNone/>
                <a:tabLst/>
                <a:defRPr/>
              </a:pPr>
              <a:r>
                <a:rPr kumimoji="0" lang="en-US" sz="3199" b="0" i="0" u="none" strike="noStrike" kern="1200" cap="none" spc="319" normalizeH="0" baseline="0" noProof="0">
                  <a:ln>
                    <a:noFill/>
                  </a:ln>
                  <a:solidFill>
                    <a:srgbClr val="D0C3F1"/>
                  </a:solidFill>
                  <a:effectLst/>
                  <a:uLnTx/>
                  <a:uFillTx/>
                  <a:latin typeface="Poppins Light Bold"/>
                  <a:ea typeface="+mn-ea"/>
                  <a:cs typeface="+mn-cs"/>
                </a:rPr>
                <a:t>MARGAERY WARREN</a:t>
              </a:r>
            </a:p>
          </p:txBody>
        </p:sp>
        <p:sp>
          <p:nvSpPr>
            <p:cNvPr id="20" name="TextBox 20"/>
            <p:cNvSpPr txBox="1"/>
            <p:nvPr/>
          </p:nvSpPr>
          <p:spPr>
            <a:xfrm>
              <a:off x="0" y="801079"/>
              <a:ext cx="6985533" cy="692944"/>
            </a:xfrm>
            <a:prstGeom prst="rect">
              <a:avLst/>
            </a:prstGeom>
          </p:spPr>
          <p:txBody>
            <a:bodyPr lIns="0" tIns="0" rIns="0" bIns="0" rtlCol="0" anchor="t">
              <a:spAutoFit/>
            </a:bodyPr>
            <a:lstStyle/>
            <a:p>
              <a:pPr marL="0" marR="0" lvl="0" indent="0" algn="ctr" defTabSz="914400" rtl="0" eaLnBrk="1" fontAlgn="auto" latinLnBrk="0" hangingPunct="1">
                <a:lnSpc>
                  <a:spcPts val="4500"/>
                </a:lnSpc>
                <a:spcBef>
                  <a:spcPts val="0"/>
                </a:spcBef>
                <a:spcAft>
                  <a:spcPts val="0"/>
                </a:spcAft>
                <a:buClrTx/>
                <a:buSzTx/>
                <a:buFontTx/>
                <a:buNone/>
                <a:tabLst/>
                <a:defRPr/>
              </a:pPr>
              <a:r>
                <a:rPr kumimoji="0" lang="en-US" sz="3000" b="0" i="0" u="none" strike="noStrike" kern="1200" cap="none" spc="0" normalizeH="0" baseline="0" noProof="0">
                  <a:ln>
                    <a:noFill/>
                  </a:ln>
                  <a:solidFill>
                    <a:srgbClr val="D0C3F1"/>
                  </a:solidFill>
                  <a:effectLst/>
                  <a:uLnTx/>
                  <a:uFillTx/>
                  <a:latin typeface="Poppins Light"/>
                  <a:ea typeface="+mn-ea"/>
                  <a:cs typeface="+mn-cs"/>
                </a:rPr>
                <a:t>Marketing Manager</a:t>
              </a:r>
            </a:p>
          </p:txBody>
        </p:sp>
      </p:grpSp>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AB1D79"/>
        </a:solidFill>
        <a:effectLst/>
      </p:bgPr>
    </p:bg>
    <p:spTree>
      <p:nvGrpSpPr>
        <p:cNvPr id="1" name=""/>
        <p:cNvGrpSpPr/>
        <p:nvPr/>
      </p:nvGrpSpPr>
      <p:grpSpPr>
        <a:xfrm>
          <a:off x="0" y="0"/>
          <a:ext cx="0" cy="0"/>
          <a:chOff x="0" y="0"/>
          <a:chExt cx="0" cy="0"/>
        </a:xfrm>
      </p:grpSpPr>
      <p:pic>
        <p:nvPicPr>
          <p:cNvPr id="2" name="Picture 2" hidden="1"/>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700000">
            <a:off x="-3452998" y="86595"/>
            <a:ext cx="18149136" cy="18149136"/>
          </a:xfrm>
          <a:prstGeom prst="rect">
            <a:avLst/>
          </a:prstGeom>
        </p:spPr>
      </p:pic>
      <p:pic>
        <p:nvPicPr>
          <p:cNvPr id="3" name="Picture 3" hidden="1"/>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100000">
            <a:off x="13924434" y="-2146503"/>
            <a:ext cx="6669733" cy="6669733"/>
          </a:xfrm>
          <a:prstGeom prst="rect">
            <a:avLst/>
          </a:prstGeom>
        </p:spPr>
      </p:pic>
      <p:pic>
        <p:nvPicPr>
          <p:cNvPr id="4" name="Picture 4" hidden="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6414134" y="1815466"/>
            <a:ext cx="9786599" cy="5099069"/>
          </a:xfrm>
          <a:prstGeom prst="rect">
            <a:avLst/>
          </a:prstGeom>
        </p:spPr>
      </p:pic>
      <p:pic>
        <p:nvPicPr>
          <p:cNvPr id="5" name="Picture 5" hidden="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14779604" y="4884319"/>
            <a:ext cx="10354189" cy="5394798"/>
          </a:xfrm>
          <a:prstGeom prst="rect">
            <a:avLst/>
          </a:prstGeom>
        </p:spPr>
      </p:pic>
      <p:grpSp>
        <p:nvGrpSpPr>
          <p:cNvPr id="6" name="Group 6"/>
          <p:cNvGrpSpPr/>
          <p:nvPr/>
        </p:nvGrpSpPr>
        <p:grpSpPr>
          <a:xfrm>
            <a:off x="1971475" y="3081724"/>
            <a:ext cx="8763400" cy="4123551"/>
            <a:chOff x="0" y="0"/>
            <a:chExt cx="11684533" cy="5498068"/>
          </a:xfrm>
        </p:grpSpPr>
        <p:sp>
          <p:nvSpPr>
            <p:cNvPr id="7" name="TextBox 7"/>
            <p:cNvSpPr txBox="1"/>
            <p:nvPr/>
          </p:nvSpPr>
          <p:spPr>
            <a:xfrm>
              <a:off x="0" y="-38100"/>
              <a:ext cx="11684533" cy="680429"/>
            </a:xfrm>
            <a:prstGeom prst="rect">
              <a:avLst/>
            </a:prstGeom>
          </p:spPr>
          <p:txBody>
            <a:bodyPr lIns="0" tIns="0" rIns="0" bIns="0" rtlCol="0" anchor="t">
              <a:spAutoFit/>
            </a:bodyPr>
            <a:lstStyle/>
            <a:p>
              <a:pPr marL="0" marR="0" lvl="0" indent="0" algn="l" defTabSz="914400" rtl="0" eaLnBrk="1" fontAlgn="auto" latinLnBrk="0" hangingPunct="1">
                <a:lnSpc>
                  <a:spcPts val="4159"/>
                </a:lnSpc>
                <a:spcBef>
                  <a:spcPts val="0"/>
                </a:spcBef>
                <a:spcAft>
                  <a:spcPts val="0"/>
                </a:spcAft>
                <a:buClrTx/>
                <a:buSzTx/>
                <a:buFontTx/>
                <a:buNone/>
                <a:tabLst/>
                <a:defRPr/>
              </a:pPr>
              <a:r>
                <a:rPr kumimoji="0" lang="en-US" sz="3199" b="0" i="0" u="none" strike="noStrike" kern="1200" cap="none" spc="319" normalizeH="0" baseline="0" noProof="0">
                  <a:ln>
                    <a:noFill/>
                  </a:ln>
                  <a:solidFill>
                    <a:srgbClr val="D0C3F1"/>
                  </a:solidFill>
                  <a:effectLst/>
                  <a:uLnTx/>
                  <a:uFillTx/>
                  <a:latin typeface="Poppins Light Bold"/>
                  <a:ea typeface="+mn-ea"/>
                  <a:cs typeface="+mn-cs"/>
                </a:rPr>
                <a:t>MAILING ADDRESS</a:t>
              </a:r>
            </a:p>
          </p:txBody>
        </p:sp>
        <p:sp>
          <p:nvSpPr>
            <p:cNvPr id="8" name="TextBox 8"/>
            <p:cNvSpPr txBox="1"/>
            <p:nvPr/>
          </p:nvSpPr>
          <p:spPr>
            <a:xfrm>
              <a:off x="0" y="1963923"/>
              <a:ext cx="11684533" cy="680429"/>
            </a:xfrm>
            <a:prstGeom prst="rect">
              <a:avLst/>
            </a:prstGeom>
          </p:spPr>
          <p:txBody>
            <a:bodyPr lIns="0" tIns="0" rIns="0" bIns="0" rtlCol="0" anchor="t">
              <a:spAutoFit/>
            </a:bodyPr>
            <a:lstStyle/>
            <a:p>
              <a:pPr marL="0" marR="0" lvl="0" indent="0" algn="l" defTabSz="914400" rtl="0" eaLnBrk="1" fontAlgn="auto" latinLnBrk="0" hangingPunct="1">
                <a:lnSpc>
                  <a:spcPts val="4159"/>
                </a:lnSpc>
                <a:spcBef>
                  <a:spcPts val="0"/>
                </a:spcBef>
                <a:spcAft>
                  <a:spcPts val="0"/>
                </a:spcAft>
                <a:buClrTx/>
                <a:buSzTx/>
                <a:buFontTx/>
                <a:buNone/>
                <a:tabLst/>
                <a:defRPr/>
              </a:pPr>
              <a:r>
                <a:rPr kumimoji="0" lang="en-US" sz="3199" b="0" i="0" u="none" strike="noStrike" kern="1200" cap="none" spc="319" normalizeH="0" baseline="0" noProof="0">
                  <a:ln>
                    <a:noFill/>
                  </a:ln>
                  <a:solidFill>
                    <a:srgbClr val="D0C3F1"/>
                  </a:solidFill>
                  <a:effectLst/>
                  <a:uLnTx/>
                  <a:uFillTx/>
                  <a:latin typeface="Poppins Light Bold"/>
                  <a:ea typeface="+mn-ea"/>
                  <a:cs typeface="+mn-cs"/>
                </a:rPr>
                <a:t>EMAIL ADDRESS</a:t>
              </a:r>
            </a:p>
          </p:txBody>
        </p:sp>
        <p:sp>
          <p:nvSpPr>
            <p:cNvPr id="9" name="TextBox 9"/>
            <p:cNvSpPr txBox="1"/>
            <p:nvPr/>
          </p:nvSpPr>
          <p:spPr>
            <a:xfrm>
              <a:off x="0" y="3965945"/>
              <a:ext cx="11684533" cy="680429"/>
            </a:xfrm>
            <a:prstGeom prst="rect">
              <a:avLst/>
            </a:prstGeom>
          </p:spPr>
          <p:txBody>
            <a:bodyPr lIns="0" tIns="0" rIns="0" bIns="0" rtlCol="0" anchor="t">
              <a:spAutoFit/>
            </a:bodyPr>
            <a:lstStyle/>
            <a:p>
              <a:pPr marL="0" marR="0" lvl="0" indent="0" algn="l" defTabSz="914400" rtl="0" eaLnBrk="1" fontAlgn="auto" latinLnBrk="0" hangingPunct="1">
                <a:lnSpc>
                  <a:spcPts val="4159"/>
                </a:lnSpc>
                <a:spcBef>
                  <a:spcPts val="0"/>
                </a:spcBef>
                <a:spcAft>
                  <a:spcPts val="0"/>
                </a:spcAft>
                <a:buClrTx/>
                <a:buSzTx/>
                <a:buFontTx/>
                <a:buNone/>
                <a:tabLst/>
                <a:defRPr/>
              </a:pPr>
              <a:r>
                <a:rPr kumimoji="0" lang="en-US" sz="3199" b="0" i="0" u="none" strike="noStrike" kern="1200" cap="none" spc="319" normalizeH="0" baseline="0" noProof="0">
                  <a:ln>
                    <a:noFill/>
                  </a:ln>
                  <a:solidFill>
                    <a:srgbClr val="D0C3F1"/>
                  </a:solidFill>
                  <a:effectLst/>
                  <a:uLnTx/>
                  <a:uFillTx/>
                  <a:latin typeface="Poppins Light Bold"/>
                  <a:ea typeface="+mn-ea"/>
                  <a:cs typeface="+mn-cs"/>
                </a:rPr>
                <a:t>PHONE NUMBER</a:t>
              </a:r>
            </a:p>
          </p:txBody>
        </p:sp>
        <p:sp>
          <p:nvSpPr>
            <p:cNvPr id="10" name="TextBox 10"/>
            <p:cNvSpPr txBox="1"/>
            <p:nvPr/>
          </p:nvSpPr>
          <p:spPr>
            <a:xfrm>
              <a:off x="0" y="810604"/>
              <a:ext cx="11684533" cy="683419"/>
            </a:xfrm>
            <a:prstGeom prst="rect">
              <a:avLst/>
            </a:prstGeom>
          </p:spPr>
          <p:txBody>
            <a:bodyPr lIns="0" tIns="0" rIns="0" bIns="0" rtlCol="0" anchor="t">
              <a:spAutoFit/>
            </a:bodyPr>
            <a:lstStyle/>
            <a:p>
              <a:pPr marL="0" marR="0" lvl="0" indent="0" algn="l" defTabSz="914400" rtl="0" eaLnBrk="1" fontAlgn="auto" latinLnBrk="0" hangingPunct="1">
                <a:lnSpc>
                  <a:spcPts val="4499"/>
                </a:lnSpc>
                <a:spcBef>
                  <a:spcPts val="0"/>
                </a:spcBef>
                <a:spcAft>
                  <a:spcPts val="0"/>
                </a:spcAft>
                <a:buClrTx/>
                <a:buSzTx/>
                <a:buFontTx/>
                <a:buNone/>
                <a:tabLst/>
                <a:defRPr/>
              </a:pPr>
              <a:r>
                <a:rPr kumimoji="0" lang="en-US" sz="2999" b="0" i="0" u="none" strike="noStrike" kern="1200" cap="none" spc="0" normalizeH="0" baseline="0" noProof="0">
                  <a:ln>
                    <a:noFill/>
                  </a:ln>
                  <a:solidFill>
                    <a:srgbClr val="D0C3F1"/>
                  </a:solidFill>
                  <a:effectLst/>
                  <a:uLnTx/>
                  <a:uFillTx/>
                  <a:latin typeface="Poppins Light"/>
                  <a:ea typeface="+mn-ea"/>
                  <a:cs typeface="+mn-cs"/>
                </a:rPr>
                <a:t>123 Anywhere St., Any City, State, Country 12345</a:t>
              </a:r>
            </a:p>
          </p:txBody>
        </p:sp>
        <p:sp>
          <p:nvSpPr>
            <p:cNvPr id="11" name="TextBox 11"/>
            <p:cNvSpPr txBox="1"/>
            <p:nvPr/>
          </p:nvSpPr>
          <p:spPr>
            <a:xfrm>
              <a:off x="0" y="2812627"/>
              <a:ext cx="11684533" cy="683419"/>
            </a:xfrm>
            <a:prstGeom prst="rect">
              <a:avLst/>
            </a:prstGeom>
          </p:spPr>
          <p:txBody>
            <a:bodyPr lIns="0" tIns="0" rIns="0" bIns="0" rtlCol="0" anchor="t">
              <a:spAutoFit/>
            </a:bodyPr>
            <a:lstStyle/>
            <a:p>
              <a:pPr marL="0" marR="0" lvl="0" indent="0" algn="l" defTabSz="914400" rtl="0" eaLnBrk="1" fontAlgn="auto" latinLnBrk="0" hangingPunct="1">
                <a:lnSpc>
                  <a:spcPts val="4499"/>
                </a:lnSpc>
                <a:spcBef>
                  <a:spcPts val="0"/>
                </a:spcBef>
                <a:spcAft>
                  <a:spcPts val="0"/>
                </a:spcAft>
                <a:buClrTx/>
                <a:buSzTx/>
                <a:buFontTx/>
                <a:buNone/>
                <a:tabLst/>
                <a:defRPr/>
              </a:pPr>
              <a:r>
                <a:rPr kumimoji="0" lang="en-US" sz="2999" b="0" i="0" u="none" strike="noStrike" kern="1200" cap="none" spc="0" normalizeH="0" baseline="0" noProof="0">
                  <a:ln>
                    <a:noFill/>
                  </a:ln>
                  <a:solidFill>
                    <a:srgbClr val="D0C3F1"/>
                  </a:solidFill>
                  <a:effectLst/>
                  <a:uLnTx/>
                  <a:uFillTx/>
                  <a:latin typeface="Poppins Light"/>
                  <a:ea typeface="+mn-ea"/>
                  <a:cs typeface="+mn-cs"/>
                </a:rPr>
                <a:t>hello@reallygreatsite.com</a:t>
              </a:r>
            </a:p>
          </p:txBody>
        </p:sp>
        <p:sp>
          <p:nvSpPr>
            <p:cNvPr id="12" name="TextBox 12"/>
            <p:cNvSpPr txBox="1"/>
            <p:nvPr/>
          </p:nvSpPr>
          <p:spPr>
            <a:xfrm>
              <a:off x="0" y="4814649"/>
              <a:ext cx="11684533" cy="683419"/>
            </a:xfrm>
            <a:prstGeom prst="rect">
              <a:avLst/>
            </a:prstGeom>
          </p:spPr>
          <p:txBody>
            <a:bodyPr lIns="0" tIns="0" rIns="0" bIns="0" rtlCol="0" anchor="t">
              <a:spAutoFit/>
            </a:bodyPr>
            <a:lstStyle/>
            <a:p>
              <a:pPr marL="0" marR="0" lvl="0" indent="0" algn="l" defTabSz="914400" rtl="0" eaLnBrk="1" fontAlgn="auto" latinLnBrk="0" hangingPunct="1">
                <a:lnSpc>
                  <a:spcPts val="4499"/>
                </a:lnSpc>
                <a:spcBef>
                  <a:spcPts val="0"/>
                </a:spcBef>
                <a:spcAft>
                  <a:spcPts val="0"/>
                </a:spcAft>
                <a:buClrTx/>
                <a:buSzTx/>
                <a:buFontTx/>
                <a:buNone/>
                <a:tabLst/>
                <a:defRPr/>
              </a:pPr>
              <a:r>
                <a:rPr kumimoji="0" lang="en-US" sz="2999" b="0" i="0" u="none" strike="noStrike" kern="1200" cap="none" spc="0" normalizeH="0" baseline="0" noProof="0">
                  <a:ln>
                    <a:noFill/>
                  </a:ln>
                  <a:solidFill>
                    <a:srgbClr val="D0C3F1"/>
                  </a:solidFill>
                  <a:effectLst/>
                  <a:uLnTx/>
                  <a:uFillTx/>
                  <a:latin typeface="Poppins Light"/>
                  <a:ea typeface="+mn-ea"/>
                  <a:cs typeface="+mn-cs"/>
                </a:rPr>
                <a:t>(123) 456 7890</a:t>
              </a:r>
            </a:p>
          </p:txBody>
        </p:sp>
      </p:grpSp>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hidden="1"/>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7844792">
            <a:off x="-2467435" y="-4815307"/>
            <a:ext cx="14218924" cy="14218924"/>
          </a:xfrm>
          <a:prstGeom prst="rect">
            <a:avLst/>
          </a:prstGeom>
        </p:spPr>
      </p:pic>
      <p:pic>
        <p:nvPicPr>
          <p:cNvPr id="3" name="Picture 3" hidden="1"/>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700000">
            <a:off x="11293573" y="6110235"/>
            <a:ext cx="8353531" cy="8353531"/>
          </a:xfrm>
          <a:prstGeom prst="rect">
            <a:avLst/>
          </a:prstGeom>
        </p:spPr>
      </p:pic>
      <p:pic>
        <p:nvPicPr>
          <p:cNvPr id="4" name="Picture 4" hidden="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3733149" y="6868045"/>
            <a:ext cx="6261366" cy="3262332"/>
          </a:xfrm>
          <a:prstGeom prst="rect">
            <a:avLst/>
          </a:prstGeom>
        </p:spPr>
      </p:pic>
      <p:pic>
        <p:nvPicPr>
          <p:cNvPr id="5" name="Picture 5" hidden="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12897487" y="-1316112"/>
            <a:ext cx="5735358" cy="2988268"/>
          </a:xfrm>
          <a:prstGeom prst="rect">
            <a:avLst/>
          </a:prstGeom>
        </p:spPr>
      </p:pic>
      <p:sp>
        <p:nvSpPr>
          <p:cNvPr id="6" name="TextBox 6"/>
          <p:cNvSpPr txBox="1"/>
          <p:nvPr/>
        </p:nvSpPr>
        <p:spPr>
          <a:xfrm>
            <a:off x="1028700" y="1028700"/>
            <a:ext cx="9525400" cy="3309880"/>
          </a:xfrm>
          <a:prstGeom prst="rect">
            <a:avLst/>
          </a:prstGeom>
        </p:spPr>
        <p:txBody>
          <a:bodyPr lIns="0" tIns="0" rIns="0" bIns="0" rtlCol="0" anchor="t">
            <a:spAutoFit/>
          </a:bodyPr>
          <a:lstStyle/>
          <a:p>
            <a:pPr marL="0" marR="0" lvl="0" indent="0" algn="l" defTabSz="914400" rtl="0" eaLnBrk="1" fontAlgn="auto" latinLnBrk="0" hangingPunct="1">
              <a:lnSpc>
                <a:spcPts val="8640"/>
              </a:lnSpc>
              <a:spcBef>
                <a:spcPts val="0"/>
              </a:spcBef>
              <a:spcAft>
                <a:spcPts val="0"/>
              </a:spcAft>
              <a:buClrTx/>
              <a:buSzTx/>
              <a:buFontTx/>
              <a:buNone/>
              <a:tabLst/>
              <a:defRPr/>
            </a:pPr>
            <a:r>
              <a:rPr kumimoji="0" lang="en-US" sz="7200" b="0" i="0" u="none" strike="noStrike" kern="1200" cap="none" spc="-215" normalizeH="0" baseline="0" noProof="0">
                <a:ln>
                  <a:noFill/>
                </a:ln>
                <a:solidFill>
                  <a:srgbClr val="D0C3F1"/>
                </a:solidFill>
                <a:effectLst/>
                <a:uLnTx/>
                <a:uFillTx/>
                <a:latin typeface="Poppins Medium Bold"/>
                <a:ea typeface="+mn-ea"/>
                <a:cs typeface="+mn-cs"/>
              </a:rPr>
              <a:t>Fast fashion isn't free. Someone, </a:t>
            </a:r>
            <a:r>
              <a:rPr kumimoji="0" lang="en-US" sz="7200" b="0" i="0" u="none" strike="noStrike" kern="1200" cap="none" spc="-215" normalizeH="0" baseline="0" noProof="0" err="1">
                <a:ln>
                  <a:noFill/>
                </a:ln>
                <a:solidFill>
                  <a:srgbClr val="D0C3F1"/>
                </a:solidFill>
                <a:effectLst/>
                <a:uLnTx/>
                <a:uFillTx/>
                <a:latin typeface="Poppins Medium Bold"/>
                <a:ea typeface="+mn-ea"/>
                <a:cs typeface="+mn-cs"/>
              </a:rPr>
              <a:t>somwhere</a:t>
            </a:r>
            <a:r>
              <a:rPr kumimoji="0" lang="en-US" sz="7200" b="0" i="0" u="none" strike="noStrike" kern="1200" cap="none" spc="-215" normalizeH="0" baseline="0" noProof="0">
                <a:ln>
                  <a:noFill/>
                </a:ln>
                <a:solidFill>
                  <a:srgbClr val="D0C3F1"/>
                </a:solidFill>
                <a:effectLst/>
                <a:uLnTx/>
                <a:uFillTx/>
                <a:latin typeface="Poppins Medium Bold"/>
                <a:ea typeface="+mn-ea"/>
                <a:cs typeface="+mn-cs"/>
              </a:rPr>
              <a:t> is paying.</a:t>
            </a:r>
          </a:p>
        </p:txBody>
      </p:sp>
      <p:sp>
        <p:nvSpPr>
          <p:cNvPr id="7" name="TextBox 7"/>
          <p:cNvSpPr txBox="1"/>
          <p:nvPr/>
        </p:nvSpPr>
        <p:spPr>
          <a:xfrm>
            <a:off x="12020150" y="8738453"/>
            <a:ext cx="5239150" cy="519847"/>
          </a:xfrm>
          <a:prstGeom prst="rect">
            <a:avLst/>
          </a:prstGeom>
        </p:spPr>
        <p:txBody>
          <a:bodyPr lIns="0" tIns="0" rIns="0" bIns="0" rtlCol="0" anchor="t">
            <a:spAutoFit/>
          </a:bodyPr>
          <a:lstStyle/>
          <a:p>
            <a:pPr marL="0" marR="0" lvl="0" indent="0" algn="r" defTabSz="914400" rtl="0" eaLnBrk="1" fontAlgn="auto" latinLnBrk="0" hangingPunct="1">
              <a:lnSpc>
                <a:spcPts val="4159"/>
              </a:lnSpc>
              <a:spcBef>
                <a:spcPts val="0"/>
              </a:spcBef>
              <a:spcAft>
                <a:spcPts val="0"/>
              </a:spcAft>
              <a:buClrTx/>
              <a:buSzTx/>
              <a:buFontTx/>
              <a:buNone/>
              <a:tabLst/>
              <a:defRPr/>
            </a:pPr>
            <a:r>
              <a:rPr kumimoji="0" lang="en-US" sz="3199" b="0" i="0" u="none" strike="noStrike" kern="1200" cap="none" spc="319" normalizeH="0" baseline="0" noProof="0">
                <a:ln>
                  <a:noFill/>
                </a:ln>
                <a:solidFill>
                  <a:srgbClr val="D0C3F1"/>
                </a:solidFill>
                <a:effectLst/>
                <a:uLnTx/>
                <a:uFillTx/>
                <a:latin typeface="Poppins Light Bold"/>
                <a:ea typeface="+mn-ea"/>
                <a:cs typeface="+mn-cs"/>
              </a:rPr>
              <a:t>LUCY SIEGLE</a:t>
            </a:r>
          </a:p>
        </p:txBody>
      </p:sp>
      <p:pic>
        <p:nvPicPr>
          <p:cNvPr id="8" name="Picture 8"/>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5082026" y="1009650"/>
            <a:ext cx="1366280" cy="942733"/>
          </a:xfrm>
          <a:prstGeom prst="rect">
            <a:avLst/>
          </a:prstGeom>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100000">
            <a:off x="-2267609" y="513691"/>
            <a:ext cx="14805845" cy="14805845"/>
          </a:xfrm>
          <a:prstGeom prst="rect">
            <a:avLst/>
          </a:prstGeom>
        </p:spPr>
      </p:pic>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700000">
            <a:off x="12202786" y="-2314652"/>
            <a:ext cx="7410604" cy="7410604"/>
          </a:xfrm>
          <a:prstGeom prst="rect">
            <a:avLst/>
          </a:prstGeom>
        </p:spPr>
      </p:pic>
      <p:pic>
        <p:nvPicPr>
          <p:cNvPr id="4" name="Picture 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5400000">
            <a:off x="-3336047" y="778753"/>
            <a:ext cx="5739215" cy="2990278"/>
          </a:xfrm>
          <a:prstGeom prst="rect">
            <a:avLst/>
          </a:prstGeom>
        </p:spPr>
      </p:pic>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5400000">
            <a:off x="15916363" y="6486437"/>
            <a:ext cx="5607552" cy="2921678"/>
          </a:xfrm>
          <a:prstGeom prst="rect">
            <a:avLst/>
          </a:prstGeom>
        </p:spPr>
      </p:pic>
      <p:grpSp>
        <p:nvGrpSpPr>
          <p:cNvPr id="6" name="Group 6"/>
          <p:cNvGrpSpPr/>
          <p:nvPr/>
        </p:nvGrpSpPr>
        <p:grpSpPr>
          <a:xfrm>
            <a:off x="7883" y="1333500"/>
            <a:ext cx="9525396" cy="2927745"/>
            <a:chOff x="0" y="57150"/>
            <a:chExt cx="12700528" cy="3127974"/>
          </a:xfrm>
        </p:grpSpPr>
        <p:sp>
          <p:nvSpPr>
            <p:cNvPr id="7" name="TextBox 7"/>
            <p:cNvSpPr txBox="1"/>
            <p:nvPr/>
          </p:nvSpPr>
          <p:spPr>
            <a:xfrm>
              <a:off x="0" y="57150"/>
              <a:ext cx="12700528" cy="966881"/>
            </a:xfrm>
            <a:prstGeom prst="rect">
              <a:avLst/>
            </a:prstGeom>
          </p:spPr>
          <p:txBody>
            <a:bodyPr lIns="0" tIns="0" rIns="0" bIns="0" rtlCol="0" anchor="t">
              <a:spAutoFit/>
            </a:bodyPr>
            <a:lstStyle/>
            <a:p>
              <a:pPr algn="ctr">
                <a:lnSpc>
                  <a:spcPts val="7039"/>
                </a:lnSpc>
              </a:pPr>
              <a:r>
                <a:rPr lang="en-US" sz="6000" spc="-191">
                  <a:solidFill>
                    <a:srgbClr val="D0C3F1"/>
                  </a:solidFill>
                  <a:latin typeface="Abadi" panose="020B0604020104020204" pitchFamily="34" charset="0"/>
                  <a:cs typeface="Poppins Light" panose="020B0604020202020204" charset="0"/>
                </a:rPr>
                <a:t>Chatbot</a:t>
              </a:r>
            </a:p>
          </p:txBody>
        </p:sp>
        <p:sp>
          <p:nvSpPr>
            <p:cNvPr id="8" name="TextBox 8"/>
            <p:cNvSpPr txBox="1"/>
            <p:nvPr/>
          </p:nvSpPr>
          <p:spPr>
            <a:xfrm>
              <a:off x="635132" y="1359731"/>
              <a:ext cx="11430264" cy="1825393"/>
            </a:xfrm>
            <a:prstGeom prst="rect">
              <a:avLst/>
            </a:prstGeom>
          </p:spPr>
          <p:txBody>
            <a:bodyPr wrap="square" lIns="0" tIns="0" rIns="0" bIns="0" rtlCol="0" anchor="t">
              <a:spAutoFit/>
            </a:bodyPr>
            <a:lstStyle/>
            <a:p>
              <a:pPr>
                <a:lnSpc>
                  <a:spcPts val="4499"/>
                </a:lnSpc>
              </a:pPr>
              <a:r>
                <a:rPr lang="en-US" sz="3600">
                  <a:solidFill>
                    <a:srgbClr val="D0C3F1"/>
                  </a:solidFill>
                  <a:latin typeface="Abadi" panose="020B0604020104020204" pitchFamily="34" charset="0"/>
                  <a:cs typeface="Times New Roman" panose="02020603050405020304" pitchFamily="18" charset="0"/>
                </a:rPr>
                <a:t>∙ Là một chương trình máy tính</a:t>
              </a:r>
            </a:p>
            <a:p>
              <a:pPr>
                <a:lnSpc>
                  <a:spcPts val="4499"/>
                </a:lnSpc>
              </a:pPr>
              <a:r>
                <a:rPr lang="en-US" sz="3600">
                  <a:solidFill>
                    <a:srgbClr val="D0C3F1"/>
                  </a:solidFill>
                  <a:latin typeface="Abadi" panose="020B0604020104020204" pitchFamily="34" charset="0"/>
                  <a:cs typeface="Times New Roman" panose="02020603050405020304" pitchFamily="18" charset="0"/>
                </a:rPr>
                <a:t>∙ Kết hợp với AI</a:t>
              </a:r>
              <a:br>
                <a:rPr lang="en-US" sz="3600">
                  <a:solidFill>
                    <a:srgbClr val="D0C3F1"/>
                  </a:solidFill>
                  <a:latin typeface="Abadi" panose="020B0604020104020204" pitchFamily="34" charset="0"/>
                  <a:cs typeface="Times New Roman" panose="02020603050405020304" pitchFamily="18" charset="0"/>
                </a:rPr>
              </a:br>
              <a:r>
                <a:rPr lang="en-US" sz="3600">
                  <a:solidFill>
                    <a:srgbClr val="D0C3F1"/>
                  </a:solidFill>
                  <a:latin typeface="Abadi" panose="020B0604020104020204" pitchFamily="34" charset="0"/>
                  <a:cs typeface="Times New Roman" panose="02020603050405020304" pitchFamily="18" charset="0"/>
                </a:rPr>
                <a:t>∙Có khả năng giao tiếp với con người</a:t>
              </a:r>
            </a:p>
          </p:txBody>
        </p:sp>
      </p:grpSp>
      <p:pic>
        <p:nvPicPr>
          <p:cNvPr id="2050" name="Picture 2" descr="TỔNG QUAN VỀ CHATBOT (PHẦN 1) CHATBOT LÀ GÌ? - Big Data Uni">
            <a:extLst>
              <a:ext uri="{FF2B5EF4-FFF2-40B4-BE49-F238E27FC236}">
                <a16:creationId xmlns:a16="http://schemas.microsoft.com/office/drawing/2014/main" id="{9CF6A220-94D2-40CE-8AB6-3FD361E72B98}"/>
              </a:ext>
            </a:extLst>
          </p:cNvPr>
          <p:cNvPicPr>
            <a:picLocks noChangeAspect="1" noChangeArrowheads="1"/>
          </p:cNvPicPr>
          <p:nvPr/>
        </p:nvPicPr>
        <p:blipFill>
          <a:blip r:embed="rId7">
            <a:alphaModFix/>
            <a:extLst>
              <a:ext uri="{BEBA8EAE-BF5A-486C-A8C5-ECC9F3942E4B}">
                <a14:imgProps xmlns:a14="http://schemas.microsoft.com/office/drawing/2010/main">
                  <a14:imgLayer r:embed="rId8">
                    <a14:imgEffect>
                      <a14:saturation sat="200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8001000" y="4850233"/>
            <a:ext cx="8572697" cy="51054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100000">
            <a:off x="-2968709" y="2073242"/>
            <a:ext cx="11748068" cy="11748068"/>
          </a:xfrm>
          <a:prstGeom prst="rect">
            <a:avLst/>
          </a:prstGeom>
        </p:spPr>
      </p:pic>
      <p:pic>
        <p:nvPicPr>
          <p:cNvPr id="3" name="Picture 3"/>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700000">
            <a:off x="11125156" y="-1868283"/>
            <a:ext cx="9565865" cy="9565865"/>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3336047" y="778753"/>
            <a:ext cx="5739215" cy="2990278"/>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16393316" y="6486437"/>
            <a:ext cx="5607552" cy="2921678"/>
          </a:xfrm>
          <a:prstGeom prst="rect">
            <a:avLst/>
          </a:prstGeom>
        </p:spPr>
      </p:pic>
      <p:grpSp>
        <p:nvGrpSpPr>
          <p:cNvPr id="6" name="Group 6"/>
          <p:cNvGrpSpPr/>
          <p:nvPr/>
        </p:nvGrpSpPr>
        <p:grpSpPr>
          <a:xfrm>
            <a:off x="8229600" y="6286500"/>
            <a:ext cx="9811150" cy="3392238"/>
            <a:chOff x="0" y="-38100"/>
            <a:chExt cx="13081533" cy="3749550"/>
          </a:xfrm>
        </p:grpSpPr>
        <p:sp>
          <p:nvSpPr>
            <p:cNvPr id="7" name="TextBox 7"/>
            <p:cNvSpPr txBox="1"/>
            <p:nvPr/>
          </p:nvSpPr>
          <p:spPr>
            <a:xfrm>
              <a:off x="0" y="-38100"/>
              <a:ext cx="13081533" cy="1524093"/>
            </a:xfrm>
            <a:prstGeom prst="rect">
              <a:avLst/>
            </a:prstGeom>
          </p:spPr>
          <p:txBody>
            <a:bodyPr lIns="0" tIns="0" rIns="0" bIns="0" rtlCol="0" anchor="t">
              <a:spAutoFit/>
            </a:bodyPr>
            <a:lstStyle/>
            <a:p>
              <a:pPr algn="ctr">
                <a:lnSpc>
                  <a:spcPts val="4159"/>
                </a:lnSpc>
              </a:pPr>
              <a:r>
                <a:rPr lang="en-US" sz="6000" spc="319">
                  <a:solidFill>
                    <a:srgbClr val="D0C3F1"/>
                  </a:solidFill>
                  <a:latin typeface="Abadi" panose="020B0604020104020204" pitchFamily="34" charset="0"/>
                </a:rPr>
                <a:t>Chatbot theo kịch bản (menu/button)</a:t>
              </a:r>
            </a:p>
          </p:txBody>
        </p:sp>
        <p:sp>
          <p:nvSpPr>
            <p:cNvPr id="10" name="TextBox 10"/>
            <p:cNvSpPr txBox="1"/>
            <p:nvPr/>
          </p:nvSpPr>
          <p:spPr>
            <a:xfrm>
              <a:off x="0" y="1433391"/>
              <a:ext cx="13081533" cy="2278059"/>
            </a:xfrm>
            <a:prstGeom prst="rect">
              <a:avLst/>
            </a:prstGeom>
          </p:spPr>
          <p:txBody>
            <a:bodyPr lIns="0" tIns="0" rIns="0" bIns="0" rtlCol="0" anchor="t">
              <a:spAutoFit/>
            </a:bodyPr>
            <a:lstStyle/>
            <a:p>
              <a:pPr algn="just">
                <a:lnSpc>
                  <a:spcPts val="4500"/>
                </a:lnSpc>
              </a:pPr>
              <a:r>
                <a:rPr lang="en-US" sz="3600">
                  <a:solidFill>
                    <a:srgbClr val="D0C3F1"/>
                  </a:solidFill>
                  <a:latin typeface="Abadi" panose="020B0604020104020204" pitchFamily="34" charset="0"/>
                </a:rPr>
                <a:t>L</a:t>
              </a:r>
              <a:r>
                <a:rPr lang="vi-VN" sz="3600">
                  <a:solidFill>
                    <a:srgbClr val="D0C3F1"/>
                  </a:solidFill>
                  <a:latin typeface="Abadi" panose="020B0604020104020204" pitchFamily="34" charset="0"/>
                </a:rPr>
                <a:t>à dạng chatbot cơ bản nhất là các hệ thống phân cấp cây và trình bày cho khách hàng dưới dạng các nút </a:t>
              </a:r>
              <a:endParaRPr lang="en-US" sz="3600">
                <a:solidFill>
                  <a:srgbClr val="D0C3F1"/>
                </a:solidFill>
                <a:latin typeface="Abadi" panose="020B0604020104020204" pitchFamily="34" charset="0"/>
              </a:endParaRPr>
            </a:p>
          </p:txBody>
        </p:sp>
      </p:grpSp>
      <p:pic>
        <p:nvPicPr>
          <p:cNvPr id="3074" name="Picture 2" descr="Không có mô tả.">
            <a:extLst>
              <a:ext uri="{FF2B5EF4-FFF2-40B4-BE49-F238E27FC236}">
                <a16:creationId xmlns:a16="http://schemas.microsoft.com/office/drawing/2014/main" id="{0A87BB65-43DC-4457-B917-4127D8B76B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1749"/>
          <a:stretch>
            <a:fillRect/>
          </a:stretch>
        </p:blipFill>
        <p:spPr bwMode="auto">
          <a:xfrm>
            <a:off x="2361948" y="371034"/>
            <a:ext cx="6959568" cy="538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6715349">
            <a:off x="-3392494" y="-6344695"/>
            <a:ext cx="13411711" cy="13411711"/>
          </a:xfrm>
          <a:prstGeom prst="rect">
            <a:avLst/>
          </a:prstGeom>
        </p:spPr>
      </p:pic>
      <p:pic>
        <p:nvPicPr>
          <p:cNvPr id="3" name="Picture 3"/>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700000">
            <a:off x="10851754" y="5135416"/>
            <a:ext cx="8245768" cy="8245768"/>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6268296" y="3326541"/>
            <a:ext cx="9594836" cy="4999155"/>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14972820" y="1997381"/>
            <a:ext cx="9547399" cy="4974439"/>
          </a:xfrm>
          <a:prstGeom prst="rect">
            <a:avLst/>
          </a:prstGeom>
        </p:spPr>
      </p:pic>
      <p:grpSp>
        <p:nvGrpSpPr>
          <p:cNvPr id="6" name="Group 6"/>
          <p:cNvGrpSpPr/>
          <p:nvPr/>
        </p:nvGrpSpPr>
        <p:grpSpPr>
          <a:xfrm>
            <a:off x="1685507" y="6751361"/>
            <a:ext cx="13704766" cy="2457340"/>
            <a:chOff x="0" y="57150"/>
            <a:chExt cx="17018528" cy="3276452"/>
          </a:xfrm>
        </p:grpSpPr>
        <p:sp>
          <p:nvSpPr>
            <p:cNvPr id="7" name="TextBox 7"/>
            <p:cNvSpPr txBox="1"/>
            <p:nvPr/>
          </p:nvSpPr>
          <p:spPr>
            <a:xfrm>
              <a:off x="0" y="57150"/>
              <a:ext cx="17018528" cy="1140740"/>
            </a:xfrm>
            <a:prstGeom prst="rect">
              <a:avLst/>
            </a:prstGeom>
          </p:spPr>
          <p:txBody>
            <a:bodyPr lIns="0" tIns="0" rIns="0" bIns="0" rtlCol="0" anchor="t">
              <a:spAutoFit/>
            </a:bodyPr>
            <a:lstStyle/>
            <a:p>
              <a:pPr>
                <a:lnSpc>
                  <a:spcPts val="7039"/>
                </a:lnSpc>
              </a:pPr>
              <a:r>
                <a:rPr lang="en-US" sz="5400" spc="-191">
                  <a:solidFill>
                    <a:srgbClr val="D0C3F1"/>
                  </a:solidFill>
                  <a:latin typeface="Abadi" panose="020B0604020104020204" pitchFamily="34" charset="0"/>
                </a:rPr>
                <a:t>Chatbot nhận dạng từ khóa</a:t>
              </a:r>
            </a:p>
          </p:txBody>
        </p:sp>
        <p:sp>
          <p:nvSpPr>
            <p:cNvPr id="8" name="TextBox 8"/>
            <p:cNvSpPr txBox="1"/>
            <p:nvPr/>
          </p:nvSpPr>
          <p:spPr>
            <a:xfrm>
              <a:off x="1" y="1223624"/>
              <a:ext cx="13791129" cy="2109978"/>
            </a:xfrm>
            <a:prstGeom prst="rect">
              <a:avLst/>
            </a:prstGeom>
          </p:spPr>
          <p:txBody>
            <a:bodyPr wrap="square" lIns="0" tIns="0" rIns="0" bIns="0" rtlCol="0" anchor="t">
              <a:spAutoFit/>
            </a:bodyPr>
            <a:lstStyle/>
            <a:p>
              <a:pPr>
                <a:lnSpc>
                  <a:spcPts val="4159"/>
                </a:lnSpc>
              </a:pPr>
              <a:r>
                <a:rPr lang="vi-VN" sz="3000" spc="319">
                  <a:solidFill>
                    <a:srgbClr val="D0C3F1"/>
                  </a:solidFill>
                  <a:latin typeface="Abadi" panose="020B0604020104020204" pitchFamily="34" charset="0"/>
                </a:rPr>
                <a:t>Chatbot dựa trên các từ khóa (keywords) mà người dùng đưa ra có khả năng quyết định và nhận dạng intent và trả lới khách </a:t>
              </a:r>
              <a:r>
                <a:rPr lang="en-US" sz="3000" spc="319">
                  <a:solidFill>
                    <a:srgbClr val="D0C3F1"/>
                  </a:solidFill>
                  <a:latin typeface="Abadi" panose="020B0604020104020204" pitchFamily="34" charset="0"/>
                </a:rPr>
                <a:t>hàng.</a:t>
              </a:r>
            </a:p>
          </p:txBody>
        </p:sp>
      </p:grpSp>
      <p:pic>
        <p:nvPicPr>
          <p:cNvPr id="1026" name="Picture 2" descr="Không có mô tả.">
            <a:extLst>
              <a:ext uri="{FF2B5EF4-FFF2-40B4-BE49-F238E27FC236}">
                <a16:creationId xmlns:a16="http://schemas.microsoft.com/office/drawing/2014/main" id="{50510BFE-784A-4C65-919C-4D58251B93F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0373"/>
          <a:stretch/>
        </p:blipFill>
        <p:spPr bwMode="auto">
          <a:xfrm>
            <a:off x="9007924" y="361160"/>
            <a:ext cx="8328835" cy="5105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4670390">
            <a:off x="12772940" y="4720069"/>
            <a:ext cx="11030118" cy="11133863"/>
          </a:xfrm>
          <a:prstGeom prst="rect">
            <a:avLst/>
          </a:prstGeom>
        </p:spPr>
      </p:pic>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6486651" y="2812430"/>
            <a:ext cx="12726488" cy="5956455"/>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16200000">
            <a:off x="14562777" y="452331"/>
            <a:ext cx="7197231" cy="2836793"/>
          </a:xfrm>
          <a:prstGeom prst="rect">
            <a:avLst/>
          </a:prstGeom>
        </p:spPr>
      </p:pic>
      <p:grpSp>
        <p:nvGrpSpPr>
          <p:cNvPr id="9" name="Group 9">
            <a:extLst>
              <a:ext uri="{FF2B5EF4-FFF2-40B4-BE49-F238E27FC236}">
                <a16:creationId xmlns:a16="http://schemas.microsoft.com/office/drawing/2014/main" id="{DC0786D5-7D91-40B5-901E-40D7438520CB}"/>
              </a:ext>
            </a:extLst>
          </p:cNvPr>
          <p:cNvGrpSpPr/>
          <p:nvPr/>
        </p:nvGrpSpPr>
        <p:grpSpPr>
          <a:xfrm>
            <a:off x="3016466" y="6153602"/>
            <a:ext cx="13726529" cy="3221664"/>
            <a:chOff x="6096000" y="3162300"/>
            <a:chExt cx="11887200" cy="1911970"/>
          </a:xfrm>
        </p:grpSpPr>
        <p:sp>
          <p:nvSpPr>
            <p:cNvPr id="7" name="TextBox 7"/>
            <p:cNvSpPr txBox="1"/>
            <p:nvPr/>
          </p:nvSpPr>
          <p:spPr>
            <a:xfrm>
              <a:off x="6096000" y="4046824"/>
              <a:ext cx="11887200" cy="1027446"/>
            </a:xfrm>
            <a:prstGeom prst="rect">
              <a:avLst/>
            </a:prstGeom>
          </p:spPr>
          <p:txBody>
            <a:bodyPr wrap="square" lIns="0" tIns="0" rIns="0" bIns="0" rtlCol="0" anchor="t">
              <a:spAutoFit/>
            </a:bodyPr>
            <a:lstStyle/>
            <a:p>
              <a:pPr algn="just">
                <a:lnSpc>
                  <a:spcPts val="4500"/>
                </a:lnSpc>
              </a:pPr>
              <a:r>
                <a:rPr lang="en-US" sz="4000">
                  <a:solidFill>
                    <a:srgbClr val="D0C3F1"/>
                  </a:solidFill>
                  <a:latin typeface="Abadi" panose="020B0604020104020204" pitchFamily="34" charset="0"/>
                </a:rPr>
                <a:t>Xây </a:t>
              </a:r>
              <a:r>
                <a:rPr lang="vi-VN" sz="4000">
                  <a:solidFill>
                    <a:srgbClr val="D0C3F1"/>
                  </a:solidFill>
                </a:rPr>
                <a:t>dựng Chatbot dựa</a:t>
              </a:r>
              <a:r>
                <a:rPr lang="en-US" sz="4000">
                  <a:solidFill>
                    <a:srgbClr val="D0C3F1"/>
                  </a:solidFill>
                  <a:latin typeface="Abadi" panose="020B0604020104020204" pitchFamily="34" charset="0"/>
                </a:rPr>
                <a:t> </a:t>
              </a:r>
              <a:r>
                <a:rPr lang="vi-VN" sz="4000">
                  <a:solidFill>
                    <a:srgbClr val="D0C3F1"/>
                  </a:solidFill>
                </a:rPr>
                <a:t>trên Machine Learning (ML) và Trí tuệ nhân tạo (AI) để có thể lắng nghe và hiểu được những yêu cầu của khách một cách tự nhiên nhất</a:t>
              </a:r>
              <a:endParaRPr lang="en-US" sz="4000">
                <a:solidFill>
                  <a:srgbClr val="D0C3F1"/>
                </a:solidFill>
                <a:latin typeface="Abadi" panose="020B0604020104020204" pitchFamily="34" charset="0"/>
              </a:endParaRPr>
            </a:p>
          </p:txBody>
        </p:sp>
        <p:sp>
          <p:nvSpPr>
            <p:cNvPr id="8" name="TextBox 8">
              <a:extLst>
                <a:ext uri="{FF2B5EF4-FFF2-40B4-BE49-F238E27FC236}">
                  <a16:creationId xmlns:a16="http://schemas.microsoft.com/office/drawing/2014/main" id="{8E0CFA0B-231B-4B4F-9EC1-5D6AE0A30D37}"/>
                </a:ext>
              </a:extLst>
            </p:cNvPr>
            <p:cNvSpPr txBox="1"/>
            <p:nvPr/>
          </p:nvSpPr>
          <p:spPr>
            <a:xfrm>
              <a:off x="6096000" y="3162300"/>
              <a:ext cx="11887200" cy="532750"/>
            </a:xfrm>
            <a:prstGeom prst="rect">
              <a:avLst/>
            </a:prstGeom>
          </p:spPr>
          <p:txBody>
            <a:bodyPr wrap="square" lIns="0" tIns="0" rIns="0" bIns="0" rtlCol="0" anchor="t">
              <a:spAutoFit/>
            </a:bodyPr>
            <a:lstStyle/>
            <a:p>
              <a:pPr algn="ctr">
                <a:lnSpc>
                  <a:spcPts val="7039"/>
                </a:lnSpc>
              </a:pPr>
              <a:r>
                <a:rPr lang="en-US" sz="6000" spc="-191">
                  <a:solidFill>
                    <a:srgbClr val="D0C3F1"/>
                  </a:solidFill>
                  <a:latin typeface="Abadi" panose="020B0604020104020204" pitchFamily="34" charset="0"/>
                </a:rPr>
                <a:t>Mô hình Chatbot bán hàng theo ngữ cảnh</a:t>
              </a:r>
            </a:p>
          </p:txBody>
        </p:sp>
      </p:grpSp>
      <p:pic>
        <p:nvPicPr>
          <p:cNvPr id="10" name="Picture 2">
            <a:extLst>
              <a:ext uri="{FF2B5EF4-FFF2-40B4-BE49-F238E27FC236}">
                <a16:creationId xmlns:a16="http://schemas.microsoft.com/office/drawing/2014/main" id="{535C36B0-2323-441A-ADA4-D2DAA9883603}"/>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7008819">
            <a:off x="-954504" y="-7840279"/>
            <a:ext cx="11030118" cy="11133863"/>
          </a:xfrm>
          <a:prstGeom prst="rect">
            <a:avLst/>
          </a:prstGeom>
        </p:spPr>
      </p:pic>
      <p:pic>
        <p:nvPicPr>
          <p:cNvPr id="4098" name="Hình ảnh 1">
            <a:extLst>
              <a:ext uri="{FF2B5EF4-FFF2-40B4-BE49-F238E27FC236}">
                <a16:creationId xmlns:a16="http://schemas.microsoft.com/office/drawing/2014/main" id="{D7CE77C5-1C22-40E9-BAAA-91B6B116DA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4471" b="1930"/>
          <a:stretch>
            <a:fillRect/>
          </a:stretch>
        </p:blipFill>
        <p:spPr bwMode="auto">
          <a:xfrm>
            <a:off x="7387339" y="648073"/>
            <a:ext cx="8696796" cy="4529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100000">
            <a:off x="-876826" y="2545325"/>
            <a:ext cx="10266325" cy="10266325"/>
          </a:xfrm>
          <a:prstGeom prst="rect">
            <a:avLst/>
          </a:prstGeom>
        </p:spPr>
      </p:pic>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700000">
            <a:off x="9473153" y="-2962786"/>
            <a:ext cx="11155371" cy="11155371"/>
          </a:xfrm>
          <a:prstGeom prst="rect">
            <a:avLst/>
          </a:prstGeom>
        </p:spPr>
      </p:pic>
      <p:pic>
        <p:nvPicPr>
          <p:cNvPr id="4" name="Picture 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5400000">
            <a:off x="-6200782" y="2028818"/>
            <a:ext cx="9506062" cy="4952902"/>
          </a:xfrm>
          <a:prstGeom prst="rect">
            <a:avLst/>
          </a:prstGeom>
        </p:spPr>
      </p:pic>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5400000">
            <a:off x="14990341" y="3297659"/>
            <a:ext cx="9474237" cy="4936320"/>
          </a:xfrm>
          <a:prstGeom prst="rect">
            <a:avLst/>
          </a:prstGeom>
        </p:spPr>
      </p:pic>
      <p:grpSp>
        <p:nvGrpSpPr>
          <p:cNvPr id="7" name="Group 7"/>
          <p:cNvGrpSpPr/>
          <p:nvPr/>
        </p:nvGrpSpPr>
        <p:grpSpPr>
          <a:xfrm>
            <a:off x="838200" y="876300"/>
            <a:ext cx="9144000" cy="4599850"/>
            <a:chOff x="56056" y="44968"/>
            <a:chExt cx="12192000" cy="6133134"/>
          </a:xfrm>
        </p:grpSpPr>
        <p:sp>
          <p:nvSpPr>
            <p:cNvPr id="8" name="TextBox 8"/>
            <p:cNvSpPr txBox="1"/>
            <p:nvPr/>
          </p:nvSpPr>
          <p:spPr>
            <a:xfrm>
              <a:off x="56056" y="44968"/>
              <a:ext cx="11938533" cy="818772"/>
            </a:xfrm>
            <a:prstGeom prst="rect">
              <a:avLst/>
            </a:prstGeom>
          </p:spPr>
          <p:txBody>
            <a:bodyPr lIns="0" tIns="0" rIns="0" bIns="0" rtlCol="0" anchor="t">
              <a:spAutoFit/>
            </a:bodyPr>
            <a:lstStyle/>
            <a:p>
              <a:pPr algn="ctr">
                <a:lnSpc>
                  <a:spcPts val="4320"/>
                </a:lnSpc>
              </a:pPr>
              <a:r>
                <a:rPr lang="en-US" sz="6000" spc="252">
                  <a:solidFill>
                    <a:srgbClr val="D0C3F1"/>
                  </a:solidFill>
                  <a:latin typeface="Abadi" panose="020B0604020104020204" pitchFamily="34" charset="0"/>
                </a:rPr>
                <a:t>Rasa framework </a:t>
              </a:r>
            </a:p>
          </p:txBody>
        </p:sp>
        <p:sp>
          <p:nvSpPr>
            <p:cNvPr id="9" name="TextBox 9"/>
            <p:cNvSpPr txBox="1"/>
            <p:nvPr/>
          </p:nvSpPr>
          <p:spPr>
            <a:xfrm>
              <a:off x="56056" y="792012"/>
              <a:ext cx="12192000" cy="5386090"/>
            </a:xfrm>
            <a:prstGeom prst="rect">
              <a:avLst/>
            </a:prstGeom>
          </p:spPr>
          <p:txBody>
            <a:bodyPr wrap="square" lIns="0" tIns="0" rIns="0" bIns="0" rtlCol="0" anchor="t">
              <a:spAutoFit/>
            </a:bodyPr>
            <a:lstStyle/>
            <a:p>
              <a:pPr algn="just">
                <a:lnSpc>
                  <a:spcPts val="4500"/>
                </a:lnSpc>
              </a:pPr>
              <a:r>
                <a:rPr lang="vi-VN" sz="4000">
                  <a:solidFill>
                    <a:srgbClr val="D0C3F1"/>
                  </a:solidFill>
                </a:rPr>
                <a:t>một công cụ Machine Learning mã nguồn mở dể phát triển các chatbot, được hỗ trợ bởi AI để cho các cuộc trò chuyện dựa trên văn bản và giọng nói tự động. Hiểu tin nhắn giữa cuộc trò chuyện theo ngữ cảnh và kết nối với các kênh nhắn tin và API. </a:t>
              </a:r>
              <a:endParaRPr lang="en-US" sz="4000">
                <a:solidFill>
                  <a:srgbClr val="D0C3F1"/>
                </a:solidFill>
                <a:latin typeface="Abadi" panose="020B0604020104020204" pitchFamily="34" charset="0"/>
              </a:endParaRPr>
            </a:p>
          </p:txBody>
        </p:sp>
      </p:grpSp>
      <p:pic>
        <p:nvPicPr>
          <p:cNvPr id="6148" name="Picture 4" descr="Understanding the Basics of Rasa - Open source conversational AI">
            <a:extLst>
              <a:ext uri="{FF2B5EF4-FFF2-40B4-BE49-F238E27FC236}">
                <a16:creationId xmlns:a16="http://schemas.microsoft.com/office/drawing/2014/main" id="{6A658D52-4928-48F5-AAF4-5F1DD428852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43800" y="5285020"/>
            <a:ext cx="10296526" cy="37951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148"/>
                                        </p:tgtEl>
                                        <p:attrNameLst>
                                          <p:attrName>style.visibility</p:attrName>
                                        </p:attrNameLst>
                                      </p:cBhvr>
                                      <p:to>
                                        <p:strVal val="visible"/>
                                      </p:to>
                                    </p:set>
                                    <p:animEffect transition="in" filter="fade">
                                      <p:cBhvr>
                                        <p:cTn id="14" dur="1000"/>
                                        <p:tgtEl>
                                          <p:spTgt spid="6148"/>
                                        </p:tgtEl>
                                      </p:cBhvr>
                                    </p:animEffect>
                                    <p:anim calcmode="lin" valueType="num">
                                      <p:cBhvr>
                                        <p:cTn id="15" dur="1000" fill="hold"/>
                                        <p:tgtEl>
                                          <p:spTgt spid="6148"/>
                                        </p:tgtEl>
                                        <p:attrNameLst>
                                          <p:attrName>ppt_x</p:attrName>
                                        </p:attrNameLst>
                                      </p:cBhvr>
                                      <p:tavLst>
                                        <p:tav tm="0">
                                          <p:val>
                                            <p:strVal val="#ppt_x"/>
                                          </p:val>
                                        </p:tav>
                                        <p:tav tm="100000">
                                          <p:val>
                                            <p:strVal val="#ppt_x"/>
                                          </p:val>
                                        </p:tav>
                                      </p:tavLst>
                                    </p:anim>
                                    <p:anim calcmode="lin" valueType="num">
                                      <p:cBhvr>
                                        <p:cTn id="16" dur="1000" fill="hold"/>
                                        <p:tgtEl>
                                          <p:spTgt spid="61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100000">
            <a:off x="-3128274" y="-3934674"/>
            <a:ext cx="13553099" cy="13553099"/>
          </a:xfrm>
          <a:prstGeom prst="rect">
            <a:avLst/>
          </a:prstGeom>
        </p:spPr>
      </p:pic>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700000">
            <a:off x="10290432" y="3581357"/>
            <a:ext cx="9565865" cy="9565865"/>
          </a:xfrm>
          <a:prstGeom prst="rect">
            <a:avLst/>
          </a:prstGeom>
        </p:spPr>
      </p:pic>
      <p:pic>
        <p:nvPicPr>
          <p:cNvPr id="4" name="Picture 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5400000">
            <a:off x="-6257941" y="3215494"/>
            <a:ext cx="9581221" cy="4992061"/>
          </a:xfrm>
          <a:prstGeom prst="rect">
            <a:avLst/>
          </a:prstGeom>
        </p:spPr>
      </p:pic>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5400000">
            <a:off x="14548685" y="1021654"/>
            <a:ext cx="9584018" cy="4993519"/>
          </a:xfrm>
          <a:prstGeom prst="rect">
            <a:avLst/>
          </a:prstGeom>
        </p:spPr>
      </p:pic>
      <p:sp>
        <p:nvSpPr>
          <p:cNvPr id="6" name="AutoShape 6" hidden="1"/>
          <p:cNvSpPr/>
          <p:nvPr/>
        </p:nvSpPr>
        <p:spPr>
          <a:xfrm>
            <a:off x="2211172" y="680970"/>
            <a:ext cx="6669606" cy="4199308"/>
          </a:xfrm>
          <a:prstGeom prst="rect">
            <a:avLst/>
          </a:prstGeom>
          <a:solidFill>
            <a:srgbClr val="4E2780"/>
          </a:solidFill>
        </p:spPr>
      </p:sp>
      <p:sp>
        <p:nvSpPr>
          <p:cNvPr id="7" name="AutoShape 7" hidden="1"/>
          <p:cNvSpPr/>
          <p:nvPr/>
        </p:nvSpPr>
        <p:spPr>
          <a:xfrm>
            <a:off x="9407222" y="5406722"/>
            <a:ext cx="6669606" cy="4199308"/>
          </a:xfrm>
          <a:prstGeom prst="rect">
            <a:avLst/>
          </a:prstGeom>
          <a:solidFill>
            <a:srgbClr val="4E2780"/>
          </a:solidFill>
        </p:spPr>
      </p:sp>
      <p:sp>
        <p:nvSpPr>
          <p:cNvPr id="8" name="AutoShape 8" hidden="1"/>
          <p:cNvSpPr/>
          <p:nvPr/>
        </p:nvSpPr>
        <p:spPr>
          <a:xfrm>
            <a:off x="9407222" y="680970"/>
            <a:ext cx="6669606" cy="4199308"/>
          </a:xfrm>
          <a:prstGeom prst="rect">
            <a:avLst/>
          </a:prstGeom>
          <a:solidFill>
            <a:srgbClr val="AB1D79"/>
          </a:solidFill>
        </p:spPr>
      </p:sp>
      <p:sp>
        <p:nvSpPr>
          <p:cNvPr id="9" name="AutoShape 9" hidden="1"/>
          <p:cNvSpPr/>
          <p:nvPr/>
        </p:nvSpPr>
        <p:spPr>
          <a:xfrm>
            <a:off x="2211172" y="5406722"/>
            <a:ext cx="6669606" cy="4199308"/>
          </a:xfrm>
          <a:prstGeom prst="rect">
            <a:avLst/>
          </a:prstGeom>
          <a:solidFill>
            <a:srgbClr val="AB1D79"/>
          </a:solidFill>
        </p:spPr>
      </p:sp>
      <p:grpSp>
        <p:nvGrpSpPr>
          <p:cNvPr id="10" name="Group 10"/>
          <p:cNvGrpSpPr/>
          <p:nvPr/>
        </p:nvGrpSpPr>
        <p:grpSpPr>
          <a:xfrm>
            <a:off x="9144000" y="974000"/>
            <a:ext cx="8379975" cy="2136939"/>
            <a:chOff x="0" y="-38100"/>
            <a:chExt cx="6985533" cy="2849252"/>
          </a:xfrm>
        </p:grpSpPr>
        <p:sp>
          <p:nvSpPr>
            <p:cNvPr id="11" name="TextBox 11"/>
            <p:cNvSpPr txBox="1"/>
            <p:nvPr/>
          </p:nvSpPr>
          <p:spPr>
            <a:xfrm>
              <a:off x="0" y="-38100"/>
              <a:ext cx="6985533" cy="681212"/>
            </a:xfrm>
            <a:prstGeom prst="rect">
              <a:avLst/>
            </a:prstGeom>
          </p:spPr>
          <p:txBody>
            <a:bodyPr lIns="0" tIns="0" rIns="0" bIns="0" rtlCol="0" anchor="t">
              <a:spAutoFit/>
            </a:bodyPr>
            <a:lstStyle/>
            <a:p>
              <a:pPr algn="ctr">
                <a:lnSpc>
                  <a:spcPts val="4159"/>
                </a:lnSpc>
              </a:pPr>
              <a:r>
                <a:rPr lang="en-US" sz="3199" spc="319">
                  <a:solidFill>
                    <a:srgbClr val="D0C3F1"/>
                  </a:solidFill>
                  <a:latin typeface="Abadi" panose="020B0604020104020204" pitchFamily="34" charset="0"/>
                </a:rPr>
                <a:t>Rasa NLU</a:t>
              </a:r>
            </a:p>
          </p:txBody>
        </p:sp>
        <p:sp>
          <p:nvSpPr>
            <p:cNvPr id="12" name="TextBox 12"/>
            <p:cNvSpPr txBox="1"/>
            <p:nvPr/>
          </p:nvSpPr>
          <p:spPr>
            <a:xfrm>
              <a:off x="0" y="810604"/>
              <a:ext cx="6985533" cy="2000548"/>
            </a:xfrm>
            <a:prstGeom prst="rect">
              <a:avLst/>
            </a:prstGeom>
          </p:spPr>
          <p:txBody>
            <a:bodyPr lIns="0" tIns="0" rIns="0" bIns="0" rtlCol="0" anchor="t">
              <a:spAutoFit/>
            </a:bodyPr>
            <a:lstStyle/>
            <a:p>
              <a:pPr>
                <a:lnSpc>
                  <a:spcPts val="3900"/>
                </a:lnSpc>
              </a:pPr>
              <a:r>
                <a:rPr lang="en-US" sz="2600">
                  <a:solidFill>
                    <a:srgbClr val="D0C3F1"/>
                  </a:solidFill>
                  <a:latin typeface="Abadi" panose="020B0604020104020204" pitchFamily="34" charset="0"/>
                </a:rPr>
                <a:t>- Một thư viện để hiểu ngôn ngữ tự nhiên (NLU)</a:t>
              </a:r>
            </a:p>
            <a:p>
              <a:pPr>
                <a:lnSpc>
                  <a:spcPts val="3900"/>
                </a:lnSpc>
              </a:pPr>
              <a:r>
                <a:rPr lang="en-US" sz="2600">
                  <a:solidFill>
                    <a:srgbClr val="D0C3F1"/>
                  </a:solidFill>
                  <a:latin typeface="Abadi" panose="020B0604020104020204" pitchFamily="34" charset="0"/>
                </a:rPr>
                <a:t>- Thực hiện phân loại Intent và trích xuất entity</a:t>
              </a:r>
            </a:p>
            <a:p>
              <a:pPr>
                <a:lnSpc>
                  <a:spcPts val="3900"/>
                </a:lnSpc>
              </a:pPr>
              <a:r>
                <a:rPr lang="en-US" sz="2600">
                  <a:solidFill>
                    <a:srgbClr val="D0C3F1"/>
                  </a:solidFill>
                  <a:latin typeface="Abadi" panose="020B0604020104020204" pitchFamily="34" charset="0"/>
                </a:rPr>
                <a:t>- Giúp bot hiểu đươch người dung đang nói gì</a:t>
              </a:r>
            </a:p>
          </p:txBody>
        </p:sp>
      </p:grpSp>
      <p:grpSp>
        <p:nvGrpSpPr>
          <p:cNvPr id="13" name="Group 13" hidden="1"/>
          <p:cNvGrpSpPr/>
          <p:nvPr/>
        </p:nvGrpSpPr>
        <p:grpSpPr>
          <a:xfrm>
            <a:off x="12496800" y="817758"/>
            <a:ext cx="5239150" cy="2019796"/>
            <a:chOff x="0" y="0"/>
            <a:chExt cx="6985533" cy="2693061"/>
          </a:xfrm>
        </p:grpSpPr>
        <p:sp>
          <p:nvSpPr>
            <p:cNvPr id="14" name="TextBox 14"/>
            <p:cNvSpPr txBox="1"/>
            <p:nvPr/>
          </p:nvSpPr>
          <p:spPr>
            <a:xfrm>
              <a:off x="0" y="-38100"/>
              <a:ext cx="6985533" cy="680429"/>
            </a:xfrm>
            <a:prstGeom prst="rect">
              <a:avLst/>
            </a:prstGeom>
          </p:spPr>
          <p:txBody>
            <a:bodyPr lIns="0" tIns="0" rIns="0" bIns="0" rtlCol="0" anchor="t">
              <a:spAutoFit/>
            </a:bodyPr>
            <a:lstStyle/>
            <a:p>
              <a:pPr algn="ctr">
                <a:lnSpc>
                  <a:spcPts val="4159"/>
                </a:lnSpc>
              </a:pPr>
              <a:r>
                <a:rPr lang="en-US" sz="3199" spc="319">
                  <a:solidFill>
                    <a:srgbClr val="D0C3F1"/>
                  </a:solidFill>
                  <a:latin typeface="Poppins Light Bold"/>
                </a:rPr>
                <a:t>FOR HIM</a:t>
              </a:r>
            </a:p>
          </p:txBody>
        </p:sp>
        <p:sp>
          <p:nvSpPr>
            <p:cNvPr id="15" name="TextBox 15"/>
            <p:cNvSpPr txBox="1"/>
            <p:nvPr/>
          </p:nvSpPr>
          <p:spPr>
            <a:xfrm>
              <a:off x="0" y="810604"/>
              <a:ext cx="6985533" cy="1882457"/>
            </a:xfrm>
            <a:prstGeom prst="rect">
              <a:avLst/>
            </a:prstGeom>
          </p:spPr>
          <p:txBody>
            <a:bodyPr lIns="0" tIns="0" rIns="0" bIns="0" rtlCol="0" anchor="t">
              <a:spAutoFit/>
            </a:bodyPr>
            <a:lstStyle/>
            <a:p>
              <a:pPr algn="ctr">
                <a:lnSpc>
                  <a:spcPts val="3900"/>
                </a:lnSpc>
              </a:pPr>
              <a:r>
                <a:rPr lang="en-US" sz="2600">
                  <a:solidFill>
                    <a:srgbClr val="D0C3F1"/>
                  </a:solidFill>
                  <a:latin typeface="Poppins Light"/>
                </a:rPr>
                <a:t>Presentations are communication tools that can be used as demonstrations.</a:t>
              </a:r>
            </a:p>
          </p:txBody>
        </p:sp>
      </p:grpSp>
      <p:grpSp>
        <p:nvGrpSpPr>
          <p:cNvPr id="16" name="Group 16" hidden="1"/>
          <p:cNvGrpSpPr/>
          <p:nvPr/>
        </p:nvGrpSpPr>
        <p:grpSpPr>
          <a:xfrm>
            <a:off x="292829" y="7753015"/>
            <a:ext cx="5239150" cy="2019796"/>
            <a:chOff x="0" y="0"/>
            <a:chExt cx="6985533" cy="2693061"/>
          </a:xfrm>
        </p:grpSpPr>
        <p:sp>
          <p:nvSpPr>
            <p:cNvPr id="17" name="TextBox 17"/>
            <p:cNvSpPr txBox="1"/>
            <p:nvPr/>
          </p:nvSpPr>
          <p:spPr>
            <a:xfrm>
              <a:off x="0" y="-38100"/>
              <a:ext cx="6985533" cy="680429"/>
            </a:xfrm>
            <a:prstGeom prst="rect">
              <a:avLst/>
            </a:prstGeom>
          </p:spPr>
          <p:txBody>
            <a:bodyPr lIns="0" tIns="0" rIns="0" bIns="0" rtlCol="0" anchor="t">
              <a:spAutoFit/>
            </a:bodyPr>
            <a:lstStyle/>
            <a:p>
              <a:pPr algn="ctr">
                <a:lnSpc>
                  <a:spcPts val="4159"/>
                </a:lnSpc>
              </a:pPr>
              <a:r>
                <a:rPr lang="en-US" sz="3199" spc="319">
                  <a:solidFill>
                    <a:srgbClr val="D0C3F1"/>
                  </a:solidFill>
                  <a:latin typeface="Poppins Light Bold"/>
                </a:rPr>
                <a:t>FOR KIDS</a:t>
              </a:r>
            </a:p>
          </p:txBody>
        </p:sp>
        <p:sp>
          <p:nvSpPr>
            <p:cNvPr id="18" name="TextBox 18"/>
            <p:cNvSpPr txBox="1"/>
            <p:nvPr/>
          </p:nvSpPr>
          <p:spPr>
            <a:xfrm>
              <a:off x="0" y="810604"/>
              <a:ext cx="6985533" cy="1882457"/>
            </a:xfrm>
            <a:prstGeom prst="rect">
              <a:avLst/>
            </a:prstGeom>
          </p:spPr>
          <p:txBody>
            <a:bodyPr lIns="0" tIns="0" rIns="0" bIns="0" rtlCol="0" anchor="t">
              <a:spAutoFit/>
            </a:bodyPr>
            <a:lstStyle/>
            <a:p>
              <a:pPr algn="ctr">
                <a:lnSpc>
                  <a:spcPts val="3900"/>
                </a:lnSpc>
              </a:pPr>
              <a:r>
                <a:rPr lang="en-US" sz="2600">
                  <a:solidFill>
                    <a:srgbClr val="D0C3F1"/>
                  </a:solidFill>
                  <a:latin typeface="Poppins Light"/>
                </a:rPr>
                <a:t>Presentations are communication tools that can be used as demonstrations.</a:t>
              </a:r>
            </a:p>
          </p:txBody>
        </p:sp>
      </p:grpSp>
      <p:grpSp>
        <p:nvGrpSpPr>
          <p:cNvPr id="19" name="Group 19" hidden="1"/>
          <p:cNvGrpSpPr/>
          <p:nvPr/>
        </p:nvGrpSpPr>
        <p:grpSpPr>
          <a:xfrm>
            <a:off x="8935674" y="7433482"/>
            <a:ext cx="8686800" cy="1698593"/>
            <a:chOff x="0" y="-38100"/>
            <a:chExt cx="7006549" cy="2376231"/>
          </a:xfrm>
        </p:grpSpPr>
        <p:sp>
          <p:nvSpPr>
            <p:cNvPr id="20" name="TextBox 20"/>
            <p:cNvSpPr txBox="1"/>
            <p:nvPr/>
          </p:nvSpPr>
          <p:spPr>
            <a:xfrm>
              <a:off x="0" y="-38100"/>
              <a:ext cx="6985533" cy="718145"/>
            </a:xfrm>
            <a:prstGeom prst="rect">
              <a:avLst/>
            </a:prstGeom>
          </p:spPr>
          <p:txBody>
            <a:bodyPr lIns="0" tIns="0" rIns="0" bIns="0" rtlCol="0" anchor="t">
              <a:spAutoFit/>
            </a:bodyPr>
            <a:lstStyle/>
            <a:p>
              <a:pPr algn="ctr">
                <a:lnSpc>
                  <a:spcPts val="4159"/>
                </a:lnSpc>
              </a:pPr>
              <a:r>
                <a:rPr lang="en-US" sz="3199" spc="319">
                  <a:solidFill>
                    <a:srgbClr val="D0C3F1"/>
                  </a:solidFill>
                  <a:latin typeface="Poppins Light Bold"/>
                </a:rPr>
                <a:t>Rasa Core</a:t>
              </a:r>
            </a:p>
          </p:txBody>
        </p:sp>
        <p:sp>
          <p:nvSpPr>
            <p:cNvPr id="21" name="TextBox 21"/>
            <p:cNvSpPr txBox="1"/>
            <p:nvPr/>
          </p:nvSpPr>
          <p:spPr>
            <a:xfrm>
              <a:off x="21016" y="973790"/>
              <a:ext cx="6985533" cy="1364341"/>
            </a:xfrm>
            <a:prstGeom prst="rect">
              <a:avLst/>
            </a:prstGeom>
          </p:spPr>
          <p:txBody>
            <a:bodyPr lIns="0" tIns="0" rIns="0" bIns="0" rtlCol="0" anchor="t">
              <a:spAutoFit/>
            </a:bodyPr>
            <a:lstStyle/>
            <a:p>
              <a:pPr marL="457200" indent="-457200">
                <a:lnSpc>
                  <a:spcPts val="3900"/>
                </a:lnSpc>
                <a:buFontTx/>
                <a:buChar char="-"/>
              </a:pPr>
              <a:r>
                <a:rPr lang="en-US" sz="2600">
                  <a:solidFill>
                    <a:srgbClr val="D0C3F1"/>
                  </a:solidFill>
                  <a:latin typeface="Poppins Light"/>
                </a:rPr>
                <a:t>Nơi quản lý, phân luồng cuộc hội thoại</a:t>
              </a:r>
            </a:p>
            <a:p>
              <a:pPr>
                <a:lnSpc>
                  <a:spcPts val="3900"/>
                </a:lnSpc>
              </a:pPr>
              <a:r>
                <a:rPr lang="en-US" sz="2600">
                  <a:solidFill>
                    <a:srgbClr val="D0C3F1"/>
                  </a:solidFill>
                  <a:latin typeface="Poppins Light"/>
                </a:rPr>
                <a:t>-  Lấy đầu vào từ NLU và trả về quyết định phù hợp </a:t>
              </a:r>
            </a:p>
          </p:txBody>
        </p:sp>
      </p:grpSp>
      <p:pic>
        <p:nvPicPr>
          <p:cNvPr id="3074" name="Picture 2">
            <a:extLst>
              <a:ext uri="{FF2B5EF4-FFF2-40B4-BE49-F238E27FC236}">
                <a16:creationId xmlns:a16="http://schemas.microsoft.com/office/drawing/2014/main" id="{F54CE818-E1AA-48EB-B83D-2B46342B31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070" y="514189"/>
            <a:ext cx="13214032" cy="9581221"/>
          </a:xfrm>
          <a:prstGeom prst="rect">
            <a:avLst/>
          </a:prstGeom>
          <a:noFill/>
          <a:extLst>
            <a:ext uri="{909E8E84-426E-40DD-AFC4-6F175D3DCCD1}">
              <a14:hiddenFill xmlns:a14="http://schemas.microsoft.com/office/drawing/2010/main">
                <a:solidFill>
                  <a:srgbClr val="FFFFFF"/>
                </a:solidFill>
              </a14:hiddenFill>
            </a:ext>
          </a:extLst>
        </p:spPr>
      </p:pic>
      <p:sp>
        <p:nvSpPr>
          <p:cNvPr id="22" name="Hình chữ nhật: Góc Tròn 21">
            <a:extLst>
              <a:ext uri="{FF2B5EF4-FFF2-40B4-BE49-F238E27FC236}">
                <a16:creationId xmlns:a16="http://schemas.microsoft.com/office/drawing/2014/main" id="{3C3E3E12-4C0F-4C11-BE67-253D1E7F26B4}"/>
              </a:ext>
            </a:extLst>
          </p:cNvPr>
          <p:cNvSpPr/>
          <p:nvPr/>
        </p:nvSpPr>
        <p:spPr>
          <a:xfrm>
            <a:off x="5257800" y="974000"/>
            <a:ext cx="3505200" cy="2354000"/>
          </a:xfrm>
          <a:prstGeom prst="roundRect">
            <a:avLst/>
          </a:prstGeom>
          <a:noFill/>
          <a:ln w="762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additive="base">
                                        <p:cTn id="14" dur="1000" fill="hold"/>
                                        <p:tgtEl>
                                          <p:spTgt spid="3074"/>
                                        </p:tgtEl>
                                        <p:attrNameLst>
                                          <p:attrName>ppt_x</p:attrName>
                                        </p:attrNameLst>
                                      </p:cBhvr>
                                      <p:tavLst>
                                        <p:tav tm="0">
                                          <p:val>
                                            <p:strVal val="0-#ppt_w/2"/>
                                          </p:val>
                                        </p:tav>
                                        <p:tav tm="100000">
                                          <p:val>
                                            <p:strVal val="#ppt_x"/>
                                          </p:val>
                                        </p:tav>
                                      </p:tavLst>
                                    </p:anim>
                                    <p:anim calcmode="lin" valueType="num">
                                      <p:cBhvr additive="base">
                                        <p:cTn id="15" dur="1000" fill="hold"/>
                                        <p:tgtEl>
                                          <p:spTgt spid="307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0-#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031809">
            <a:off x="-1313102" y="2313222"/>
            <a:ext cx="13903329" cy="13903329"/>
          </a:xfrm>
          <a:prstGeom prst="rect">
            <a:avLst/>
          </a:prstGeom>
        </p:spPr>
      </p:pic>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9464068">
            <a:off x="8668655" y="-5439536"/>
            <a:ext cx="10442157" cy="10442157"/>
          </a:xfrm>
          <a:prstGeom prst="rect">
            <a:avLst/>
          </a:prstGeom>
        </p:spPr>
      </p:pic>
      <p:pic>
        <p:nvPicPr>
          <p:cNvPr id="4" name="Picture 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10800000">
            <a:off x="-2626662" y="-1426586"/>
            <a:ext cx="11124724" cy="4152901"/>
          </a:xfrm>
          <a:prstGeom prst="rect">
            <a:avLst/>
          </a:prstGeom>
        </p:spPr>
      </p:pic>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5400000">
            <a:off x="10186887" y="8079960"/>
            <a:ext cx="11311302" cy="5893478"/>
          </a:xfrm>
          <a:prstGeom prst="rect">
            <a:avLst/>
          </a:prstGeom>
        </p:spPr>
      </p:pic>
      <p:grpSp>
        <p:nvGrpSpPr>
          <p:cNvPr id="8" name="Group 8" hidden="1"/>
          <p:cNvGrpSpPr/>
          <p:nvPr/>
        </p:nvGrpSpPr>
        <p:grpSpPr>
          <a:xfrm>
            <a:off x="9508035" y="4200525"/>
            <a:ext cx="8763400" cy="5839838"/>
            <a:chOff x="0" y="-38100"/>
            <a:chExt cx="11684533" cy="7786450"/>
          </a:xfrm>
        </p:grpSpPr>
        <p:sp>
          <p:nvSpPr>
            <p:cNvPr id="9" name="TextBox 9"/>
            <p:cNvSpPr txBox="1"/>
            <p:nvPr/>
          </p:nvSpPr>
          <p:spPr>
            <a:xfrm>
              <a:off x="0" y="-38100"/>
              <a:ext cx="11684533" cy="680429"/>
            </a:xfrm>
            <a:prstGeom prst="rect">
              <a:avLst/>
            </a:prstGeom>
          </p:spPr>
          <p:txBody>
            <a:bodyPr lIns="0" tIns="0" rIns="0" bIns="0" rtlCol="0" anchor="t">
              <a:spAutoFit/>
            </a:bodyPr>
            <a:lstStyle/>
            <a:p>
              <a:pPr algn="r">
                <a:lnSpc>
                  <a:spcPts val="4159"/>
                </a:lnSpc>
              </a:pPr>
              <a:r>
                <a:rPr lang="en-US" sz="3199" spc="319">
                  <a:solidFill>
                    <a:srgbClr val="D0C3F1"/>
                  </a:solidFill>
                  <a:latin typeface="Poppins Light Bold"/>
                </a:rPr>
                <a:t>RESPONSIBLE SOURCING</a:t>
              </a:r>
            </a:p>
          </p:txBody>
        </p:sp>
        <p:sp>
          <p:nvSpPr>
            <p:cNvPr id="10" name="TextBox 10"/>
            <p:cNvSpPr txBox="1"/>
            <p:nvPr/>
          </p:nvSpPr>
          <p:spPr>
            <a:xfrm>
              <a:off x="0" y="2714016"/>
              <a:ext cx="11684533" cy="680429"/>
            </a:xfrm>
            <a:prstGeom prst="rect">
              <a:avLst/>
            </a:prstGeom>
          </p:spPr>
          <p:txBody>
            <a:bodyPr lIns="0" tIns="0" rIns="0" bIns="0" rtlCol="0" anchor="t">
              <a:spAutoFit/>
            </a:bodyPr>
            <a:lstStyle/>
            <a:p>
              <a:pPr algn="r">
                <a:lnSpc>
                  <a:spcPts val="4159"/>
                </a:lnSpc>
              </a:pPr>
              <a:r>
                <a:rPr lang="en-US" sz="3199" spc="319">
                  <a:solidFill>
                    <a:srgbClr val="D0C3F1"/>
                  </a:solidFill>
                  <a:latin typeface="Poppins Light Bold"/>
                </a:rPr>
                <a:t>ENERGY EFFICIENCY</a:t>
              </a:r>
            </a:p>
          </p:txBody>
        </p:sp>
        <p:sp>
          <p:nvSpPr>
            <p:cNvPr id="11" name="TextBox 11"/>
            <p:cNvSpPr txBox="1"/>
            <p:nvPr/>
          </p:nvSpPr>
          <p:spPr>
            <a:xfrm>
              <a:off x="0" y="5466133"/>
              <a:ext cx="11684533" cy="680429"/>
            </a:xfrm>
            <a:prstGeom prst="rect">
              <a:avLst/>
            </a:prstGeom>
          </p:spPr>
          <p:txBody>
            <a:bodyPr lIns="0" tIns="0" rIns="0" bIns="0" rtlCol="0" anchor="t">
              <a:spAutoFit/>
            </a:bodyPr>
            <a:lstStyle/>
            <a:p>
              <a:pPr algn="r">
                <a:lnSpc>
                  <a:spcPts val="4159"/>
                </a:lnSpc>
              </a:pPr>
              <a:r>
                <a:rPr lang="en-US" sz="3199" spc="319">
                  <a:solidFill>
                    <a:srgbClr val="D0C3F1"/>
                  </a:solidFill>
                  <a:latin typeface="Poppins Light Bold"/>
                </a:rPr>
                <a:t>NONPROFIT FUNDING</a:t>
              </a:r>
            </a:p>
          </p:txBody>
        </p:sp>
        <p:sp>
          <p:nvSpPr>
            <p:cNvPr id="12" name="TextBox 12"/>
            <p:cNvSpPr txBox="1"/>
            <p:nvPr/>
          </p:nvSpPr>
          <p:spPr>
            <a:xfrm>
              <a:off x="0" y="801079"/>
              <a:ext cx="11684533" cy="1443038"/>
            </a:xfrm>
            <a:prstGeom prst="rect">
              <a:avLst/>
            </a:prstGeom>
          </p:spPr>
          <p:txBody>
            <a:bodyPr lIns="0" tIns="0" rIns="0" bIns="0" rtlCol="0" anchor="t">
              <a:spAutoFit/>
            </a:bodyPr>
            <a:lstStyle/>
            <a:p>
              <a:pPr algn="r">
                <a:lnSpc>
                  <a:spcPts val="4500"/>
                </a:lnSpc>
              </a:pPr>
              <a:r>
                <a:rPr lang="en-US" sz="3000">
                  <a:solidFill>
                    <a:srgbClr val="D0C3F1"/>
                  </a:solidFill>
                  <a:latin typeface="Poppins Light"/>
                </a:rPr>
                <a:t>Presentations are communication tools that can be used as lectures, reports, and more.</a:t>
              </a:r>
            </a:p>
          </p:txBody>
        </p:sp>
        <p:sp>
          <p:nvSpPr>
            <p:cNvPr id="13" name="TextBox 13"/>
            <p:cNvSpPr txBox="1"/>
            <p:nvPr/>
          </p:nvSpPr>
          <p:spPr>
            <a:xfrm>
              <a:off x="0" y="3553195"/>
              <a:ext cx="11684533" cy="1443038"/>
            </a:xfrm>
            <a:prstGeom prst="rect">
              <a:avLst/>
            </a:prstGeom>
          </p:spPr>
          <p:txBody>
            <a:bodyPr lIns="0" tIns="0" rIns="0" bIns="0" rtlCol="0" anchor="t">
              <a:spAutoFit/>
            </a:bodyPr>
            <a:lstStyle/>
            <a:p>
              <a:pPr algn="r">
                <a:lnSpc>
                  <a:spcPts val="4500"/>
                </a:lnSpc>
              </a:pPr>
              <a:r>
                <a:rPr lang="en-US" sz="3000">
                  <a:solidFill>
                    <a:srgbClr val="D0C3F1"/>
                  </a:solidFill>
                  <a:latin typeface="Poppins Light"/>
                </a:rPr>
                <a:t>Presentations are communication tools that can be used as lectures, reports, and more.</a:t>
              </a:r>
            </a:p>
          </p:txBody>
        </p:sp>
        <p:sp>
          <p:nvSpPr>
            <p:cNvPr id="14" name="TextBox 14"/>
            <p:cNvSpPr txBox="1"/>
            <p:nvPr/>
          </p:nvSpPr>
          <p:spPr>
            <a:xfrm>
              <a:off x="0" y="6305312"/>
              <a:ext cx="11684533" cy="1443038"/>
            </a:xfrm>
            <a:prstGeom prst="rect">
              <a:avLst/>
            </a:prstGeom>
          </p:spPr>
          <p:txBody>
            <a:bodyPr lIns="0" tIns="0" rIns="0" bIns="0" rtlCol="0" anchor="t">
              <a:spAutoFit/>
            </a:bodyPr>
            <a:lstStyle/>
            <a:p>
              <a:pPr algn="r">
                <a:lnSpc>
                  <a:spcPts val="4500"/>
                </a:lnSpc>
              </a:pPr>
              <a:r>
                <a:rPr lang="en-US" sz="3000">
                  <a:solidFill>
                    <a:srgbClr val="D0C3F1"/>
                  </a:solidFill>
                  <a:latin typeface="Poppins Light"/>
                </a:rPr>
                <a:t>Presentations are communication tools that can be used as lectures, reports, and more.</a:t>
              </a:r>
            </a:p>
          </p:txBody>
        </p:sp>
      </p:grpSp>
      <p:grpSp>
        <p:nvGrpSpPr>
          <p:cNvPr id="24" name="Group 19">
            <a:extLst>
              <a:ext uri="{FF2B5EF4-FFF2-40B4-BE49-F238E27FC236}">
                <a16:creationId xmlns:a16="http://schemas.microsoft.com/office/drawing/2014/main" id="{334EF3C0-DB16-4607-964C-B122B5D7FD66}"/>
              </a:ext>
            </a:extLst>
          </p:cNvPr>
          <p:cNvGrpSpPr/>
          <p:nvPr/>
        </p:nvGrpSpPr>
        <p:grpSpPr>
          <a:xfrm>
            <a:off x="7239000" y="3923221"/>
            <a:ext cx="8865315" cy="1988966"/>
            <a:chOff x="0" y="-38100"/>
            <a:chExt cx="7006549" cy="2035634"/>
          </a:xfrm>
        </p:grpSpPr>
        <p:sp>
          <p:nvSpPr>
            <p:cNvPr id="25" name="TextBox 20">
              <a:extLst>
                <a:ext uri="{FF2B5EF4-FFF2-40B4-BE49-F238E27FC236}">
                  <a16:creationId xmlns:a16="http://schemas.microsoft.com/office/drawing/2014/main" id="{9475DD3C-D23E-4CBC-AD7A-C106D3099112}"/>
                </a:ext>
              </a:extLst>
            </p:cNvPr>
            <p:cNvSpPr txBox="1"/>
            <p:nvPr/>
          </p:nvSpPr>
          <p:spPr>
            <a:xfrm>
              <a:off x="0" y="-38100"/>
              <a:ext cx="6985533" cy="523947"/>
            </a:xfrm>
            <a:prstGeom prst="rect">
              <a:avLst/>
            </a:prstGeom>
          </p:spPr>
          <p:txBody>
            <a:bodyPr lIns="0" tIns="0" rIns="0" bIns="0" rtlCol="0" anchor="t">
              <a:spAutoFit/>
            </a:bodyPr>
            <a:lstStyle/>
            <a:p>
              <a:pPr algn="ctr">
                <a:lnSpc>
                  <a:spcPts val="4159"/>
                </a:lnSpc>
              </a:pPr>
              <a:r>
                <a:rPr lang="en-US" sz="3199" spc="319">
                  <a:solidFill>
                    <a:srgbClr val="D0C3F1"/>
                  </a:solidFill>
                  <a:latin typeface="Abadi" panose="020B0604020104020204" pitchFamily="34" charset="0"/>
                </a:rPr>
                <a:t>“Cho mình đặt hàng”</a:t>
              </a:r>
            </a:p>
          </p:txBody>
        </p:sp>
        <p:sp>
          <p:nvSpPr>
            <p:cNvPr id="26" name="TextBox 21">
              <a:extLst>
                <a:ext uri="{FF2B5EF4-FFF2-40B4-BE49-F238E27FC236}">
                  <a16:creationId xmlns:a16="http://schemas.microsoft.com/office/drawing/2014/main" id="{D7494391-286F-428C-BA89-27557BA3393B}"/>
                </a:ext>
              </a:extLst>
            </p:cNvPr>
            <p:cNvSpPr txBox="1"/>
            <p:nvPr/>
          </p:nvSpPr>
          <p:spPr>
            <a:xfrm>
              <a:off x="21016" y="973790"/>
              <a:ext cx="6985533" cy="1023744"/>
            </a:xfrm>
            <a:prstGeom prst="rect">
              <a:avLst/>
            </a:prstGeom>
          </p:spPr>
          <p:txBody>
            <a:bodyPr lIns="0" tIns="0" rIns="0" bIns="0" rtlCol="0" anchor="t">
              <a:spAutoFit/>
            </a:bodyPr>
            <a:lstStyle/>
            <a:p>
              <a:pPr marL="457200" indent="-457200">
                <a:lnSpc>
                  <a:spcPts val="3900"/>
                </a:lnSpc>
                <a:buFontTx/>
                <a:buChar char="-"/>
              </a:pPr>
              <a:r>
                <a:rPr lang="en-US" sz="2600">
                  <a:solidFill>
                    <a:srgbClr val="D0C3F1"/>
                  </a:solidFill>
                  <a:latin typeface="Abadi" panose="020B0604020104020204" pitchFamily="34" charset="0"/>
                </a:rPr>
                <a:t>Intent: order </a:t>
              </a:r>
            </a:p>
            <a:p>
              <a:pPr>
                <a:lnSpc>
                  <a:spcPts val="3900"/>
                </a:lnSpc>
              </a:pPr>
              <a:r>
                <a:rPr lang="en-US" sz="2600">
                  <a:solidFill>
                    <a:srgbClr val="D0C3F1"/>
                  </a:solidFill>
                  <a:latin typeface="Abadi" panose="020B0604020104020204" pitchFamily="34" charset="0"/>
                </a:rPr>
                <a:t>-   Entity: order</a:t>
              </a:r>
            </a:p>
          </p:txBody>
        </p:sp>
      </p:grpSp>
      <p:grpSp>
        <p:nvGrpSpPr>
          <p:cNvPr id="30" name="Group 21">
            <a:extLst>
              <a:ext uri="{FF2B5EF4-FFF2-40B4-BE49-F238E27FC236}">
                <a16:creationId xmlns:a16="http://schemas.microsoft.com/office/drawing/2014/main" id="{DDDC4CC3-72EB-4207-AA89-04B2E334FE90}"/>
              </a:ext>
            </a:extLst>
          </p:cNvPr>
          <p:cNvGrpSpPr/>
          <p:nvPr/>
        </p:nvGrpSpPr>
        <p:grpSpPr>
          <a:xfrm>
            <a:off x="1524000" y="940330"/>
            <a:ext cx="8865315" cy="1988966"/>
            <a:chOff x="0" y="-38100"/>
            <a:chExt cx="7006549" cy="2035634"/>
          </a:xfrm>
        </p:grpSpPr>
        <p:sp>
          <p:nvSpPr>
            <p:cNvPr id="31" name="TextBox 20">
              <a:extLst>
                <a:ext uri="{FF2B5EF4-FFF2-40B4-BE49-F238E27FC236}">
                  <a16:creationId xmlns:a16="http://schemas.microsoft.com/office/drawing/2014/main" id="{CC729F59-9673-4C47-9244-BA47C09101EC}"/>
                </a:ext>
              </a:extLst>
            </p:cNvPr>
            <p:cNvSpPr txBox="1"/>
            <p:nvPr/>
          </p:nvSpPr>
          <p:spPr>
            <a:xfrm>
              <a:off x="0" y="-38100"/>
              <a:ext cx="6985533" cy="523947"/>
            </a:xfrm>
            <a:prstGeom prst="rect">
              <a:avLst/>
            </a:prstGeom>
          </p:spPr>
          <p:txBody>
            <a:bodyPr lIns="0" tIns="0" rIns="0" bIns="0" rtlCol="0" anchor="t">
              <a:spAutoFit/>
            </a:bodyPr>
            <a:lstStyle/>
            <a:p>
              <a:pPr algn="ctr">
                <a:lnSpc>
                  <a:spcPts val="4159"/>
                </a:lnSpc>
              </a:pPr>
              <a:r>
                <a:rPr lang="en-US" sz="3199" spc="319">
                  <a:solidFill>
                    <a:srgbClr val="D0C3F1"/>
                  </a:solidFill>
                  <a:latin typeface="Abadi" panose="020B0604020104020204" pitchFamily="34" charset="0"/>
                </a:rPr>
                <a:t>Cho mình xin thông tin về sản phẩm</a:t>
              </a:r>
            </a:p>
          </p:txBody>
        </p:sp>
        <p:sp>
          <p:nvSpPr>
            <p:cNvPr id="32" name="TextBox 21">
              <a:extLst>
                <a:ext uri="{FF2B5EF4-FFF2-40B4-BE49-F238E27FC236}">
                  <a16:creationId xmlns:a16="http://schemas.microsoft.com/office/drawing/2014/main" id="{B5E47C6A-1FAD-4C6E-BFC2-6C92E8CCAA3E}"/>
                </a:ext>
              </a:extLst>
            </p:cNvPr>
            <p:cNvSpPr txBox="1"/>
            <p:nvPr/>
          </p:nvSpPr>
          <p:spPr>
            <a:xfrm>
              <a:off x="21016" y="973790"/>
              <a:ext cx="6985533" cy="1023744"/>
            </a:xfrm>
            <a:prstGeom prst="rect">
              <a:avLst/>
            </a:prstGeom>
          </p:spPr>
          <p:txBody>
            <a:bodyPr lIns="0" tIns="0" rIns="0" bIns="0" rtlCol="0" anchor="t">
              <a:spAutoFit/>
            </a:bodyPr>
            <a:lstStyle/>
            <a:p>
              <a:pPr>
                <a:lnSpc>
                  <a:spcPts val="3900"/>
                </a:lnSpc>
              </a:pPr>
              <a:r>
                <a:rPr lang="en-US" sz="2600">
                  <a:solidFill>
                    <a:srgbClr val="D0C3F1"/>
                  </a:solidFill>
                  <a:latin typeface="Abadi" panose="020B0604020104020204" pitchFamily="34" charset="0"/>
                </a:rPr>
                <a:t>- Intent: </a:t>
              </a:r>
            </a:p>
            <a:p>
              <a:pPr>
                <a:lnSpc>
                  <a:spcPts val="3900"/>
                </a:lnSpc>
              </a:pPr>
              <a:r>
                <a:rPr lang="en-US" sz="2600">
                  <a:solidFill>
                    <a:srgbClr val="D0C3F1"/>
                  </a:solidFill>
                  <a:latin typeface="Abadi" panose="020B0604020104020204" pitchFamily="34" charset="0"/>
                </a:rPr>
                <a:t>- Entity: </a:t>
              </a:r>
            </a:p>
          </p:txBody>
        </p:sp>
      </p:grpSp>
      <p:pic>
        <p:nvPicPr>
          <p:cNvPr id="5122" name="Hình ảnh 1">
            <a:extLst>
              <a:ext uri="{FF2B5EF4-FFF2-40B4-BE49-F238E27FC236}">
                <a16:creationId xmlns:a16="http://schemas.microsoft.com/office/drawing/2014/main" id="{7D957CC4-D97C-4E7F-A041-C332C2FF79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b="19815"/>
          <a:stretch>
            <a:fillRect/>
          </a:stretch>
        </p:blipFill>
        <p:spPr bwMode="auto">
          <a:xfrm>
            <a:off x="10649901" y="4794069"/>
            <a:ext cx="5454414" cy="4874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9F0BFEA1EBD7E048A5AAE987DDF04153" ma:contentTypeVersion="8" ma:contentTypeDescription="Tạo tài liệu mới." ma:contentTypeScope="" ma:versionID="d0d10b2a9edb198b9d9358200349bb37">
  <xsd:schema xmlns:xsd="http://www.w3.org/2001/XMLSchema" xmlns:xs="http://www.w3.org/2001/XMLSchema" xmlns:p="http://schemas.microsoft.com/office/2006/metadata/properties" xmlns:ns2="2e3b6ab0-f5d4-45ba-a4c9-3e0d5e127a81" targetNamespace="http://schemas.microsoft.com/office/2006/metadata/properties" ma:root="true" ma:fieldsID="cd3cce446b5daace87199c777f54734d" ns2:_="">
    <xsd:import namespace="2e3b6ab0-f5d4-45ba-a4c9-3e0d5e127a8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3b6ab0-f5d4-45ba-a4c9-3e0d5e127a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41449B-EE91-4BFB-BEA6-2CC73FFC64E7}"/>
</file>

<file path=customXml/itemProps2.xml><?xml version="1.0" encoding="utf-8"?>
<ds:datastoreItem xmlns:ds="http://schemas.openxmlformats.org/officeDocument/2006/customXml" ds:itemID="{EE589514-879E-415B-836B-A8D988640E6B}"/>
</file>

<file path=customXml/itemProps3.xml><?xml version="1.0" encoding="utf-8"?>
<ds:datastoreItem xmlns:ds="http://schemas.openxmlformats.org/officeDocument/2006/customXml" ds:itemID="{24D1266D-C0B8-43CB-BFED-379CDCEF35D1}"/>
</file>

<file path=docProps/app.xml><?xml version="1.0" encoding="utf-8"?>
<Properties xmlns="http://schemas.openxmlformats.org/officeDocument/2006/extended-properties" xmlns:vt="http://schemas.openxmlformats.org/officeDocument/2006/docPropsVTypes">
  <TotalTime>12502</TotalTime>
  <Words>1634</Words>
  <Application>Microsoft Office PowerPoint</Application>
  <PresentationFormat>Tùy chỉnh</PresentationFormat>
  <Paragraphs>166</Paragraphs>
  <Slides>26</Slides>
  <Notes>12</Notes>
  <HiddenSlides>0</HiddenSlides>
  <MMClips>0</MMClips>
  <ScaleCrop>false</ScaleCrop>
  <HeadingPairs>
    <vt:vector size="6" baseType="variant">
      <vt:variant>
        <vt:lpstr>Phông được Dùng</vt:lpstr>
      </vt:variant>
      <vt:variant>
        <vt:i4>11</vt:i4>
      </vt:variant>
      <vt:variant>
        <vt:lpstr>Chủ đề</vt:lpstr>
      </vt:variant>
      <vt:variant>
        <vt:i4>1</vt:i4>
      </vt:variant>
      <vt:variant>
        <vt:lpstr>Tiêu đề Bản chiếu</vt:lpstr>
      </vt:variant>
      <vt:variant>
        <vt:i4>26</vt:i4>
      </vt:variant>
    </vt:vector>
  </HeadingPairs>
  <TitlesOfParts>
    <vt:vector size="38" baseType="lpstr">
      <vt:lpstr>Open Sans</vt:lpstr>
      <vt:lpstr>Poppins Bold Italics</vt:lpstr>
      <vt:lpstr>Poppins Bold Bold Italics</vt:lpstr>
      <vt:lpstr>Poppins Medium Bold</vt:lpstr>
      <vt:lpstr>Times New Roman</vt:lpstr>
      <vt:lpstr>Arial</vt:lpstr>
      <vt:lpstr>.VnTime</vt:lpstr>
      <vt:lpstr>Abadi</vt:lpstr>
      <vt:lpstr>Calibri</vt:lpstr>
      <vt:lpstr>Poppins Light Bold</vt:lpstr>
      <vt:lpstr>Poppins Light</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cp:lastModifiedBy>phú nguyễn</cp:lastModifiedBy>
  <cp:revision>157</cp:revision>
  <dcterms:created xsi:type="dcterms:W3CDTF">2006-08-16T00:00:00Z</dcterms:created>
  <dcterms:modified xsi:type="dcterms:W3CDTF">2021-07-24T15:31:05Z</dcterms:modified>
  <dc:identifier>DAEgiUL1q_w</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0x0101009F0BFEA1EBD7E048A5AAE987DDF04153</vt:lpwstr>
  </property>
</Properties>
</file>