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00"/>
    <a:srgbClr val="2D287F"/>
    <a:srgbClr val="EFEBC6"/>
    <a:srgbClr val="A3C1F5"/>
    <a:srgbClr val="000000"/>
    <a:srgbClr val="FFEED2"/>
    <a:srgbClr val="FFDAA8"/>
    <a:srgbClr val="8FD8FF"/>
    <a:srgbClr val="DDFFFF"/>
    <a:srgbClr val="2D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1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4" d="100"/>
          <a:sy n="124" d="100"/>
        </p:scale>
        <p:origin x="-36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presProps" Target="presProps.xml" /><Relationship Id="rId14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178" y="3232871"/>
            <a:ext cx="3620277" cy="3620277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F1FB1E-AB41-4CAC-9C8E-787CE5AFB821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 algn="ctr"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88900">
                    <a:schemeClr val="bg1">
                      <a:alpha val="88000"/>
                    </a:schemeClr>
                  </a:glow>
                </a:effectLst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ja-JP" altLang="en-US" sz="2000" dirty="0"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52"/>
            <a:ext cx="3597729" cy="359772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335" y="161265"/>
            <a:ext cx="1437436" cy="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8DB6-2755-4385-8193-02C2B1676111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8547" y="1543124"/>
            <a:ext cx="8229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B264-102A-479C-AC8D-09D42E03A81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74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none" baseline="0">
                <a:solidFill>
                  <a:schemeClr val="tx2">
                    <a:lumMod val="60000"/>
                    <a:lumOff val="4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A33-65E7-4864-9516-A243F579026A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D2C1-7FE2-4013-9278-81160C3283AF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FD01-F113-40C9-ABFE-79C9AA522DD9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CD32-BD33-4721-9001-2CDB92C3555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5CCF-0410-4F1F-A56B-25981D7595D3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BC0-B42A-42DA-9871-E70EADCA51E8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ED6-98E6-45C9-93D9-8CA9D097659C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2041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 マスター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5197507-AE94-4215-A43B-A49D407828AE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02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3600" b="1" i="0" kern="1200" baseline="0">
          <a:solidFill>
            <a:schemeClr val="bg1"/>
          </a:solidFill>
          <a:latin typeface="Yu Gothic UI" panose="020B0500000000000000" pitchFamily="50" charset="-128"/>
          <a:ea typeface="Yu Gothic UI" panose="020B0500000000000000" pitchFamily="50" charset="-128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200"/>
        </a:spcBef>
        <a:spcAft>
          <a:spcPts val="0"/>
        </a:spcAft>
        <a:buSzPct val="80000"/>
        <a:buFont typeface="Calibri" panose="020F0502020204030204" pitchFamily="34" charset="0"/>
        <a:buChar char="●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−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›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NaSTaB:</a:t>
            </a:r>
            <a:r>
              <a:rPr/>
              <a:t> </a:t>
            </a:r>
            <a:r>
              <a:rPr/>
              <a:t>Manipulation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Refund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Monetary</a:t>
            </a:r>
            <a:r>
              <a:rPr/>
              <a:t> </a:t>
            </a:r>
            <a:r>
              <a:rPr/>
              <a:t>Giving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2020/07/10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Propensity</a:t>
            </a:r>
            <a:r>
              <a:rPr/>
              <a:t> </a:t>
            </a:r>
            <a:r>
              <a:rPr/>
              <a:t>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e</m:t>
                    </m:r>
                    <m:r>
                      <m:t>n</m:t>
                    </m:r>
                    <m:r>
                      <m:t>s</m:t>
                    </m:r>
                    <m:r>
                      <m:t>i</m:t>
                    </m:r>
                    <m:r>
                      <m:t>t</m:t>
                    </m:r>
                    <m:r>
                      <m:t>y</m:t>
                    </m:r>
                  </m:oMath>
                </a14:m>
                <a:r>
                  <a:rPr/>
                  <a:t>: 2013年に所得控除を受けていた確率をロジット分析（傾向スコア）</a:t>
                </a:r>
              </a:p>
              <a:p>
                <a:pPr lvl="2"/>
                <a:r>
                  <a:rPr/>
                  <a:t>説明変数：労働所得、年齢（二乗項）、学歴ダミー、性別ダミー、居住ダミー</a:t>
                </a:r>
              </a:p>
              <a:p>
                <a:pPr lvl="2"/>
                <a:r>
                  <a:rPr/>
                  <a:t>所得控除を受けていたかどうかを示す情報はあるが、欠損値が多すぎるために確率で代用する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Propensity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C:/Users/vge00/Desktop/NaSTaB/report/200710Meeting_files/figure-pptx/propentisity_deduc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5367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Result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686929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914400"/>
              </a:tblGrid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(Intercept)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0.594***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Gain: MTR &lt; Credit Rate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0.184**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(0.090)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Loss: MTR &gt; Credit Rate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P-Score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-0.035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Gain X P-Score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-0.601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(0.436)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Loss X P-Score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(0.233)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982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Adjusted R2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9583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10627">
                <a:tc gridSpan="2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*** Significance at 1%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*** Significance at 1%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10627">
                <a:tc gridSpan="2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** Significance at 5%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** Significance at 5%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10627">
                <a:tc gridSpan="2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Significance at 10%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* Significance at 10% level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研究のモチベーション１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経済学における金銭的寄付のモチベーション：利他性 (Konow2010, JPubE)</a:t>
            </a:r>
          </a:p>
          <a:p>
            <a:pPr lvl="2"/>
            <a:r>
              <a:rPr/>
              <a:t>無条件の利他性： 純粋な利他性 (Becker, 1974 JPE), warm glow (Andreoni, 1989 JPE)</a:t>
            </a:r>
          </a:p>
          <a:p>
            <a:pPr lvl="2"/>
            <a:r>
              <a:rPr/>
              <a:t>条件つき利他性： 不平等回避 (Fehr and Schdmit, 1999 QJE), Distributional preference (Charness and Rabin, 2002 QJE)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研究のモチベーション２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寄付に関する税制優遇措置があるとき，個人はrefundを得るために寄付をするのではないだろうか？（利己的なモチベーション）</a:t>
            </a:r>
          </a:p>
          <a:p>
            <a:pPr lvl="2"/>
            <a:r>
              <a:rPr/>
              <a:t>bunching at refund-maximization point (Mortenson and Whitten, forthcoming AEJEP)</a:t>
            </a:r>
          </a:p>
          <a:p>
            <a:pPr lvl="1"/>
            <a:r>
              <a:rPr/>
              <a:t>韓国の寄付税制が所得控除から税額控除に変更したときに生じるtax refundの損失を用いて，refundの調整をモチベーションに寄付していることを示したい．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税控除の割合</a:t>
            </a:r>
          </a:p>
        </p:txBody>
      </p:sp>
      <p:pic>
        <p:nvPicPr>
          <p:cNvPr descr="C:/Users/vge00/Desktop/NaSTaB/report/200710Meeting_files/figure-pptx/dedcution_ra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5367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所得控除から税額控除</a:t>
            </a:r>
          </a:p>
        </p:txBody>
      </p:sp>
      <p:pic>
        <p:nvPicPr>
          <p:cNvPr descr="C:/Users/vge00/Desktop/NaSTaB/report/200710Meeting_files/figure-pptx/MT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5367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識別戦略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Marginal tax rate in 2013 &lt; 税額控除率</a:t>
            </a:r>
          </a:p>
          <a:p>
            <a:pPr lvl="2"/>
            <a:r>
              <a:rPr/>
              <a:t>寄付の価格が減少するので、寄付を増やす（利他的選好）</a:t>
            </a:r>
          </a:p>
          <a:p>
            <a:pPr lvl="2"/>
            <a:r>
              <a:rPr/>
              <a:t>1単位あたりのRefundが増えるので、寄付を減らすことで前回のRefund amountに調整（Refund motivation）</a:t>
            </a:r>
          </a:p>
          <a:p>
            <a:pPr lvl="1"/>
            <a:r>
              <a:rPr/>
              <a:t>Marginal tax rate in 2013 &gt; 税額控除率</a:t>
            </a:r>
          </a:p>
          <a:p>
            <a:pPr lvl="2"/>
            <a:r>
              <a:rPr/>
              <a:t>寄付の価格が上昇するので、寄付を減らす（利他的選好）</a:t>
            </a:r>
          </a:p>
          <a:p>
            <a:pPr lvl="2"/>
            <a:r>
              <a:rPr/>
              <a:t>1単位あたりのRefundが増えるので、寄付を増やすことで前回のRefund amountに調整（Refund motivation）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Refund</a:t>
            </a:r>
            <a:r>
              <a:rPr/>
              <a:t> </a:t>
            </a:r>
            <a:r>
              <a:rPr/>
              <a:t>Amount</a:t>
            </a:r>
          </a:p>
        </p:txBody>
      </p:sp>
      <p:pic>
        <p:nvPicPr>
          <p:cNvPr descr="C:/Users/vge00/Desktop/NaSTaB/report/200710Meeting_files/figure-pptx/deductive_credit_amoun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5367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Imputed</a:t>
            </a:r>
            <a:r>
              <a:rPr/>
              <a:t> </a:t>
            </a:r>
            <a:r>
              <a:rPr/>
              <a:t>Refund</a:t>
            </a:r>
            <a:r>
              <a:rPr/>
              <a:t> </a:t>
            </a:r>
            <a:r>
              <a:rPr/>
              <a:t>Amount</a:t>
            </a:r>
          </a:p>
        </p:txBody>
      </p:sp>
      <p:pic>
        <p:nvPicPr>
          <p:cNvPr descr="C:/Users/vge00/Desktop/NaSTaB/report/200710Meeting_files/figure-pptx/deductive_credit_amount_imput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5367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Primitive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G</m:t>
                      </m:r>
                      <m:r>
                        <m:t>a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y</m:t>
                      </m:r>
                      <m:r>
                        <m:t>+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s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y</m:t>
                      </m:r>
                      <m:r>
                        <m:t>+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G</m:t>
                      </m:r>
                      <m:r>
                        <m:t>a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⋅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p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y</m:t>
                      </m:r>
                      <m:r>
                        <m:t>+</m:t>
                      </m:r>
                      <m:r>
                        <m:t>λ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r>
                      <m:rPr>
                        <m:nor/>
                        <m:sty m:val="p"/>
                      </m:rPr>
                      <m:t>log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14</m:t>
                        </m:r>
                      </m:sub>
                    </m:sSub>
                    <m:r>
                      <m:t>/</m:t>
                    </m:r>
                    <m:r>
                      <m:rPr>
                        <m:nor/>
                        <m:sty m:val="p"/>
                      </m:rPr>
                      <m:t>log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13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s</m:t>
                    </m:r>
                    <m:r>
                      <m:t>s</m:t>
                    </m:r>
                  </m:oMath>
                </a14:m>
                <a:r>
                  <a:rPr/>
                  <a:t>: Marginal tax rate in 2013 &gt; 税額控除率</a:t>
                </a:r>
              </a:p>
              <a:p>
                <a:pPr lvl="1"/>
                <a14:m>
                  <m:oMath xmlns:m="http://schemas.openxmlformats.org/officeDocument/2006/math">
                    <m:r>
                      <m:t>G</m:t>
                    </m:r>
                    <m:r>
                      <m:t>a</m:t>
                    </m:r>
                    <m:r>
                      <m:t>i</m:t>
                    </m:r>
                    <m:r>
                      <m:t>n</m:t>
                    </m:r>
                  </m:oMath>
                </a14:m>
                <a:r>
                  <a:rPr/>
                  <a:t>: Marginal tax rate in 2013 &lt; 税額控除率</a:t>
                </a:r>
              </a:p>
              <a:p>
                <a:pPr lvl="1"/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 年齢（二乗項）、所得（2013年、2014年）、性別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Uvision2021_template2016_win.pptx" id="{A6523B22-98E9-4F67-9447-72B59BC6C41D}" vid="{1C8D96E2-0D42-4387-B0CC-F8D78D0E23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OUvision2021_template2016</Template>
  <TotalTime>21</TotalTime>
  <Words>5</Words>
  <Application>Microsoft Office PowerPoint</Application>
  <PresentationFormat>画面に合わせる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Yu Gothic UI</vt:lpstr>
      <vt:lpstr>メイリオ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NaSTaB: Manipulation of Tax Refund by Monetary Giving</dc:title>
  <dc:creator>Hiroki Kato</dc:creator>
  <cp:keywords/>
  <dcterms:created xsi:type="dcterms:W3CDTF">2020-07-09T16:01:20Z</dcterms:created>
  <dcterms:modified xsi:type="dcterms:W3CDTF">2020-07-09T16:01:20Z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2020/07/10</vt:lpwstr>
  </property>
  <property fmtid="{D5CDD505-2E9C-101B-9397-08002B2CF9AE}" pid="3" name="output">
    <vt:lpwstr/>
  </property>
</Properties>
</file>