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jpeg"/><Relationship Id="rId8" Type="http://schemas.openxmlformats.org/officeDocument/2006/relationships/tags" Target="../tags/tag4.xml"/><Relationship Id="rId7" Type="http://schemas.openxmlformats.org/officeDocument/2006/relationships/image" Target="../media/image19.jpeg"/><Relationship Id="rId6" Type="http://schemas.openxmlformats.org/officeDocument/2006/relationships/tags" Target="../tags/tag3.xml"/><Relationship Id="rId5" Type="http://schemas.openxmlformats.org/officeDocument/2006/relationships/image" Target="../media/image18.jpeg"/><Relationship Id="rId4" Type="http://schemas.openxmlformats.org/officeDocument/2006/relationships/tags" Target="../tags/tag2.xml"/><Relationship Id="rId3" Type="http://schemas.openxmlformats.org/officeDocument/2006/relationships/image" Target="../media/image17.jpeg"/><Relationship Id="rId2" Type="http://schemas.openxmlformats.org/officeDocument/2006/relationships/tags" Target="../tags/tag1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jpe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jpe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jpe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jpeg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jpeg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9616" y="1681622"/>
            <a:ext cx="6249900" cy="197739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40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大数据处理技术与实践：从基础到数据分析可视化</a:t>
            </a:r>
            <a:endParaRPr lang="en-US" sz="40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172676" y="4354068"/>
            <a:ext cx="2056587" cy="419156"/>
          </a:xfrm>
          <a:prstGeom prst="rect">
            <a:avLst/>
          </a:prstGeom>
          <a:noFill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1800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汇报人：</a:t>
            </a:r>
            <a:r>
              <a:rPr lang="zh-CN" altLang="en-US" sz="1800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陈科民</a:t>
            </a:r>
            <a:endParaRPr lang="zh-CN" altLang="en-US" sz="1800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3773128" y="4354068"/>
            <a:ext cx="2077143" cy="419156"/>
          </a:xfrm>
          <a:prstGeom prst="rect">
            <a:avLst/>
          </a:prstGeom>
          <a:noFill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1800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2024-06-19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1353851" y="182270"/>
            <a:ext cx="3537586" cy="71065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33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20XX</a:t>
            </a:r>
            <a:endParaRPr lang="en-US" sz="33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849616" y="6177526"/>
            <a:ext cx="5497697" cy="419156"/>
          </a:xfrm>
          <a:prstGeom prst="rect">
            <a:avLst/>
          </a:prstGeom>
          <a:noFill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defRPr/>
            </a:pPr>
            <a:r>
              <a:rPr lang="en-US" sz="1200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https://wenku.baidu.com</a:t>
            </a:r>
            <a:endParaRPr lang="en-US" sz="1100"/>
          </a:p>
        </p:txBody>
      </p:sp>
      <p:sp>
        <p:nvSpPr>
          <p:cNvPr id="7" name="AutoShape 7"/>
          <p:cNvSpPr/>
          <p:nvPr/>
        </p:nvSpPr>
        <p:spPr>
          <a:xfrm>
            <a:off x="9364826" y="334670"/>
            <a:ext cx="2473866" cy="508573"/>
          </a:xfrm>
          <a:prstGeom prst="rect">
            <a:avLst/>
          </a:prstGeom>
          <a:noFill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r">
              <a:lnSpc>
                <a:spcPct val="100000"/>
              </a:lnSpc>
              <a:spcBef>
                <a:spcPts val="375"/>
              </a:spcBef>
              <a:defRPr/>
            </a:pPr>
            <a:r>
              <a:rPr lang="en-US" sz="1200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REPORTING</a:t>
            </a:r>
            <a:endParaRPr lang="en-US"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0953" y="1542574"/>
            <a:ext cx="4453160" cy="445316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6087484" y="1796670"/>
            <a:ext cx="792249" cy="792480"/>
          </a:xfrm>
          <a:prstGeom prst="roundRect">
            <a:avLst>
              <a:gd name="adj" fmla="val 0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Flink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090047" y="4897609"/>
            <a:ext cx="4090957" cy="1085116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Flink的主要优势包括低延迟、高吞吐、容错性以及灵活的窗口操作。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090047" y="3226597"/>
            <a:ext cx="4090957" cy="1085116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Flink提供了数据并行和流水线方式的数据处理，支持事件时间处理和状态管理，适用于实时数据流处理和批处理场景。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090047" y="1681297"/>
            <a:ext cx="4090957" cy="1085116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Flink是一个开源流处理框架，其核心是用Java和Scala编写的分布式流数据流引擎。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87484" y="1796670"/>
            <a:ext cx="792249" cy="792480"/>
          </a:xfrm>
          <a:prstGeom prst="rect">
            <a:avLst/>
          </a:prstGeom>
        </p:spPr>
        <p:txBody>
          <a:bodyPr vert="horz" wrap="square" lIns="66008" tIns="33052" rIns="66008" bIns="33052" rtlCol="0" anchor="ctr" anchorCtr="1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2975" b="1">
                <a:solidFill>
                  <a:srgbClr val="FDFE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2975" b="1">
              <a:solidFill>
                <a:srgbClr val="FDFE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6087484" y="3325585"/>
            <a:ext cx="792249" cy="792480"/>
          </a:xfrm>
          <a:prstGeom prst="roundRect">
            <a:avLst>
              <a:gd name="adj" fmla="val 0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10" name="TextBox 10"/>
          <p:cNvSpPr txBox="1"/>
          <p:nvPr/>
        </p:nvSpPr>
        <p:spPr>
          <a:xfrm>
            <a:off x="6087484" y="3325585"/>
            <a:ext cx="792249" cy="792480"/>
          </a:xfrm>
          <a:prstGeom prst="rect">
            <a:avLst/>
          </a:prstGeom>
        </p:spPr>
        <p:txBody>
          <a:bodyPr vert="horz" wrap="square" lIns="66008" tIns="33052" rIns="66008" bIns="33052" rtlCol="0" anchor="ctr" anchorCtr="1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2975" b="1">
                <a:solidFill>
                  <a:srgbClr val="FDFE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2975" b="1">
              <a:solidFill>
                <a:srgbClr val="FDFE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6087484" y="5022575"/>
            <a:ext cx="792249" cy="792480"/>
          </a:xfrm>
          <a:prstGeom prst="roundRect">
            <a:avLst>
              <a:gd name="adj" fmla="val 0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12" name="TextBox 12"/>
          <p:cNvSpPr txBox="1"/>
          <p:nvPr/>
        </p:nvSpPr>
        <p:spPr>
          <a:xfrm>
            <a:off x="6087484" y="5022575"/>
            <a:ext cx="792249" cy="792480"/>
          </a:xfrm>
          <a:prstGeom prst="rect">
            <a:avLst/>
          </a:prstGeom>
        </p:spPr>
        <p:txBody>
          <a:bodyPr vert="horz" wrap="square" lIns="66008" tIns="33052" rIns="66008" bIns="33052" rtlCol="0" anchor="ctr" anchorCtr="1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2975" b="1">
                <a:solidFill>
                  <a:srgbClr val="FDFE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2975" b="1">
              <a:solidFill>
                <a:srgbClr val="FDFE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MapReduce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87336" y="1447041"/>
            <a:ext cx="3183255" cy="107251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6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6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18802" y="1447041"/>
            <a:ext cx="3183255" cy="107251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6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6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236700" y="1447041"/>
            <a:ext cx="3183255" cy="107251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6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6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t="8230" b="8230"/>
          <a:stretch>
            <a:fillRect/>
          </a:stretch>
        </p:blipFill>
        <p:spPr>
          <a:xfrm>
            <a:off x="587336" y="4503339"/>
            <a:ext cx="3394942" cy="19096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87336" y="2519556"/>
            <a:ext cx="3381375" cy="1889121"/>
          </a:xfrm>
          <a:prstGeom prst="rect">
            <a:avLst/>
          </a:prstGeom>
        </p:spPr>
        <p:txBody>
          <a:bodyPr vert="horz" wrap="square" lIns="66008" tIns="33052" rIns="66008" bIns="33052" rtlCol="0" anchor="b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MapReduce是一种编程模型，用于大规模数据集的并行运算。它借用了函数式编程语言中的"Map（映射）"和"Reduce（归约）"概念。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 t="21875" b="21875"/>
          <a:stretch>
            <a:fillRect/>
          </a:stretch>
        </p:blipFill>
        <p:spPr>
          <a:xfrm>
            <a:off x="4418802" y="4507209"/>
            <a:ext cx="3381182" cy="190191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418802" y="2519556"/>
            <a:ext cx="3381375" cy="1853722"/>
          </a:xfrm>
          <a:prstGeom prst="rect">
            <a:avLst/>
          </a:prstGeom>
        </p:spPr>
        <p:txBody>
          <a:bodyPr vert="horz" wrap="square" lIns="66008" tIns="33052" rIns="66008" bIns="33052" rtlCol="0" anchor="b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MapReduce框架将任务划分为两个阶段：Map阶段和Reduce阶段。在Map阶段，框架将输入数据划分为多个分片，每个分片由一个Map任务处理；在Reduce阶段，框架对Map任务的输出进行归约操作，生成最终结果。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 t="7740" b="7740"/>
          <a:stretch>
            <a:fillRect/>
          </a:stretch>
        </p:blipFill>
        <p:spPr>
          <a:xfrm>
            <a:off x="8236700" y="4503339"/>
            <a:ext cx="3394942" cy="1909655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8236700" y="2519556"/>
            <a:ext cx="3381375" cy="1853722"/>
          </a:xfrm>
          <a:prstGeom prst="rect">
            <a:avLst/>
          </a:prstGeom>
        </p:spPr>
        <p:txBody>
          <a:bodyPr vert="horz" wrap="square" lIns="66008" tIns="33052" rIns="66008" bIns="33052" rtlCol="0" anchor="b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MapReduce的优势在于其简单性、可扩展性以及容错性，使得大规模数据处理变得更加容易和高效。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493889" y="1425481"/>
            <a:ext cx="7377949" cy="1356301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3" name="TextBox 3"/>
          <p:cNvSpPr txBox="1"/>
          <p:nvPr/>
        </p:nvSpPr>
        <p:spPr>
          <a:xfrm>
            <a:off x="3273808" y="1564893"/>
            <a:ext cx="6286664" cy="1077477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Hive是基于Hadoop的一个数据仓库工具，可以将结构化的数据文件映射为一张数据库表，并提供简单的SQL查询功能。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2493889" y="3206902"/>
            <a:ext cx="7377949" cy="1356301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5" name="TextBox 5"/>
          <p:cNvSpPr txBox="1"/>
          <p:nvPr/>
        </p:nvSpPr>
        <p:spPr>
          <a:xfrm>
            <a:off x="2718245" y="3351044"/>
            <a:ext cx="6286500" cy="1068016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Hive支持多种数据格式和存储方式，包括文本文件、SequenceFile、ORCFile以及Parquet等。它还提供了丰富的SQL函数和自定义函数功能，方便用户进行数据分析和处理。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2493889" y="4988323"/>
            <a:ext cx="7377949" cy="1356301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7" name="TextBox 7"/>
          <p:cNvSpPr txBox="1"/>
          <p:nvPr/>
        </p:nvSpPr>
        <p:spPr>
          <a:xfrm>
            <a:off x="3273808" y="5127735"/>
            <a:ext cx="6286664" cy="1077477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Hive的主要优势在于其易用性、可扩展性以及与其他Hadoop生态系统中组件的集成能力。通过Hive，用户可以更加便捷地进行数据分析和可视化操作。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 l="12074" r="12074"/>
          <a:stretch>
            <a:fillRect/>
          </a:stretch>
        </p:blipFill>
        <p:spPr>
          <a:xfrm>
            <a:off x="1113196" y="1262384"/>
            <a:ext cx="1926336" cy="1682496"/>
          </a:xfrm>
          <a:prstGeom prst="hexagon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t="6308" b="6308"/>
          <a:stretch>
            <a:fillRect/>
          </a:stretch>
        </p:blipFill>
        <p:spPr>
          <a:xfrm>
            <a:off x="9176895" y="3043110"/>
            <a:ext cx="1926336" cy="1682496"/>
          </a:xfrm>
          <a:prstGeom prst="hexagon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 l="11845" r="11845"/>
          <a:stretch>
            <a:fillRect/>
          </a:stretch>
        </p:blipFill>
        <p:spPr>
          <a:xfrm>
            <a:off x="1113196" y="4824531"/>
            <a:ext cx="1926336" cy="1682496"/>
          </a:xfrm>
          <a:prstGeom prst="hexagon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Hive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800" y="1576863"/>
            <a:ext cx="1849755" cy="929640"/>
          </a:xfrm>
          <a:prstGeom prst="rect">
            <a:avLst/>
          </a:prstGeom>
        </p:spPr>
        <p:txBody>
          <a:bodyPr vert="horz" wrap="square" lIns="91440" tIns="45720" rIns="91440" bIns="45720" rtlCol="0" anchor="t" anchorCtr="1">
            <a:noAutofit/>
          </a:bodyPr>
          <a:lstStyle/>
          <a:p>
            <a:pPr>
              <a:lnSpc>
                <a:spcPct val="90000"/>
              </a:lnSpc>
            </a:pPr>
            <a:r>
              <a:rPr lang="en-US" sz="33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</a:t>
            </a:r>
            <a:endParaRPr lang="en-US" sz="33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69515" y="1576863"/>
            <a:ext cx="2922600" cy="9296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3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33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3953" y="2362980"/>
            <a:ext cx="6574155" cy="18059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5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基于MapReduce的数据集分析</a:t>
            </a:r>
            <a:endParaRPr lang="en-US" sz="45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53851" y="182270"/>
            <a:ext cx="3537586" cy="71065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33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20XX</a:t>
            </a:r>
            <a:endParaRPr lang="en-US" sz="33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9364826" y="334670"/>
            <a:ext cx="2473866" cy="508573"/>
          </a:xfrm>
          <a:prstGeom prst="rect">
            <a:avLst/>
          </a:prstGeom>
          <a:noFill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r">
              <a:lnSpc>
                <a:spcPct val="100000"/>
              </a:lnSpc>
              <a:spcBef>
                <a:spcPts val="375"/>
              </a:spcBef>
              <a:defRPr/>
            </a:pPr>
            <a:r>
              <a:rPr lang="en-US" sz="1200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REPORTING</a:t>
            </a:r>
            <a:endParaRPr lang="en-US"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1149" r="11149"/>
          <a:stretch>
            <a:fillRect/>
          </a:stretch>
        </p:blipFill>
        <p:spPr>
          <a:xfrm>
            <a:off x="685732" y="4432100"/>
            <a:ext cx="2667000" cy="196215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952" b="952"/>
          <a:stretch>
            <a:fillRect/>
          </a:stretch>
        </p:blipFill>
        <p:spPr>
          <a:xfrm>
            <a:off x="685732" y="1696920"/>
            <a:ext cx="2667000" cy="196215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13214" b="13214"/>
          <a:stretch>
            <a:fillRect/>
          </a:stretch>
        </p:blipFill>
        <p:spPr>
          <a:xfrm>
            <a:off x="6474634" y="4424919"/>
            <a:ext cx="2667000" cy="19621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4637" r="4637"/>
          <a:stretch>
            <a:fillRect/>
          </a:stretch>
        </p:blipFill>
        <p:spPr>
          <a:xfrm>
            <a:off x="6474634" y="1696920"/>
            <a:ext cx="2667000" cy="196215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数据集背景与预处理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10"/>
            </p:custDataLst>
          </p:nvPr>
        </p:nvSpPr>
        <p:spPr>
          <a:xfrm>
            <a:off x="3470998" y="2046213"/>
            <a:ext cx="2426717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数据来源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>
            <p:custDataLst>
              <p:tags r:id="rId11"/>
            </p:custDataLst>
          </p:nvPr>
        </p:nvSpPr>
        <p:spPr>
          <a:xfrm>
            <a:off x="3470998" y="2461748"/>
            <a:ext cx="2267763" cy="1197322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某电商平台的优惠卷使用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情况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>
            <p:custDataLst>
              <p:tags r:id="rId12"/>
            </p:custDataLst>
          </p:nvPr>
        </p:nvSpPr>
        <p:spPr>
          <a:xfrm>
            <a:off x="9284637" y="2046213"/>
            <a:ext cx="2426717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数据清洗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13"/>
            </p:custDataLst>
          </p:nvPr>
        </p:nvSpPr>
        <p:spPr>
          <a:xfrm>
            <a:off x="9284637" y="2461748"/>
            <a:ext cx="2267763" cy="1197322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去除重复、无效或错误数据，保证数据质量。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>
            <p:custDataLst>
              <p:tags r:id="rId14"/>
            </p:custDataLst>
          </p:nvPr>
        </p:nvSpPr>
        <p:spPr>
          <a:xfrm>
            <a:off x="3546529" y="4783754"/>
            <a:ext cx="2426717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数据格式转换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>
            <p:custDataLst>
              <p:tags r:id="rId15"/>
            </p:custDataLst>
          </p:nvPr>
        </p:nvSpPr>
        <p:spPr>
          <a:xfrm>
            <a:off x="3546529" y="5196928"/>
            <a:ext cx="2267763" cy="1197322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将数据转换为适合MapReduce处理的格式，如键值对等。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>
            <p:custDataLst>
              <p:tags r:id="rId16"/>
            </p:custDataLst>
          </p:nvPr>
        </p:nvSpPr>
        <p:spPr>
          <a:xfrm>
            <a:off x="9360169" y="4783754"/>
            <a:ext cx="2426717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数据分区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>
            <p:custDataLst>
              <p:tags r:id="rId17"/>
            </p:custDataLst>
          </p:nvPr>
        </p:nvSpPr>
        <p:spPr>
          <a:xfrm>
            <a:off x="9360169" y="5196928"/>
            <a:ext cx="2267763" cy="1197322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为了提高处理效率，可以将大数据集分割成小块，分别进行处理。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l="18979" r="18979"/>
          <a:stretch>
            <a:fillRect/>
          </a:stretch>
        </p:blipFill>
        <p:spPr>
          <a:xfrm>
            <a:off x="6203747" y="1487175"/>
            <a:ext cx="5238701" cy="46370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82606" y="1947878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根据业务需求，确定数据集分析的具体目标，如统计词频、计算平均值、查找最大值等。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82606" y="1370655"/>
            <a:ext cx="4219575" cy="738707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分析目标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82606" y="3712973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MapReduce处理大数据集可以挖掘出隐藏在数据中的价值，为企业决策提供支持。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82606" y="3116450"/>
            <a:ext cx="4219575" cy="736876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业务价值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82606" y="5377103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处理大数据集时，需要解决数据存储、计算效率、容错性等技术问题。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82606" y="4799881"/>
            <a:ext cx="4219575" cy="749453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技术挑战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分析目标与意义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42238" y="1676264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42238" y="3414840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2238" y="5136121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647738" y="1597932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4" name="AutoShape 14"/>
          <p:cNvSpPr/>
          <p:nvPr/>
        </p:nvSpPr>
        <p:spPr>
          <a:xfrm>
            <a:off x="647738" y="3327861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5" name="AutoShape 15"/>
          <p:cNvSpPr/>
          <p:nvPr/>
        </p:nvSpPr>
        <p:spPr>
          <a:xfrm>
            <a:off x="647738" y="5057789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18066" y="1643062"/>
            <a:ext cx="2931336" cy="1458517"/>
          </a:xfrm>
          <a:prstGeom prst="rect">
            <a:avLst/>
          </a:prstGeom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配置作业参数：设置MapReduce作业的相关参数，如输入/输出路径、Mapper和Reducer类等。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89598" y="2610362"/>
            <a:ext cx="2931336" cy="1462679"/>
          </a:xfrm>
          <a:prstGeom prst="rect">
            <a:avLst/>
          </a:prstGeom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编写Reducer函数：该函数负责接收Mapper输出的键值对，并进行归约处理，最终输出结果。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5601" y="4514336"/>
            <a:ext cx="2931336" cy="1470787"/>
          </a:xfrm>
          <a:prstGeom prst="rect">
            <a:avLst/>
          </a:prstGeom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编写Mapper函数：该函数负责处理输入数据，并生成一系列键值对作为中间结果。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953002" y="2610362"/>
            <a:ext cx="2931336" cy="1462679"/>
          </a:xfrm>
          <a:prstGeom prst="rect">
            <a:avLst/>
          </a:prstGeom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提交并运行作业：将配置好的MapReduce作业提交到集群中运行，并监控作业进度和结果。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683648" y="4514336"/>
            <a:ext cx="2931336" cy="1470787"/>
          </a:xfrm>
          <a:prstGeom prst="rect">
            <a:avLst/>
          </a:prstGeom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结果分析与可视化：对MapReduce作业的输出结果进行分析和可视化展示，以便更好地理解数据并做出决策。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6032113" y="5184323"/>
            <a:ext cx="2429542" cy="1127284"/>
          </a:xfrm>
          <a:custGeom>
            <a:avLst/>
            <a:gdLst/>
            <a:ahLst/>
            <a:cxnLst/>
            <a:rect l="l" t="t" r="r" b="b"/>
            <a:pathLst>
              <a:path w="292" h="135">
                <a:moveTo>
                  <a:pt x="130" y="19"/>
                </a:moveTo>
                <a:cubicBezTo>
                  <a:pt x="75" y="38"/>
                  <a:pt x="31" y="73"/>
                  <a:pt x="0" y="118"/>
                </a:cubicBezTo>
                <a:cubicBezTo>
                  <a:pt x="52" y="134"/>
                  <a:pt x="108" y="135"/>
                  <a:pt x="163" y="116"/>
                </a:cubicBezTo>
                <a:cubicBezTo>
                  <a:pt x="218" y="97"/>
                  <a:pt x="262" y="61"/>
                  <a:pt x="292" y="17"/>
                </a:cubicBezTo>
                <a:cubicBezTo>
                  <a:pt x="241" y="0"/>
                  <a:pt x="184" y="0"/>
                  <a:pt x="130" y="19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8" name="Freeform 8"/>
          <p:cNvSpPr/>
          <p:nvPr/>
        </p:nvSpPr>
        <p:spPr>
          <a:xfrm>
            <a:off x="6032113" y="4073042"/>
            <a:ext cx="1515142" cy="2095595"/>
          </a:xfrm>
          <a:custGeom>
            <a:avLst/>
            <a:gdLst/>
            <a:ahLst/>
            <a:cxnLst/>
            <a:rect l="l" t="t" r="r" b="b"/>
            <a:pathLst>
              <a:path w="182" h="251">
                <a:moveTo>
                  <a:pt x="49" y="96"/>
                </a:moveTo>
                <a:cubicBezTo>
                  <a:pt x="15" y="143"/>
                  <a:pt x="0" y="197"/>
                  <a:pt x="1" y="251"/>
                </a:cubicBezTo>
                <a:cubicBezTo>
                  <a:pt x="52" y="235"/>
                  <a:pt x="99" y="203"/>
                  <a:pt x="132" y="156"/>
                </a:cubicBezTo>
                <a:cubicBezTo>
                  <a:pt x="166" y="109"/>
                  <a:pt x="182" y="54"/>
                  <a:pt x="181" y="0"/>
                </a:cubicBezTo>
                <a:cubicBezTo>
                  <a:pt x="130" y="16"/>
                  <a:pt x="83" y="49"/>
                  <a:pt x="49" y="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</p:spPr>
      </p:sp>
      <p:sp>
        <p:nvSpPr>
          <p:cNvPr id="9" name="Freeform 9"/>
          <p:cNvSpPr/>
          <p:nvPr/>
        </p:nvSpPr>
        <p:spPr>
          <a:xfrm>
            <a:off x="3612763" y="5184323"/>
            <a:ext cx="2419350" cy="1127284"/>
          </a:xfrm>
          <a:custGeom>
            <a:avLst/>
            <a:gdLst/>
            <a:ahLst/>
            <a:cxnLst/>
            <a:rect l="l" t="t" r="r" b="b"/>
            <a:pathLst>
              <a:path w="291" h="135">
                <a:moveTo>
                  <a:pt x="162" y="19"/>
                </a:moveTo>
                <a:cubicBezTo>
                  <a:pt x="217" y="38"/>
                  <a:pt x="261" y="73"/>
                  <a:pt x="291" y="118"/>
                </a:cubicBezTo>
                <a:cubicBezTo>
                  <a:pt x="240" y="134"/>
                  <a:pt x="184" y="135"/>
                  <a:pt x="129" y="116"/>
                </a:cubicBezTo>
                <a:cubicBezTo>
                  <a:pt x="74" y="97"/>
                  <a:pt x="30" y="61"/>
                  <a:pt x="0" y="17"/>
                </a:cubicBezTo>
                <a:cubicBezTo>
                  <a:pt x="51" y="0"/>
                  <a:pt x="108" y="0"/>
                  <a:pt x="162" y="19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10" name="Freeform 10"/>
          <p:cNvSpPr/>
          <p:nvPr/>
        </p:nvSpPr>
        <p:spPr>
          <a:xfrm>
            <a:off x="4527163" y="4073042"/>
            <a:ext cx="1513713" cy="2095595"/>
          </a:xfrm>
          <a:custGeom>
            <a:avLst/>
            <a:gdLst/>
            <a:ahLst/>
            <a:cxnLst/>
            <a:rect l="l" t="t" r="r" b="b"/>
            <a:pathLst>
              <a:path w="182" h="251">
                <a:moveTo>
                  <a:pt x="133" y="96"/>
                </a:moveTo>
                <a:cubicBezTo>
                  <a:pt x="167" y="143"/>
                  <a:pt x="182" y="197"/>
                  <a:pt x="181" y="251"/>
                </a:cubicBezTo>
                <a:cubicBezTo>
                  <a:pt x="130" y="235"/>
                  <a:pt x="83" y="203"/>
                  <a:pt x="50" y="156"/>
                </a:cubicBezTo>
                <a:cubicBezTo>
                  <a:pt x="16" y="109"/>
                  <a:pt x="0" y="54"/>
                  <a:pt x="1" y="0"/>
                </a:cubicBezTo>
                <a:cubicBezTo>
                  <a:pt x="52" y="16"/>
                  <a:pt x="99" y="49"/>
                  <a:pt x="133" y="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</p:spPr>
      </p:sp>
      <p:sp>
        <p:nvSpPr>
          <p:cNvPr id="11" name="Freeform 11"/>
          <p:cNvSpPr/>
          <p:nvPr/>
        </p:nvSpPr>
        <p:spPr>
          <a:xfrm>
            <a:off x="5609203" y="3588886"/>
            <a:ext cx="856012" cy="2579751"/>
          </a:xfrm>
          <a:custGeom>
            <a:avLst/>
            <a:gdLst/>
            <a:ahLst/>
            <a:cxnLst/>
            <a:rect l="l" t="t" r="r" b="b"/>
            <a:pathLst>
              <a:path w="103" h="309">
                <a:moveTo>
                  <a:pt x="0" y="154"/>
                </a:moveTo>
                <a:cubicBezTo>
                  <a:pt x="0" y="212"/>
                  <a:pt x="19" y="266"/>
                  <a:pt x="51" y="309"/>
                </a:cubicBezTo>
                <a:cubicBezTo>
                  <a:pt x="84" y="266"/>
                  <a:pt x="103" y="212"/>
                  <a:pt x="103" y="154"/>
                </a:cubicBezTo>
                <a:cubicBezTo>
                  <a:pt x="103" y="97"/>
                  <a:pt x="84" y="43"/>
                  <a:pt x="51" y="0"/>
                </a:cubicBezTo>
                <a:cubicBezTo>
                  <a:pt x="19" y="43"/>
                  <a:pt x="0" y="97"/>
                  <a:pt x="0" y="154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12" name="TextBox 12"/>
          <p:cNvSpPr txBox="1"/>
          <p:nvPr/>
        </p:nvSpPr>
        <p:spPr>
          <a:xfrm>
            <a:off x="3794737" y="5266000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24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527163" y="4396796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24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607298" y="4073042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24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697625" y="4396796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en-US" sz="24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495431" y="5266000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</a:t>
            </a:r>
            <a:endParaRPr lang="en-US" sz="24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MapReduce实现数据集分析流程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800" y="1576863"/>
            <a:ext cx="1849755" cy="929640"/>
          </a:xfrm>
          <a:prstGeom prst="rect">
            <a:avLst/>
          </a:prstGeom>
        </p:spPr>
        <p:txBody>
          <a:bodyPr vert="horz" wrap="square" lIns="91440" tIns="45720" rIns="91440" bIns="45720" rtlCol="0" anchor="t" anchorCtr="1">
            <a:noAutofit/>
          </a:bodyPr>
          <a:lstStyle/>
          <a:p>
            <a:pPr>
              <a:lnSpc>
                <a:spcPct val="90000"/>
              </a:lnSpc>
            </a:pPr>
            <a:r>
              <a:rPr lang="en-US" sz="33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</a:t>
            </a:r>
            <a:endParaRPr lang="en-US" sz="33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69515" y="1576863"/>
            <a:ext cx="2922600" cy="9296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3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en-US" sz="33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3953" y="2362980"/>
            <a:ext cx="6574155" cy="18059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5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数据分析指标与计算方法</a:t>
            </a:r>
            <a:endParaRPr lang="en-US" sz="45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53851" y="182270"/>
            <a:ext cx="3537586" cy="71065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33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20XX</a:t>
            </a:r>
            <a:endParaRPr lang="en-US" sz="33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9364826" y="334670"/>
            <a:ext cx="2473866" cy="508573"/>
          </a:xfrm>
          <a:prstGeom prst="rect">
            <a:avLst/>
          </a:prstGeom>
          <a:noFill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r">
              <a:lnSpc>
                <a:spcPct val="100000"/>
              </a:lnSpc>
              <a:spcBef>
                <a:spcPts val="375"/>
              </a:spcBef>
              <a:defRPr/>
            </a:pPr>
            <a:r>
              <a:rPr lang="en-US" sz="1200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REPORTING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8488" r="13372"/>
          <a:stretch>
            <a:fillRect/>
          </a:stretch>
        </p:blipFill>
        <p:spPr>
          <a:xfrm>
            <a:off x="4451873" y="1812219"/>
            <a:ext cx="3287800" cy="3946292"/>
          </a:xfrm>
          <a:prstGeom prst="rect">
            <a:avLst/>
          </a:prstGeom>
          <a:noFill/>
        </p:spPr>
      </p:pic>
      <p:sp>
        <p:nvSpPr>
          <p:cNvPr id="3" name="TextBox 3"/>
          <p:cNvSpPr txBox="1"/>
          <p:nvPr/>
        </p:nvSpPr>
        <p:spPr>
          <a:xfrm>
            <a:off x="1028300" y="1726745"/>
            <a:ext cx="2931598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300" y="2298345"/>
            <a:ext cx="2931598" cy="1198007"/>
          </a:xfrm>
          <a:prstGeom prst="rect">
            <a:avLst/>
          </a:prstGeom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指在一定时间范围内，每个顾客平均使用的优惠券次数。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318191" y="1713967"/>
            <a:ext cx="2931598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计算公式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318191" y="2285568"/>
            <a:ext cx="2931598" cy="1198007"/>
          </a:xfrm>
          <a:prstGeom prst="rect">
            <a:avLst/>
          </a:prstGeom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总使用优惠券次数 / 总顾客数量。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0738" y="4317136"/>
            <a:ext cx="2931598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0738" y="4807470"/>
            <a:ext cx="2931598" cy="1198007"/>
          </a:xfrm>
          <a:prstGeom prst="rect">
            <a:avLst/>
          </a:prstGeom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反映顾客对优惠券的接受程度和使用频率，有助于评估优惠券策略的有效性。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318191" y="4317136"/>
            <a:ext cx="2931598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318191" y="4823328"/>
            <a:ext cx="2931598" cy="1198007"/>
          </a:xfrm>
          <a:prstGeom prst="rect">
            <a:avLst/>
          </a:prstGeom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在计算时，需要考虑优惠券的使用是否有限制条件，如使用时间、使用门槛等。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平均每个顾客使用优惠券的次数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l="16625" r="16625"/>
          <a:stretch>
            <a:fillRect/>
          </a:stretch>
        </p:blipFill>
        <p:spPr>
          <a:xfrm>
            <a:off x="425795" y="2384018"/>
            <a:ext cx="3415971" cy="3415971"/>
          </a:xfrm>
          <a:prstGeom prst="ellipse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平均使用优惠券的比例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4113475" y="1643082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5" name="TextBox 5"/>
          <p:cNvSpPr txBox="1"/>
          <p:nvPr/>
        </p:nvSpPr>
        <p:spPr>
          <a:xfrm>
            <a:off x="4312581" y="1893684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12581" y="2463837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指在一定时间范围内，使用优惠券的顾客数量占总顾客数量的比例。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8070842" y="1650556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8" name="TextBox 8"/>
          <p:cNvSpPr txBox="1"/>
          <p:nvPr/>
        </p:nvSpPr>
        <p:spPr>
          <a:xfrm>
            <a:off x="8269948" y="1901159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计算公式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269948" y="2471312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使用优惠券的顾客数量 / 总顾客数量 * 100%。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4120950" y="4294709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11" name="TextBox 11"/>
          <p:cNvSpPr txBox="1"/>
          <p:nvPr/>
        </p:nvSpPr>
        <p:spPr>
          <a:xfrm>
            <a:off x="4320056" y="4545312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320056" y="5115465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反映优惠券对顾客的吸引力以及顾客使用优惠券的意愿。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8078316" y="4302184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14" name="TextBox 14"/>
          <p:cNvSpPr txBox="1"/>
          <p:nvPr/>
        </p:nvSpPr>
        <p:spPr>
          <a:xfrm>
            <a:off x="8277423" y="4552787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277423" y="5122940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在计算时，需要确保数据的准确性和完整性，避免出现偏差。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516619" y="1216342"/>
            <a:ext cx="6621780" cy="442531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203200" lvl="0" indent="-2032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引言</a:t>
            </a:r>
            <a:endParaRPr lang="en-US" sz="24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Hadoop、Spark、Flink、MapReduce、Hive介绍</a:t>
            </a:r>
            <a:endParaRPr lang="en-US" sz="24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基于MapReduce的数据集分析</a:t>
            </a:r>
            <a:endParaRPr lang="en-US" sz="24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数据分析指标与计算方法</a:t>
            </a:r>
            <a:endParaRPr lang="en-US" sz="24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数据可视化展示与分析报告</a:t>
            </a:r>
            <a:endParaRPr lang="en-US" sz="24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总结与展望</a:t>
            </a:r>
            <a:endParaRPr lang="en-US" sz="24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0280" y="2037684"/>
            <a:ext cx="3273108" cy="1177290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57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 录</a:t>
            </a:r>
            <a:endParaRPr lang="en-US" sz="57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63069" y="3262599"/>
            <a:ext cx="2127531" cy="3564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77000"/>
              </a:lnSpc>
              <a:spcBef>
                <a:spcPts val="375"/>
              </a:spcBef>
            </a:pPr>
            <a:r>
              <a:rPr lang="en-US" sz="1350" b="1">
                <a:solidFill>
                  <a:srgbClr val="131516">
                    <a:alpha val="6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CATALOGUE</a:t>
            </a:r>
            <a:endParaRPr lang="en-US" sz="1350" b="1">
              <a:solidFill>
                <a:srgbClr val="131516">
                  <a:alpha val="6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53851" y="182270"/>
            <a:ext cx="2807348" cy="71065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33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20XX</a:t>
            </a:r>
            <a:endParaRPr lang="en-US" sz="33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489734" y="4197309"/>
            <a:ext cx="3273285" cy="690150"/>
          </a:xfrm>
          <a:prstGeom prst="roundRect">
            <a:avLst>
              <a:gd name="adj" fmla="val 28095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3" name="AutoShape 3"/>
          <p:cNvSpPr/>
          <p:nvPr/>
        </p:nvSpPr>
        <p:spPr>
          <a:xfrm>
            <a:off x="650433" y="4197309"/>
            <a:ext cx="3273285" cy="690150"/>
          </a:xfrm>
          <a:prstGeom prst="roundRect">
            <a:avLst>
              <a:gd name="adj" fmla="val 28095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4" name="AutoShape 4"/>
          <p:cNvSpPr/>
          <p:nvPr/>
        </p:nvSpPr>
        <p:spPr>
          <a:xfrm>
            <a:off x="4489734" y="1474577"/>
            <a:ext cx="3273285" cy="690150"/>
          </a:xfrm>
          <a:prstGeom prst="roundRect">
            <a:avLst>
              <a:gd name="adj" fmla="val 28095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5" name="AutoShape 5"/>
          <p:cNvSpPr/>
          <p:nvPr/>
        </p:nvSpPr>
        <p:spPr>
          <a:xfrm>
            <a:off x="650433" y="1474577"/>
            <a:ext cx="3273285" cy="690150"/>
          </a:xfrm>
          <a:prstGeom prst="roundRect">
            <a:avLst>
              <a:gd name="adj" fmla="val 28095"/>
            </a:avLst>
          </a:prstGeom>
          <a:solidFill>
            <a:schemeClr val="accent1">
              <a:alpha val="100000"/>
            </a:schemeClr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100000"/>
          </a:blip>
          <a:srcRect l="25024" r="25024"/>
          <a:stretch>
            <a:fillRect/>
          </a:stretch>
        </p:blipFill>
        <p:spPr>
          <a:xfrm>
            <a:off x="8293144" y="1482730"/>
            <a:ext cx="3422379" cy="4563172"/>
          </a:xfrm>
          <a:prstGeom prst="round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70176" y="2177640"/>
            <a:ext cx="3433799" cy="1259772"/>
          </a:xfrm>
          <a:prstGeom prst="rect">
            <a:avLst/>
          </a:prstGeom>
        </p:spPr>
        <p:txBody>
          <a:bodyPr vert="horz" wrap="square" lIns="123825" tIns="123825" rIns="57150" bIns="123825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指顾客两次使用优惠券之间的平均时间间隔。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09477" y="2177640"/>
            <a:ext cx="3433799" cy="1259772"/>
          </a:xfrm>
          <a:prstGeom prst="rect">
            <a:avLst/>
          </a:prstGeom>
        </p:spPr>
        <p:txBody>
          <a:bodyPr vert="horz" wrap="square" lIns="123825" tIns="123825" rIns="57150" bIns="123825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总时间间隔 / 使用优惠券的次数。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0176" y="4915720"/>
            <a:ext cx="3433799" cy="1262987"/>
          </a:xfrm>
          <a:prstGeom prst="rect">
            <a:avLst/>
          </a:prstGeom>
        </p:spPr>
        <p:txBody>
          <a:bodyPr vert="horz" wrap="square" lIns="123825" tIns="123825" rIns="57150" bIns="123825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反映顾客使用优惠券的频率和周期性，有助于优化优惠券的发放策略。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407114" y="4915720"/>
            <a:ext cx="3438525" cy="1262987"/>
          </a:xfrm>
          <a:prstGeom prst="rect">
            <a:avLst/>
          </a:prstGeom>
        </p:spPr>
        <p:txBody>
          <a:bodyPr vert="horz" wrap="square" lIns="123825" tIns="123825" rIns="57150" bIns="123825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在计算时，需要考虑顾客使用优惠券的时间点，确保时间间隔的准确性。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平均使用优惠券的时间间隔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38067" y="1502085"/>
            <a:ext cx="2898018" cy="635136"/>
          </a:xfrm>
          <a:prstGeom prst="rect">
            <a:avLst/>
          </a:prstGeom>
        </p:spPr>
        <p:txBody>
          <a:bodyPr vert="horz" wrap="square" lIns="123825" tIns="123825" rIns="57150" bIns="123825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677367" y="1502085"/>
            <a:ext cx="2898018" cy="635136"/>
          </a:xfrm>
          <a:prstGeom prst="rect">
            <a:avLst/>
          </a:prstGeom>
        </p:spPr>
        <p:txBody>
          <a:bodyPr vert="horz" wrap="square" lIns="123825" tIns="123825" rIns="57150" bIns="123825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计算公式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38067" y="4224817"/>
            <a:ext cx="2898018" cy="635136"/>
          </a:xfrm>
          <a:prstGeom prst="rect">
            <a:avLst/>
          </a:prstGeom>
        </p:spPr>
        <p:txBody>
          <a:bodyPr vert="horz" wrap="square" lIns="123825" tIns="123825" rIns="57150" bIns="123825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677367" y="4224817"/>
            <a:ext cx="2898018" cy="635136"/>
          </a:xfrm>
          <a:prstGeom prst="rect">
            <a:avLst/>
          </a:prstGeom>
        </p:spPr>
        <p:txBody>
          <a:bodyPr vert="horz" wrap="square" lIns="123825" tIns="123825" rIns="57150" bIns="123825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69100" y="1879440"/>
            <a:ext cx="1357679" cy="1285263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3" name="AutoShape 3"/>
          <p:cNvSpPr/>
          <p:nvPr/>
        </p:nvSpPr>
        <p:spPr>
          <a:xfrm>
            <a:off x="1569100" y="4103994"/>
            <a:ext cx="1357679" cy="1285263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4" name="AutoShape 4"/>
          <p:cNvSpPr/>
          <p:nvPr/>
        </p:nvSpPr>
        <p:spPr>
          <a:xfrm>
            <a:off x="6471231" y="1879440"/>
            <a:ext cx="1357679" cy="1285263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5" name="AutoShape 5"/>
          <p:cNvSpPr/>
          <p:nvPr/>
        </p:nvSpPr>
        <p:spPr>
          <a:xfrm>
            <a:off x="6471231" y="4103994"/>
            <a:ext cx="1357679" cy="1285263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6" name="Freeform 6"/>
          <p:cNvSpPr/>
          <p:nvPr/>
        </p:nvSpPr>
        <p:spPr>
          <a:xfrm>
            <a:off x="1875213" y="2149345"/>
            <a:ext cx="745452" cy="74545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60960" y="167640"/>
                </a:moveTo>
                <a:lnTo>
                  <a:pt x="30480" y="167640"/>
                </a:lnTo>
                <a:cubicBezTo>
                  <a:pt x="13649" y="167640"/>
                  <a:pt x="0" y="153991"/>
                  <a:pt x="0" y="137160"/>
                </a:cubicBezTo>
                <a:lnTo>
                  <a:pt x="0" y="137160"/>
                </a:lnTo>
                <a:lnTo>
                  <a:pt x="0" y="76200"/>
                </a:lnTo>
                <a:cubicBezTo>
                  <a:pt x="0" y="59436"/>
                  <a:pt x="13716" y="45720"/>
                  <a:pt x="30480" y="45720"/>
                </a:cubicBezTo>
                <a:lnTo>
                  <a:pt x="60960" y="45720"/>
                </a:lnTo>
                <a:lnTo>
                  <a:pt x="60960" y="15240"/>
                </a:lnTo>
                <a:lnTo>
                  <a:pt x="274320" y="15240"/>
                </a:lnTo>
                <a:lnTo>
                  <a:pt x="274320" y="167640"/>
                </a:lnTo>
                <a:cubicBezTo>
                  <a:pt x="274320" y="201311"/>
                  <a:pt x="247031" y="228600"/>
                  <a:pt x="213360" y="228600"/>
                </a:cubicBezTo>
                <a:lnTo>
                  <a:pt x="213360" y="228600"/>
                </a:lnTo>
                <a:lnTo>
                  <a:pt x="121920" y="228600"/>
                </a:lnTo>
                <a:cubicBezTo>
                  <a:pt x="88249" y="228600"/>
                  <a:pt x="60960" y="201311"/>
                  <a:pt x="60960" y="167640"/>
                </a:cubicBezTo>
                <a:lnTo>
                  <a:pt x="60960" y="167640"/>
                </a:lnTo>
                <a:close/>
                <a:moveTo>
                  <a:pt x="60960" y="137160"/>
                </a:moveTo>
                <a:lnTo>
                  <a:pt x="60960" y="76200"/>
                </a:lnTo>
                <a:lnTo>
                  <a:pt x="30480" y="76200"/>
                </a:lnTo>
                <a:lnTo>
                  <a:pt x="30480" y="137160"/>
                </a:lnTo>
                <a:lnTo>
                  <a:pt x="60960" y="137160"/>
                </a:lnTo>
                <a:close/>
                <a:moveTo>
                  <a:pt x="30480" y="259080"/>
                </a:moveTo>
                <a:lnTo>
                  <a:pt x="30480" y="243840"/>
                </a:lnTo>
                <a:lnTo>
                  <a:pt x="304800" y="243840"/>
                </a:lnTo>
                <a:lnTo>
                  <a:pt x="304800" y="259080"/>
                </a:lnTo>
                <a:lnTo>
                  <a:pt x="243840" y="289560"/>
                </a:lnTo>
                <a:lnTo>
                  <a:pt x="91440" y="289560"/>
                </a:lnTo>
                <a:lnTo>
                  <a:pt x="30480" y="259080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</p:spPr>
      </p:sp>
      <p:sp>
        <p:nvSpPr>
          <p:cNvPr id="7" name="Freeform 7"/>
          <p:cNvSpPr/>
          <p:nvPr/>
        </p:nvSpPr>
        <p:spPr>
          <a:xfrm>
            <a:off x="6777167" y="2149167"/>
            <a:ext cx="745808" cy="745808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74320" y="243840"/>
                </a:moveTo>
                <a:lnTo>
                  <a:pt x="304800" y="243840"/>
                </a:lnTo>
                <a:lnTo>
                  <a:pt x="304800" y="259080"/>
                </a:lnTo>
                <a:cubicBezTo>
                  <a:pt x="304800" y="267500"/>
                  <a:pt x="297980" y="274320"/>
                  <a:pt x="289560" y="274320"/>
                </a:cubicBezTo>
                <a:lnTo>
                  <a:pt x="289560" y="274320"/>
                </a:lnTo>
                <a:lnTo>
                  <a:pt x="15240" y="274320"/>
                </a:lnTo>
                <a:cubicBezTo>
                  <a:pt x="6820" y="274320"/>
                  <a:pt x="0" y="267500"/>
                  <a:pt x="0" y="259080"/>
                </a:cubicBezTo>
                <a:lnTo>
                  <a:pt x="0" y="259080"/>
                </a:lnTo>
                <a:lnTo>
                  <a:pt x="0" y="243840"/>
                </a:lnTo>
                <a:lnTo>
                  <a:pt x="30480" y="243840"/>
                </a:lnTo>
                <a:lnTo>
                  <a:pt x="30480" y="60960"/>
                </a:lnTo>
                <a:cubicBezTo>
                  <a:pt x="30480" y="44196"/>
                  <a:pt x="44196" y="30480"/>
                  <a:pt x="60960" y="30480"/>
                </a:cubicBezTo>
                <a:lnTo>
                  <a:pt x="243840" y="30480"/>
                </a:lnTo>
                <a:cubicBezTo>
                  <a:pt x="260671" y="30480"/>
                  <a:pt x="274320" y="44129"/>
                  <a:pt x="274320" y="60960"/>
                </a:cubicBezTo>
                <a:lnTo>
                  <a:pt x="274320" y="60960"/>
                </a:lnTo>
                <a:lnTo>
                  <a:pt x="274320" y="243840"/>
                </a:lnTo>
                <a:close/>
                <a:moveTo>
                  <a:pt x="60960" y="60960"/>
                </a:moveTo>
                <a:lnTo>
                  <a:pt x="60960" y="198120"/>
                </a:lnTo>
                <a:lnTo>
                  <a:pt x="243840" y="198120"/>
                </a:lnTo>
                <a:lnTo>
                  <a:pt x="243840" y="60960"/>
                </a:lnTo>
                <a:lnTo>
                  <a:pt x="60960" y="60960"/>
                </a:lnTo>
                <a:close/>
                <a:moveTo>
                  <a:pt x="121920" y="228600"/>
                </a:moveTo>
                <a:lnTo>
                  <a:pt x="121920" y="243840"/>
                </a:lnTo>
                <a:lnTo>
                  <a:pt x="182880" y="243840"/>
                </a:lnTo>
                <a:lnTo>
                  <a:pt x="182880" y="228600"/>
                </a:lnTo>
                <a:lnTo>
                  <a:pt x="121920" y="228600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</p:spPr>
      </p:sp>
      <p:sp>
        <p:nvSpPr>
          <p:cNvPr id="8" name="Freeform 8"/>
          <p:cNvSpPr/>
          <p:nvPr/>
        </p:nvSpPr>
        <p:spPr>
          <a:xfrm>
            <a:off x="1875035" y="4373721"/>
            <a:ext cx="745808" cy="745808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209550"/>
                </a:moveTo>
                <a:lnTo>
                  <a:pt x="152410" y="247650"/>
                </a:lnTo>
                <a:lnTo>
                  <a:pt x="304800" y="209550"/>
                </a:lnTo>
                <a:lnTo>
                  <a:pt x="304800" y="247650"/>
                </a:lnTo>
                <a:lnTo>
                  <a:pt x="152410" y="285750"/>
                </a:lnTo>
                <a:lnTo>
                  <a:pt x="0" y="247650"/>
                </a:lnTo>
                <a:close/>
                <a:moveTo>
                  <a:pt x="0" y="133350"/>
                </a:moveTo>
                <a:lnTo>
                  <a:pt x="152410" y="171450"/>
                </a:lnTo>
                <a:lnTo>
                  <a:pt x="304800" y="133350"/>
                </a:lnTo>
                <a:lnTo>
                  <a:pt x="304800" y="171450"/>
                </a:lnTo>
                <a:lnTo>
                  <a:pt x="152410" y="209550"/>
                </a:lnTo>
                <a:lnTo>
                  <a:pt x="0" y="171450"/>
                </a:lnTo>
                <a:close/>
                <a:moveTo>
                  <a:pt x="0" y="57150"/>
                </a:moveTo>
                <a:lnTo>
                  <a:pt x="152410" y="19050"/>
                </a:lnTo>
                <a:lnTo>
                  <a:pt x="304800" y="57150"/>
                </a:lnTo>
                <a:lnTo>
                  <a:pt x="304800" y="95250"/>
                </a:lnTo>
                <a:lnTo>
                  <a:pt x="152410" y="133350"/>
                </a:lnTo>
                <a:lnTo>
                  <a:pt x="0" y="95250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</p:spPr>
      </p:sp>
      <p:sp>
        <p:nvSpPr>
          <p:cNvPr id="9" name="Freeform 9"/>
          <p:cNvSpPr/>
          <p:nvPr/>
        </p:nvSpPr>
        <p:spPr>
          <a:xfrm>
            <a:off x="6777167" y="4373721"/>
            <a:ext cx="745808" cy="745808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62" y="147228"/>
                </a:moveTo>
                <a:lnTo>
                  <a:pt x="304800" y="75419"/>
                </a:lnTo>
                <a:lnTo>
                  <a:pt x="304800" y="38100"/>
                </a:lnTo>
                <a:lnTo>
                  <a:pt x="0" y="38100"/>
                </a:lnTo>
                <a:lnTo>
                  <a:pt x="0" y="75305"/>
                </a:lnTo>
                <a:close/>
                <a:moveTo>
                  <a:pt x="152438" y="189347"/>
                </a:moveTo>
                <a:lnTo>
                  <a:pt x="0" y="117348"/>
                </a:lnTo>
                <a:lnTo>
                  <a:pt x="0" y="266700"/>
                </a:lnTo>
                <a:lnTo>
                  <a:pt x="304800" y="266700"/>
                </a:lnTo>
                <a:lnTo>
                  <a:pt x="304800" y="117577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</p:spPr>
      </p:sp>
      <p:sp>
        <p:nvSpPr>
          <p:cNvPr id="10" name="TextBox 10"/>
          <p:cNvSpPr txBox="1"/>
          <p:nvPr/>
        </p:nvSpPr>
        <p:spPr>
          <a:xfrm>
            <a:off x="3233929" y="1742267"/>
            <a:ext cx="2667000" cy="37815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algn="l">
              <a:lnSpc>
                <a:spcPct val="120000"/>
              </a:lnSpc>
              <a:spcBef>
                <a:spcPts val="375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118203" y="1742267"/>
            <a:ext cx="2667000" cy="37815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algn="l">
              <a:lnSpc>
                <a:spcPct val="120000"/>
              </a:lnSpc>
              <a:spcBef>
                <a:spcPts val="375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计算公式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233929" y="3981700"/>
            <a:ext cx="2667000" cy="37815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algn="l">
              <a:lnSpc>
                <a:spcPct val="120000"/>
              </a:lnSpc>
              <a:spcBef>
                <a:spcPts val="375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118203" y="3981700"/>
            <a:ext cx="2667000" cy="37815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algn="l">
              <a:lnSpc>
                <a:spcPct val="120000"/>
              </a:lnSpc>
              <a:spcBef>
                <a:spcPts val="375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266990" y="2149345"/>
            <a:ext cx="2600876" cy="1087920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指在一定时间范围内，每个顾客平均收到的优惠券数量。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151265" y="2149345"/>
            <a:ext cx="2600876" cy="1087920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总优惠券数量 / 总顾客数量。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266990" y="4373721"/>
            <a:ext cx="2600876" cy="1087920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反映优惠券的发放量和覆盖范围，有助于评估优惠券策略的执行情况。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151265" y="4373721"/>
            <a:ext cx="2600876" cy="1087920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在计算时，需要考虑优惠券的发放方式和渠道，确保数据的可靠性。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平均每个顾客收到的优惠券数量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9005" y="3234448"/>
            <a:ext cx="937130" cy="788288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143000" y="0"/>
                </a:lnTo>
                <a:lnTo>
                  <a:pt x="1905000" y="952500"/>
                </a:lnTo>
                <a:lnTo>
                  <a:pt x="1143000" y="1905000"/>
                </a:lnTo>
                <a:lnTo>
                  <a:pt x="0" y="1905000"/>
                </a:lnTo>
                <a:lnTo>
                  <a:pt x="762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</p:spPr>
      </p:sp>
      <p:cxnSp>
        <p:nvCxnSpPr>
          <p:cNvPr id="3" name="Connector 3"/>
          <p:cNvCxnSpPr/>
          <p:nvPr/>
        </p:nvCxnSpPr>
        <p:spPr>
          <a:xfrm>
            <a:off x="2250101" y="4321454"/>
            <a:ext cx="0" cy="466005"/>
          </a:xfrm>
          <a:prstGeom prst="line">
            <a:avLst/>
          </a:prstGeom>
          <a:ln w="9525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AutoShape 4"/>
          <p:cNvSpPr/>
          <p:nvPr/>
        </p:nvSpPr>
        <p:spPr>
          <a:xfrm>
            <a:off x="2180060" y="4237548"/>
            <a:ext cx="134112" cy="13411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5" name="Freeform 5"/>
          <p:cNvSpPr/>
          <p:nvPr/>
        </p:nvSpPr>
        <p:spPr>
          <a:xfrm>
            <a:off x="929966" y="3234448"/>
            <a:ext cx="937130" cy="788288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143000" y="0"/>
                </a:lnTo>
                <a:lnTo>
                  <a:pt x="1905000" y="952500"/>
                </a:lnTo>
                <a:lnTo>
                  <a:pt x="1143000" y="1905000"/>
                </a:lnTo>
                <a:lnTo>
                  <a:pt x="0" y="1905000"/>
                </a:lnTo>
                <a:lnTo>
                  <a:pt x="762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6" name="AutoShape 6"/>
          <p:cNvSpPr/>
          <p:nvPr/>
        </p:nvSpPr>
        <p:spPr>
          <a:xfrm>
            <a:off x="1387779" y="3234448"/>
            <a:ext cx="2267776" cy="788288"/>
          </a:xfrm>
          <a:prstGeom prst="homePlate">
            <a:avLst>
              <a:gd name="adj" fmla="val 48923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7" name="Freeform 7"/>
          <p:cNvSpPr/>
          <p:nvPr/>
        </p:nvSpPr>
        <p:spPr>
          <a:xfrm>
            <a:off x="3461693" y="3234448"/>
            <a:ext cx="937130" cy="788288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143000" y="0"/>
                </a:lnTo>
                <a:lnTo>
                  <a:pt x="1905000" y="952500"/>
                </a:lnTo>
                <a:lnTo>
                  <a:pt x="1143000" y="1905000"/>
                </a:lnTo>
                <a:lnTo>
                  <a:pt x="0" y="1905000"/>
                </a:lnTo>
                <a:lnTo>
                  <a:pt x="762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8" name="AutoShape 8"/>
          <p:cNvSpPr/>
          <p:nvPr/>
        </p:nvSpPr>
        <p:spPr>
          <a:xfrm>
            <a:off x="3919506" y="3234448"/>
            <a:ext cx="2267776" cy="788288"/>
          </a:xfrm>
          <a:prstGeom prst="homePlate">
            <a:avLst>
              <a:gd name="adj" fmla="val 48923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9" name="Freeform 9"/>
          <p:cNvSpPr/>
          <p:nvPr/>
        </p:nvSpPr>
        <p:spPr>
          <a:xfrm>
            <a:off x="5993913" y="3234448"/>
            <a:ext cx="937130" cy="788288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143000" y="0"/>
                </a:lnTo>
                <a:lnTo>
                  <a:pt x="1905000" y="952500"/>
                </a:lnTo>
                <a:lnTo>
                  <a:pt x="1143000" y="1905000"/>
                </a:lnTo>
                <a:lnTo>
                  <a:pt x="0" y="1905000"/>
                </a:lnTo>
                <a:lnTo>
                  <a:pt x="762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10" name="AutoShape 10"/>
          <p:cNvSpPr/>
          <p:nvPr/>
        </p:nvSpPr>
        <p:spPr>
          <a:xfrm>
            <a:off x="6451726" y="3234448"/>
            <a:ext cx="2267776" cy="788288"/>
          </a:xfrm>
          <a:prstGeom prst="homePlate">
            <a:avLst>
              <a:gd name="adj" fmla="val 48923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11" name="Freeform 11"/>
          <p:cNvSpPr/>
          <p:nvPr/>
        </p:nvSpPr>
        <p:spPr>
          <a:xfrm>
            <a:off x="8536622" y="3234448"/>
            <a:ext cx="937130" cy="788288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143000" y="0"/>
                </a:lnTo>
                <a:lnTo>
                  <a:pt x="1905000" y="952500"/>
                </a:lnTo>
                <a:lnTo>
                  <a:pt x="1143000" y="1905000"/>
                </a:lnTo>
                <a:lnTo>
                  <a:pt x="0" y="1905000"/>
                </a:lnTo>
                <a:lnTo>
                  <a:pt x="762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12" name="AutoShape 12"/>
          <p:cNvSpPr/>
          <p:nvPr/>
        </p:nvSpPr>
        <p:spPr>
          <a:xfrm>
            <a:off x="8994435" y="3234448"/>
            <a:ext cx="2267776" cy="788288"/>
          </a:xfrm>
          <a:prstGeom prst="homePlate">
            <a:avLst>
              <a:gd name="adj" fmla="val 48923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13" name="TextBox 13"/>
          <p:cNvSpPr txBox="1"/>
          <p:nvPr/>
        </p:nvSpPr>
        <p:spPr>
          <a:xfrm>
            <a:off x="1146135" y="3423804"/>
            <a:ext cx="2409807" cy="409575"/>
          </a:xfrm>
          <a:prstGeom prst="rect">
            <a:avLst/>
          </a:prstGeom>
        </p:spPr>
        <p:txBody>
          <a:bodyPr vert="horz" wrap="square" lIns="114300" tIns="57150" rIns="114300" bIns="57150" rtlCol="0" anchor="t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4" name="Connector 14"/>
          <p:cNvCxnSpPr/>
          <p:nvPr/>
        </p:nvCxnSpPr>
        <p:spPr>
          <a:xfrm>
            <a:off x="7270496" y="4301578"/>
            <a:ext cx="0" cy="466005"/>
          </a:xfrm>
          <a:prstGeom prst="line">
            <a:avLst/>
          </a:prstGeom>
          <a:ln w="9525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AutoShape 15"/>
          <p:cNvSpPr/>
          <p:nvPr/>
        </p:nvSpPr>
        <p:spPr>
          <a:xfrm>
            <a:off x="7200455" y="4217672"/>
            <a:ext cx="134112" cy="13411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cxnSp>
        <p:nvCxnSpPr>
          <p:cNvPr id="16" name="Connector 16"/>
          <p:cNvCxnSpPr/>
          <p:nvPr/>
        </p:nvCxnSpPr>
        <p:spPr>
          <a:xfrm>
            <a:off x="9809141" y="2540511"/>
            <a:ext cx="0" cy="466005"/>
          </a:xfrm>
          <a:prstGeom prst="line">
            <a:avLst/>
          </a:prstGeom>
          <a:ln w="9525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17"/>
          <p:cNvSpPr/>
          <p:nvPr/>
        </p:nvSpPr>
        <p:spPr>
          <a:xfrm>
            <a:off x="9739100" y="2955122"/>
            <a:ext cx="134112" cy="13411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cxnSp>
        <p:nvCxnSpPr>
          <p:cNvPr id="18" name="Connector 18"/>
          <p:cNvCxnSpPr/>
          <p:nvPr/>
        </p:nvCxnSpPr>
        <p:spPr>
          <a:xfrm>
            <a:off x="4776899" y="2540511"/>
            <a:ext cx="0" cy="466005"/>
          </a:xfrm>
          <a:prstGeom prst="line">
            <a:avLst/>
          </a:prstGeom>
          <a:ln w="9525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AutoShape 19"/>
          <p:cNvSpPr/>
          <p:nvPr/>
        </p:nvSpPr>
        <p:spPr>
          <a:xfrm>
            <a:off x="4706858" y="2955122"/>
            <a:ext cx="134112" cy="13411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20" name="TextBox 20"/>
          <p:cNvSpPr txBox="1"/>
          <p:nvPr/>
        </p:nvSpPr>
        <p:spPr>
          <a:xfrm>
            <a:off x="3107462" y="1156882"/>
            <a:ext cx="3352800" cy="1447800"/>
          </a:xfrm>
          <a:prstGeom prst="rect">
            <a:avLst/>
          </a:prstGeom>
        </p:spPr>
        <p:txBody>
          <a:bodyPr vert="horz" wrap="square" lIns="114300" tIns="57150" rIns="114300" bIns="57150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总未使用优惠券次数 / 总顾客数量。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716515" y="3423804"/>
            <a:ext cx="2409807" cy="409575"/>
          </a:xfrm>
          <a:prstGeom prst="rect">
            <a:avLst/>
          </a:prstGeom>
        </p:spPr>
        <p:txBody>
          <a:bodyPr vert="horz" wrap="square" lIns="114300" tIns="57150" rIns="114300" bIns="57150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计算公式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220648" y="3423804"/>
            <a:ext cx="2409807" cy="409575"/>
          </a:xfrm>
          <a:prstGeom prst="rect">
            <a:avLst/>
          </a:prstGeom>
        </p:spPr>
        <p:txBody>
          <a:bodyPr vert="horz" wrap="square" lIns="114300" tIns="57150" rIns="114300" bIns="57150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Freeform 23"/>
          <p:cNvSpPr/>
          <p:nvPr/>
        </p:nvSpPr>
        <p:spPr>
          <a:xfrm>
            <a:off x="11063949" y="3234448"/>
            <a:ext cx="937130" cy="788288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143000" y="0"/>
                </a:lnTo>
                <a:lnTo>
                  <a:pt x="1905000" y="952500"/>
                </a:lnTo>
                <a:lnTo>
                  <a:pt x="1143000" y="1905000"/>
                </a:lnTo>
                <a:lnTo>
                  <a:pt x="0" y="1905000"/>
                </a:lnTo>
                <a:lnTo>
                  <a:pt x="762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</p:spPr>
      </p:sp>
      <p:sp>
        <p:nvSpPr>
          <p:cNvPr id="24" name="TextBox 24"/>
          <p:cNvSpPr txBox="1"/>
          <p:nvPr/>
        </p:nvSpPr>
        <p:spPr>
          <a:xfrm>
            <a:off x="575049" y="4794931"/>
            <a:ext cx="3352800" cy="1447800"/>
          </a:xfrm>
          <a:prstGeom prst="rect">
            <a:avLst/>
          </a:prstGeom>
        </p:spPr>
        <p:txBody>
          <a:bodyPr vert="horz" wrap="square" lIns="114300" tIns="57150" rIns="114300" bIns="57150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指在一定时间范围内，每个顾客平均收到但未使用的优惠券次数。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195704" y="1156882"/>
            <a:ext cx="3352800" cy="1447800"/>
          </a:xfrm>
          <a:prstGeom prst="rect">
            <a:avLst/>
          </a:prstGeom>
        </p:spPr>
        <p:txBody>
          <a:bodyPr vert="horz" wrap="square" lIns="114300" tIns="57150" rIns="114300" bIns="57150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在计算时，需要确保数据的真实性和客观性，避免出现误导性的结果。同时，还需要结合其他指标进行综合分析，以得出更准确的结论。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650171" y="4794931"/>
            <a:ext cx="3352800" cy="1447800"/>
          </a:xfrm>
          <a:prstGeom prst="rect">
            <a:avLst/>
          </a:prstGeom>
        </p:spPr>
        <p:txBody>
          <a:bodyPr vert="horz" wrap="square" lIns="114300" tIns="57150" rIns="114300" bIns="57150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反映顾客对优惠券的接受程度和满意度，有助于发现优惠券策略存在的问题和改进方向。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平均每个顾客收到但未使用的优惠券次数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8719502" y="3423804"/>
            <a:ext cx="2409807" cy="409575"/>
          </a:xfrm>
          <a:prstGeom prst="rect">
            <a:avLst/>
          </a:prstGeom>
        </p:spPr>
        <p:txBody>
          <a:bodyPr vert="horz" wrap="square" lIns="114300" tIns="57150" rIns="114300" bIns="57150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800" y="1576863"/>
            <a:ext cx="1849755" cy="929640"/>
          </a:xfrm>
          <a:prstGeom prst="rect">
            <a:avLst/>
          </a:prstGeom>
        </p:spPr>
        <p:txBody>
          <a:bodyPr vert="horz" wrap="square" lIns="91440" tIns="45720" rIns="91440" bIns="45720" rtlCol="0" anchor="t" anchorCtr="1">
            <a:noAutofit/>
          </a:bodyPr>
          <a:lstStyle/>
          <a:p>
            <a:pPr>
              <a:lnSpc>
                <a:spcPct val="90000"/>
              </a:lnSpc>
            </a:pPr>
            <a:r>
              <a:rPr lang="en-US" sz="33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</a:t>
            </a:r>
            <a:endParaRPr lang="en-US" sz="33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69515" y="1576863"/>
            <a:ext cx="2922600" cy="9296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3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</a:t>
            </a:r>
            <a:endParaRPr lang="en-US" sz="33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3953" y="2362980"/>
            <a:ext cx="6574155" cy="18059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5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数据可视化展示与分析报告</a:t>
            </a:r>
            <a:endParaRPr lang="en-US" sz="45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53851" y="182270"/>
            <a:ext cx="3537586" cy="71065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33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20XX</a:t>
            </a:r>
            <a:endParaRPr lang="en-US" sz="33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9364826" y="334670"/>
            <a:ext cx="2473866" cy="508573"/>
          </a:xfrm>
          <a:prstGeom prst="rect">
            <a:avLst/>
          </a:prstGeom>
          <a:noFill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r">
              <a:lnSpc>
                <a:spcPct val="100000"/>
              </a:lnSpc>
              <a:spcBef>
                <a:spcPts val="375"/>
              </a:spcBef>
              <a:defRPr/>
            </a:pPr>
            <a:r>
              <a:rPr lang="en-US" sz="1200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REPORTING</a:t>
            </a:r>
            <a:endParaRPr lang="en-US"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873355" y="1664304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3" name="AutoShape 3"/>
          <p:cNvSpPr/>
          <p:nvPr/>
        </p:nvSpPr>
        <p:spPr>
          <a:xfrm>
            <a:off x="4008100" y="1799048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4" name="TextBox 4"/>
          <p:cNvSpPr txBox="1"/>
          <p:nvPr/>
        </p:nvSpPr>
        <p:spPr>
          <a:xfrm>
            <a:off x="4636726" y="1463721"/>
            <a:ext cx="6886575" cy="765904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数据可视化技术概述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36726" y="2046214"/>
            <a:ext cx="6891292" cy="98203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介绍数据可视化的基本概念、发展历程以及主要技术，包括图表可视化、三维可视化、动画与交互技术等。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100000"/>
          </a:blip>
          <a:srcRect l="12500" r="12500"/>
          <a:stretch>
            <a:fillRect/>
          </a:stretch>
        </p:blipFill>
        <p:spPr>
          <a:xfrm>
            <a:off x="-1061158" y="1741145"/>
            <a:ext cx="4421505" cy="4421505"/>
          </a:xfrm>
          <a:prstGeom prst="ellipse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3873355" y="3384629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8" name="AutoShape 8"/>
          <p:cNvSpPr/>
          <p:nvPr/>
        </p:nvSpPr>
        <p:spPr>
          <a:xfrm>
            <a:off x="4008100" y="3519373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9" name="TextBox 9"/>
          <p:cNvSpPr txBox="1"/>
          <p:nvPr/>
        </p:nvSpPr>
        <p:spPr>
          <a:xfrm>
            <a:off x="4636726" y="3182098"/>
            <a:ext cx="6886575" cy="769800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常用数据可视化工具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3873355" y="5104954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11" name="AutoShape 11"/>
          <p:cNvSpPr/>
          <p:nvPr/>
        </p:nvSpPr>
        <p:spPr>
          <a:xfrm>
            <a:off x="4008100" y="5239698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2" name="TextBox 12"/>
          <p:cNvSpPr txBox="1"/>
          <p:nvPr/>
        </p:nvSpPr>
        <p:spPr>
          <a:xfrm>
            <a:off x="4636726" y="4920230"/>
            <a:ext cx="6886575" cy="734184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数据可视化设计原则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数据可视化技术与方法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636726" y="3789081"/>
            <a:ext cx="6891292" cy="98203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列举并比较几种流行的数据可视化工具，如Tableau、Power BI、Echarts等，分析其优缺点及适用场景。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636726" y="5471644"/>
            <a:ext cx="6891292" cy="98203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阐述数据可视化设计的基本原则，包括直观性、一致性、清晰性和美观性等，以指导实际操作。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4963" y="2034175"/>
            <a:ext cx="5829300" cy="78105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通过具体案例，展示不同类型数据的可视化效果，如图表、图像、动画等，突显数据可视化的魅力。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4963" y="1575832"/>
            <a:ext cx="5829300" cy="40005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数据可视化作品展示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4963" y="3530045"/>
            <a:ext cx="5829300" cy="78105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针对所展示的可视化作品，进行深入分析，挖掘数据背后的规律和趋势，为决策提供有力支持。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4963" y="3071702"/>
            <a:ext cx="5829300" cy="40005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可视化结果分析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4963" y="5118981"/>
            <a:ext cx="5829300" cy="78105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介绍如何通过交互功能，让用户更好地理解和探索数据，提升数据可视化的实用价值。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4963" y="4660638"/>
            <a:ext cx="5829300" cy="40005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可视化结果的交互与探索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38931" y="1450035"/>
            <a:ext cx="4792980" cy="4792980"/>
          </a:xfrm>
          <a:prstGeom prst="ellipse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可视化结果展示与分析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74316" y="3045252"/>
            <a:ext cx="9429750" cy="1656361"/>
          </a:xfrm>
          <a:prstGeom prst="roundRect">
            <a:avLst>
              <a:gd name="adj" fmla="val 16667"/>
            </a:avLst>
          </a:prstGeom>
          <a:gradFill>
            <a:gsLst>
              <a:gs pos="100000">
                <a:schemeClr val="lt2">
                  <a:alpha val="100000"/>
                </a:schemeClr>
              </a:gs>
              <a:gs pos="0">
                <a:schemeClr val="lt1">
                  <a:alpha val="100000"/>
                </a:schemeClr>
              </a:gs>
            </a:gsLst>
            <a:lin ang="0"/>
          </a:gradFill>
        </p:spPr>
      </p:sp>
      <p:sp>
        <p:nvSpPr>
          <p:cNvPr id="3" name="AutoShape 3"/>
          <p:cNvSpPr/>
          <p:nvPr/>
        </p:nvSpPr>
        <p:spPr>
          <a:xfrm>
            <a:off x="1374316" y="4823279"/>
            <a:ext cx="9429750" cy="165636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0"/>
          </a:gradFill>
        </p:spPr>
      </p:sp>
      <p:sp>
        <p:nvSpPr>
          <p:cNvPr id="4" name="AutoShape 4"/>
          <p:cNvSpPr/>
          <p:nvPr/>
        </p:nvSpPr>
        <p:spPr>
          <a:xfrm>
            <a:off x="1374316" y="1267225"/>
            <a:ext cx="9429750" cy="165636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0"/>
          </a:gradFill>
        </p:spPr>
      </p:sp>
      <p:sp>
        <p:nvSpPr>
          <p:cNvPr id="5" name="AutoShape 5"/>
          <p:cNvSpPr/>
          <p:nvPr/>
        </p:nvSpPr>
        <p:spPr>
          <a:xfrm>
            <a:off x="987242" y="5246342"/>
            <a:ext cx="810236" cy="810236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6" name="Freeform 6"/>
          <p:cNvSpPr/>
          <p:nvPr/>
        </p:nvSpPr>
        <p:spPr>
          <a:xfrm>
            <a:off x="1115389" y="5374489"/>
            <a:ext cx="553940" cy="55394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90033" y="152400"/>
                </a:moveTo>
                <a:cubicBezTo>
                  <a:pt x="190033" y="90992"/>
                  <a:pt x="221771" y="56493"/>
                  <a:pt x="221771" y="56493"/>
                </a:cubicBezTo>
                <a:cubicBezTo>
                  <a:pt x="221771" y="56493"/>
                  <a:pt x="193758" y="33766"/>
                  <a:pt x="151924" y="33766"/>
                </a:cubicBezTo>
                <a:cubicBezTo>
                  <a:pt x="110090" y="33766"/>
                  <a:pt x="82067" y="56512"/>
                  <a:pt x="82067" y="56512"/>
                </a:cubicBezTo>
                <a:cubicBezTo>
                  <a:pt x="82067" y="56512"/>
                  <a:pt x="114376" y="82753"/>
                  <a:pt x="114376" y="152400"/>
                </a:cubicBezTo>
                <a:cubicBezTo>
                  <a:pt x="114376" y="219608"/>
                  <a:pt x="81858" y="248145"/>
                  <a:pt x="81858" y="248145"/>
                </a:cubicBezTo>
                <a:cubicBezTo>
                  <a:pt x="81858" y="248145"/>
                  <a:pt x="115662" y="271034"/>
                  <a:pt x="151924" y="271034"/>
                </a:cubicBezTo>
                <a:cubicBezTo>
                  <a:pt x="189043" y="271034"/>
                  <a:pt x="221799" y="248269"/>
                  <a:pt x="221799" y="248269"/>
                </a:cubicBezTo>
                <a:cubicBezTo>
                  <a:pt x="221799" y="248269"/>
                  <a:pt x="190033" y="218503"/>
                  <a:pt x="190033" y="152400"/>
                </a:cubicBezTo>
                <a:close/>
                <a:moveTo>
                  <a:pt x="74095" y="62789"/>
                </a:moveTo>
                <a:cubicBezTo>
                  <a:pt x="74095" y="62789"/>
                  <a:pt x="34633" y="86839"/>
                  <a:pt x="34633" y="152800"/>
                </a:cubicBezTo>
                <a:cubicBezTo>
                  <a:pt x="34633" y="218751"/>
                  <a:pt x="74533" y="240335"/>
                  <a:pt x="74533" y="240335"/>
                </a:cubicBezTo>
                <a:cubicBezTo>
                  <a:pt x="74533" y="240335"/>
                  <a:pt x="103613" y="218742"/>
                  <a:pt x="103613" y="152800"/>
                </a:cubicBezTo>
                <a:cubicBezTo>
                  <a:pt x="103613" y="86839"/>
                  <a:pt x="74095" y="62789"/>
                  <a:pt x="74095" y="62789"/>
                </a:cubicBezTo>
                <a:close/>
                <a:moveTo>
                  <a:pt x="229753" y="64570"/>
                </a:moveTo>
                <a:cubicBezTo>
                  <a:pt x="229753" y="64570"/>
                  <a:pt x="200244" y="86839"/>
                  <a:pt x="200244" y="152800"/>
                </a:cubicBezTo>
                <a:cubicBezTo>
                  <a:pt x="200244" y="218751"/>
                  <a:pt x="229305" y="240335"/>
                  <a:pt x="229305" y="240335"/>
                </a:cubicBezTo>
                <a:cubicBezTo>
                  <a:pt x="229305" y="240335"/>
                  <a:pt x="270158" y="218742"/>
                  <a:pt x="270158" y="152800"/>
                </a:cubicBezTo>
                <a:cubicBezTo>
                  <a:pt x="270158" y="86839"/>
                  <a:pt x="229753" y="64570"/>
                  <a:pt x="229753" y="6457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7" name="AutoShape 7"/>
          <p:cNvSpPr/>
          <p:nvPr/>
        </p:nvSpPr>
        <p:spPr>
          <a:xfrm>
            <a:off x="10373288" y="3468315"/>
            <a:ext cx="810236" cy="810236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8" name="AutoShape 8"/>
          <p:cNvSpPr/>
          <p:nvPr/>
        </p:nvSpPr>
        <p:spPr>
          <a:xfrm>
            <a:off x="987242" y="1690288"/>
            <a:ext cx="810236" cy="810236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9" name="Freeform 9"/>
          <p:cNvSpPr/>
          <p:nvPr/>
        </p:nvSpPr>
        <p:spPr>
          <a:xfrm>
            <a:off x="1171659" y="1892749"/>
            <a:ext cx="405314" cy="40531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73841" y="122930"/>
                </a:moveTo>
                <a:cubicBezTo>
                  <a:pt x="179718" y="102937"/>
                  <a:pt x="177232" y="81020"/>
                  <a:pt x="166392" y="62665"/>
                </a:cubicBezTo>
                <a:cubicBezTo>
                  <a:pt x="166630" y="62998"/>
                  <a:pt x="62770" y="167697"/>
                  <a:pt x="62027" y="167040"/>
                </a:cubicBezTo>
                <a:cubicBezTo>
                  <a:pt x="80077" y="177698"/>
                  <a:pt x="101994" y="180699"/>
                  <a:pt x="121720" y="175193"/>
                </a:cubicBezTo>
                <a:cubicBezTo>
                  <a:pt x="121577" y="174689"/>
                  <a:pt x="173422" y="122853"/>
                  <a:pt x="173841" y="122930"/>
                </a:cubicBezTo>
                <a:close/>
                <a:moveTo>
                  <a:pt x="155315" y="45968"/>
                </a:moveTo>
                <a:cubicBezTo>
                  <a:pt x="141322" y="32175"/>
                  <a:pt x="121301" y="22822"/>
                  <a:pt x="100127" y="22822"/>
                </a:cubicBezTo>
                <a:cubicBezTo>
                  <a:pt x="57331" y="22822"/>
                  <a:pt x="22631" y="57607"/>
                  <a:pt x="22631" y="100508"/>
                </a:cubicBezTo>
                <a:cubicBezTo>
                  <a:pt x="22631" y="121444"/>
                  <a:pt x="32156" y="141713"/>
                  <a:pt x="45587" y="155686"/>
                </a:cubicBezTo>
                <a:cubicBezTo>
                  <a:pt x="45615" y="155686"/>
                  <a:pt x="154657" y="46863"/>
                  <a:pt x="155315" y="45968"/>
                </a:cubicBezTo>
                <a:close/>
                <a:moveTo>
                  <a:pt x="264909" y="252089"/>
                </a:moveTo>
                <a:cubicBezTo>
                  <a:pt x="264909" y="252089"/>
                  <a:pt x="267443" y="230200"/>
                  <a:pt x="261128" y="223885"/>
                </a:cubicBezTo>
                <a:cubicBezTo>
                  <a:pt x="260709" y="223466"/>
                  <a:pt x="188300" y="135065"/>
                  <a:pt x="188300" y="135065"/>
                </a:cubicBezTo>
                <a:lnTo>
                  <a:pt x="134417" y="188947"/>
                </a:lnTo>
                <a:lnTo>
                  <a:pt x="222818" y="262185"/>
                </a:lnTo>
                <a:cubicBezTo>
                  <a:pt x="228714" y="268919"/>
                  <a:pt x="251441" y="265557"/>
                  <a:pt x="251441" y="265557"/>
                </a:cubicBezTo>
                <a:lnTo>
                  <a:pt x="269538" y="281978"/>
                </a:lnTo>
                <a:lnTo>
                  <a:pt x="282169" y="269348"/>
                </a:lnTo>
                <a:lnTo>
                  <a:pt x="264909" y="25208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10" name="Freeform 10"/>
          <p:cNvSpPr/>
          <p:nvPr/>
        </p:nvSpPr>
        <p:spPr>
          <a:xfrm>
            <a:off x="10569897" y="3661311"/>
            <a:ext cx="424244" cy="42424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67640" y="106680"/>
                </a:moveTo>
                <a:lnTo>
                  <a:pt x="189586" y="139598"/>
                </a:lnTo>
                <a:cubicBezTo>
                  <a:pt x="194310" y="146761"/>
                  <a:pt x="204978" y="152400"/>
                  <a:pt x="213512" y="152400"/>
                </a:cubicBezTo>
                <a:lnTo>
                  <a:pt x="259080" y="152400"/>
                </a:lnTo>
                <a:lnTo>
                  <a:pt x="259080" y="121920"/>
                </a:lnTo>
                <a:lnTo>
                  <a:pt x="213360" y="121920"/>
                </a:lnTo>
                <a:lnTo>
                  <a:pt x="191414" y="89002"/>
                </a:lnTo>
                <a:cubicBezTo>
                  <a:pt x="185452" y="80686"/>
                  <a:pt x="178394" y="73628"/>
                  <a:pt x="170345" y="67847"/>
                </a:cubicBezTo>
                <a:lnTo>
                  <a:pt x="170069" y="67666"/>
                </a:lnTo>
                <a:lnTo>
                  <a:pt x="149952" y="54254"/>
                </a:lnTo>
                <a:cubicBezTo>
                  <a:pt x="146104" y="51911"/>
                  <a:pt x="141446" y="50521"/>
                  <a:pt x="136465" y="50521"/>
                </a:cubicBezTo>
                <a:cubicBezTo>
                  <a:pt x="131912" y="50521"/>
                  <a:pt x="127635" y="51683"/>
                  <a:pt x="123911" y="53721"/>
                </a:cubicBezTo>
                <a:lnTo>
                  <a:pt x="124044" y="53654"/>
                </a:lnTo>
                <a:lnTo>
                  <a:pt x="60950" y="91450"/>
                </a:lnTo>
                <a:lnTo>
                  <a:pt x="60950" y="167650"/>
                </a:lnTo>
                <a:lnTo>
                  <a:pt x="91430" y="167650"/>
                </a:lnTo>
                <a:lnTo>
                  <a:pt x="91430" y="106690"/>
                </a:lnTo>
                <a:lnTo>
                  <a:pt x="121910" y="91450"/>
                </a:lnTo>
                <a:lnTo>
                  <a:pt x="76190" y="304810"/>
                </a:lnTo>
                <a:lnTo>
                  <a:pt x="106670" y="304810"/>
                </a:lnTo>
                <a:lnTo>
                  <a:pt x="142484" y="188224"/>
                </a:lnTo>
                <a:lnTo>
                  <a:pt x="167630" y="213370"/>
                </a:lnTo>
                <a:lnTo>
                  <a:pt x="167630" y="304810"/>
                </a:lnTo>
                <a:lnTo>
                  <a:pt x="198110" y="304810"/>
                </a:lnTo>
                <a:lnTo>
                  <a:pt x="198110" y="182890"/>
                </a:lnTo>
                <a:lnTo>
                  <a:pt x="156962" y="141742"/>
                </a:lnTo>
                <a:lnTo>
                  <a:pt x="167630" y="106690"/>
                </a:lnTo>
                <a:close/>
                <a:moveTo>
                  <a:pt x="182880" y="60960"/>
                </a:moveTo>
                <a:cubicBezTo>
                  <a:pt x="199711" y="60960"/>
                  <a:pt x="213360" y="47311"/>
                  <a:pt x="213360" y="30480"/>
                </a:cubicBezTo>
                <a:cubicBezTo>
                  <a:pt x="213360" y="13649"/>
                  <a:pt x="199711" y="0"/>
                  <a:pt x="182880" y="0"/>
                </a:cubicBezTo>
                <a:lnTo>
                  <a:pt x="182880" y="0"/>
                </a:lnTo>
                <a:cubicBezTo>
                  <a:pt x="166049" y="0"/>
                  <a:pt x="152400" y="13649"/>
                  <a:pt x="152400" y="30480"/>
                </a:cubicBezTo>
                <a:cubicBezTo>
                  <a:pt x="152400" y="47311"/>
                  <a:pt x="166049" y="60960"/>
                  <a:pt x="182880" y="60960"/>
                </a:cubicBezTo>
                <a:lnTo>
                  <a:pt x="182880" y="6096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11" name="TextBox 11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结论与建议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86545" y="1423391"/>
            <a:ext cx="8201025" cy="57150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数据可视化的价值总结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986545" y="1881734"/>
            <a:ext cx="8201025" cy="78105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概括数据可视化在大数据分析中的重要性和作用，强调其对决策支持的积极意义。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931680" y="3229780"/>
            <a:ext cx="8201025" cy="57150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对未来数据可视化的展望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931680" y="3688123"/>
            <a:ext cx="8201025" cy="78105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预测数据可视化技术的未来发展趋势，探讨其在新兴领域的应用前景。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931680" y="4882435"/>
            <a:ext cx="8201025" cy="57150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提高数据可视化效果的建议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931680" y="5340777"/>
            <a:ext cx="8201025" cy="78105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针对当前数据可视化实践中存在的问题，提出改进建议和优化方案，以提升数据可视化的质量和效果。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800" y="1576863"/>
            <a:ext cx="1849755" cy="929640"/>
          </a:xfrm>
          <a:prstGeom prst="rect">
            <a:avLst/>
          </a:prstGeom>
        </p:spPr>
        <p:txBody>
          <a:bodyPr vert="horz" wrap="square" lIns="91440" tIns="45720" rIns="91440" bIns="45720" rtlCol="0" anchor="t" anchorCtr="1">
            <a:noAutofit/>
          </a:bodyPr>
          <a:lstStyle/>
          <a:p>
            <a:pPr>
              <a:lnSpc>
                <a:spcPct val="90000"/>
              </a:lnSpc>
            </a:pPr>
            <a:r>
              <a:rPr lang="en-US" sz="33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</a:t>
            </a:r>
            <a:endParaRPr lang="en-US" sz="33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69515" y="1576863"/>
            <a:ext cx="2922600" cy="9296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3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06</a:t>
            </a:r>
            <a:endParaRPr lang="en-US" sz="33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3953" y="2362980"/>
            <a:ext cx="6574155" cy="18059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5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总结与展望</a:t>
            </a:r>
            <a:endParaRPr lang="en-US" sz="45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53851" y="182270"/>
            <a:ext cx="3537586" cy="71065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33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20XX</a:t>
            </a:r>
            <a:endParaRPr lang="en-US" sz="33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9364826" y="334670"/>
            <a:ext cx="2473866" cy="508573"/>
          </a:xfrm>
          <a:prstGeom prst="rect">
            <a:avLst/>
          </a:prstGeom>
          <a:noFill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r">
              <a:lnSpc>
                <a:spcPct val="100000"/>
              </a:lnSpc>
              <a:spcBef>
                <a:spcPts val="375"/>
              </a:spcBef>
              <a:defRPr/>
            </a:pPr>
            <a:r>
              <a:rPr lang="en-US" sz="1200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REPORTING</a:t>
            </a:r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303259" y="1394815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</p:spPr>
      </p:sp>
      <p:sp>
        <p:nvSpPr>
          <p:cNvPr id="3" name="AutoShape 3"/>
          <p:cNvSpPr/>
          <p:nvPr/>
        </p:nvSpPr>
        <p:spPr>
          <a:xfrm>
            <a:off x="6303259" y="3911005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</p:spPr>
      </p:sp>
      <p:sp>
        <p:nvSpPr>
          <p:cNvPr id="4" name="AutoShape 4"/>
          <p:cNvSpPr/>
          <p:nvPr/>
        </p:nvSpPr>
        <p:spPr>
          <a:xfrm>
            <a:off x="715856" y="3911005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</p:spPr>
      </p:sp>
      <p:sp>
        <p:nvSpPr>
          <p:cNvPr id="5" name="AutoShape 5"/>
          <p:cNvSpPr/>
          <p:nvPr/>
        </p:nvSpPr>
        <p:spPr>
          <a:xfrm>
            <a:off x="715856" y="1378942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</p:spPr>
      </p:sp>
      <p:sp>
        <p:nvSpPr>
          <p:cNvPr id="6" name="TextBox 6"/>
          <p:cNvSpPr txBox="1"/>
          <p:nvPr/>
        </p:nvSpPr>
        <p:spPr>
          <a:xfrm>
            <a:off x="6703007" y="4126373"/>
            <a:ext cx="4295775" cy="628650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实现了数据可视化展示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03007" y="4705286"/>
            <a:ext cx="4476750" cy="120967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通过数据可视化技术，将复杂的数据以直观、易懂的方式呈现出来，便于用户理解和使用。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8702" y="1610183"/>
            <a:ext cx="4295775" cy="628650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成功构建了大数据处理平台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98702" y="2189096"/>
            <a:ext cx="4476750" cy="120967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通过集成多种大数据处理工具和框架，构建了一个高效、可扩展的大数据处理平台，为后续的数据分析和可视化工作提供了强大的支持。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686105" y="1610183"/>
            <a:ext cx="4295775" cy="628650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实现了海量数据的快速处理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686105" y="2189096"/>
            <a:ext cx="4476750" cy="120967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利用分布式计算、并行处理等技术手段，实现了对海量数据的快速处理和分析，提高了数据处理效率。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98702" y="4126373"/>
            <a:ext cx="4295775" cy="628650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完成了多维度的数据分析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98702" y="4705286"/>
            <a:ext cx="4476750" cy="120967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通过对数据的深入挖掘和分析，发现了隐藏在数据中的价值信息，为企业的决策提供了有力的数据支持。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项目成果总结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l="28906" r="28906"/>
          <a:stretch>
            <a:fillRect/>
          </a:stretch>
        </p:blipFill>
        <p:spPr>
          <a:xfrm>
            <a:off x="640619" y="1239230"/>
            <a:ext cx="3783578" cy="504477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存在的问题与改进方向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4195024" y="4787018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5" name="AutoShape 5"/>
          <p:cNvSpPr/>
          <p:nvPr/>
        </p:nvSpPr>
        <p:spPr>
          <a:xfrm>
            <a:off x="4195024" y="3018088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6" name="AutoShape 6"/>
          <p:cNvSpPr/>
          <p:nvPr/>
        </p:nvSpPr>
        <p:spPr>
          <a:xfrm>
            <a:off x="4195024" y="1237957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7" name="TextBox 7"/>
          <p:cNvSpPr txBox="1"/>
          <p:nvPr/>
        </p:nvSpPr>
        <p:spPr>
          <a:xfrm>
            <a:off x="5259845" y="2945478"/>
            <a:ext cx="6286500" cy="695325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算法优化需求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59845" y="3472246"/>
            <a:ext cx="6124575" cy="124777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在处理海量数据时，部分算法的性能和效率有待提升。未来需要针对具体场景对算法进行优化和改进，提高数据处理速度和准确性。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72199" y="4714408"/>
            <a:ext cx="6286500" cy="695325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系统稳定性问题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72199" y="5252378"/>
            <a:ext cx="6124575" cy="124777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在大数据处理过程中，系统的稳定性至关重要。未来需要加强对系统的监控和维护，确保系统的稳定运行。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72221" y="1165346"/>
            <a:ext cx="6286500" cy="695325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数据质量问题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72221" y="1692114"/>
            <a:ext cx="6124575" cy="124777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在数据处理过程中，发现部分数据存在缺失、异常等问题，影响了数据分析的准确性。未来需要加强对数据质量的监控和清洗工作，提高数据质量。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4629608" y="478701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4" name="AutoShape 14"/>
          <p:cNvSpPr/>
          <p:nvPr/>
        </p:nvSpPr>
        <p:spPr>
          <a:xfrm>
            <a:off x="3911804" y="478701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5" name="AutoShape 15"/>
          <p:cNvSpPr/>
          <p:nvPr/>
        </p:nvSpPr>
        <p:spPr>
          <a:xfrm>
            <a:off x="4629608" y="301808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6" name="AutoShape 16"/>
          <p:cNvSpPr/>
          <p:nvPr/>
        </p:nvSpPr>
        <p:spPr>
          <a:xfrm>
            <a:off x="3911804" y="301808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7" name="AutoShape 17"/>
          <p:cNvSpPr/>
          <p:nvPr/>
        </p:nvSpPr>
        <p:spPr>
          <a:xfrm>
            <a:off x="4629608" y="123795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8" name="AutoShape 18"/>
          <p:cNvSpPr/>
          <p:nvPr/>
        </p:nvSpPr>
        <p:spPr>
          <a:xfrm>
            <a:off x="3911804" y="123795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9" name="TextBox 19"/>
          <p:cNvSpPr txBox="1"/>
          <p:nvPr/>
        </p:nvSpPr>
        <p:spPr>
          <a:xfrm>
            <a:off x="4162763" y="4825850"/>
            <a:ext cx="765990" cy="472440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2325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162763" y="3056920"/>
            <a:ext cx="765990" cy="472440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2325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162763" y="1276789"/>
            <a:ext cx="765990" cy="472440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2325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800" y="1576863"/>
            <a:ext cx="1849755" cy="929640"/>
          </a:xfrm>
          <a:prstGeom prst="rect">
            <a:avLst/>
          </a:prstGeom>
        </p:spPr>
        <p:txBody>
          <a:bodyPr vert="horz" wrap="square" lIns="91440" tIns="45720" rIns="91440" bIns="45720" rtlCol="0" anchor="t" anchorCtr="1">
            <a:noAutofit/>
          </a:bodyPr>
          <a:lstStyle/>
          <a:p>
            <a:pPr>
              <a:lnSpc>
                <a:spcPct val="90000"/>
              </a:lnSpc>
            </a:pPr>
            <a:r>
              <a:rPr lang="en-US" sz="33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</a:t>
            </a:r>
            <a:endParaRPr lang="en-US" sz="33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69515" y="1576863"/>
            <a:ext cx="2922600" cy="9296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3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33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3953" y="2362980"/>
            <a:ext cx="6574155" cy="18059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5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引言</a:t>
            </a:r>
            <a:endParaRPr lang="en-US" sz="45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53851" y="182270"/>
            <a:ext cx="3537586" cy="71065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33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20XX</a:t>
            </a:r>
            <a:endParaRPr lang="en-US" sz="33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9364826" y="334670"/>
            <a:ext cx="2473866" cy="508573"/>
          </a:xfrm>
          <a:prstGeom prst="rect">
            <a:avLst/>
          </a:prstGeom>
          <a:noFill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r">
              <a:lnSpc>
                <a:spcPct val="100000"/>
              </a:lnSpc>
              <a:spcBef>
                <a:spcPts val="375"/>
              </a:spcBef>
              <a:defRPr/>
            </a:pPr>
            <a:r>
              <a:rPr lang="en-US" sz="1200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REPORTING</a:t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38667" y="1819508"/>
            <a:ext cx="5461334" cy="1920000"/>
          </a:xfrm>
          <a:prstGeom prst="roundRect">
            <a:avLst>
              <a:gd name="adj" fmla="val 12222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大数据处理技术未来发展趋势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94041" y="2045910"/>
            <a:ext cx="4950584" cy="1467196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云计算与大数据的深度融合：随着云计算技术的不断发展，未来大数据处理技术将与云计算更加紧密地结合，实现更高效、更灵活的数据处理和分析能力。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6211833" y="1819508"/>
            <a:ext cx="5461334" cy="1920000"/>
          </a:xfrm>
          <a:prstGeom prst="roundRect">
            <a:avLst>
              <a:gd name="adj" fmla="val 12222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6" name="TextBox 6"/>
          <p:cNvSpPr txBox="1"/>
          <p:nvPr/>
        </p:nvSpPr>
        <p:spPr>
          <a:xfrm>
            <a:off x="6467208" y="2045910"/>
            <a:ext cx="4950584" cy="1467196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人工智能与大数据的结合：人工智能技术将在大数据处理中发挥越来越重要的作用，通过智能算法和模型对数据进行深入挖掘和分析，发现更多有价值的信息。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8667" y="3962758"/>
            <a:ext cx="5461334" cy="1920000"/>
          </a:xfrm>
          <a:prstGeom prst="roundRect">
            <a:avLst>
              <a:gd name="adj" fmla="val 12222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8" name="TextBox 8"/>
          <p:cNvSpPr txBox="1"/>
          <p:nvPr/>
        </p:nvSpPr>
        <p:spPr>
          <a:xfrm>
            <a:off x="794041" y="4189160"/>
            <a:ext cx="4950584" cy="1467196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数据安全与隐私保护：随着大数据技术的广泛应用，数据安全和隐私保护问题也日益凸显。未来大数据处理技术将更加注重数据的安全性和隐私保护，确保用户数据的安全和合法使用。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6211833" y="3962758"/>
            <a:ext cx="5461334" cy="1920000"/>
          </a:xfrm>
          <a:prstGeom prst="roundRect">
            <a:avLst>
              <a:gd name="adj" fmla="val 12222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10" name="TextBox 10"/>
          <p:cNvSpPr txBox="1"/>
          <p:nvPr/>
        </p:nvSpPr>
        <p:spPr>
          <a:xfrm>
            <a:off x="6467208" y="4189160"/>
            <a:ext cx="4950584" cy="1467196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跨领域数据融合与应用：未来大数据处理技术将更加注重跨领域数据的融合与应用，通过整合不同领域的数据资源，发现新的价值和应用场景。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4162" y="1985010"/>
            <a:ext cx="6997192" cy="14344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6000"/>
              </a:lnSpc>
            </a:pPr>
            <a:r>
              <a:rPr lang="en-US" sz="96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lang="en-US" sz="96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49821" y="3783253"/>
            <a:ext cx="1983105" cy="415290"/>
          </a:xfrm>
          <a:prstGeom prst="rect">
            <a:avLst/>
          </a:prstGeom>
        </p:spPr>
        <p:txBody>
          <a:bodyPr vert="horz" wrap="square" lIns="91440" tIns="45720" rIns="91440" bIns="45720" rtlCol="0" anchor="t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100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感谢观看</a:t>
            </a:r>
            <a:endParaRPr lang="en-US" sz="2100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53851" y="182270"/>
            <a:ext cx="3537586" cy="71065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33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20XX</a:t>
            </a:r>
            <a:endParaRPr lang="en-US" sz="33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9364826" y="334670"/>
            <a:ext cx="2473866" cy="508573"/>
          </a:xfrm>
          <a:prstGeom prst="rect">
            <a:avLst/>
          </a:prstGeom>
          <a:noFill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r">
              <a:lnSpc>
                <a:spcPct val="100000"/>
              </a:lnSpc>
              <a:spcBef>
                <a:spcPts val="375"/>
              </a:spcBef>
              <a:defRPr/>
            </a:pPr>
            <a:r>
              <a:rPr lang="en-US" sz="1200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REPORTING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849616" y="6177526"/>
            <a:ext cx="5497697" cy="419156"/>
          </a:xfrm>
          <a:prstGeom prst="rect">
            <a:avLst/>
          </a:prstGeom>
          <a:noFill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defRPr/>
            </a:pPr>
            <a:r>
              <a:rPr lang="en-US" sz="1200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https://wenku.baidu.com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51642" y="4006380"/>
            <a:ext cx="7813795" cy="1827334"/>
          </a:xfrm>
          <a:prstGeom prst="roundRect">
            <a:avLst>
              <a:gd name="adj" fmla="val 16667"/>
            </a:avLst>
          </a:prstGeom>
          <a:solidFill>
            <a:schemeClr val="lt2">
              <a:alpha val="80000"/>
            </a:schemeClr>
          </a:solidFill>
        </p:spPr>
      </p:sp>
      <p:sp>
        <p:nvSpPr>
          <p:cNvPr id="3" name="AutoShape 3"/>
          <p:cNvSpPr/>
          <p:nvPr/>
        </p:nvSpPr>
        <p:spPr>
          <a:xfrm>
            <a:off x="751642" y="1920540"/>
            <a:ext cx="7813795" cy="1827334"/>
          </a:xfrm>
          <a:prstGeom prst="roundRect">
            <a:avLst>
              <a:gd name="adj" fmla="val 16667"/>
            </a:avLst>
          </a:prstGeom>
          <a:solidFill>
            <a:schemeClr val="lt2">
              <a:alpha val="80000"/>
            </a:schemeClr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00000"/>
          </a:blip>
          <a:srcRect t="5556" b="5556"/>
          <a:stretch>
            <a:fillRect/>
          </a:stretch>
        </p:blipFill>
        <p:spPr>
          <a:xfrm>
            <a:off x="7804006" y="1329783"/>
            <a:ext cx="3831201" cy="510826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30579" y="2089154"/>
            <a:ext cx="6238875" cy="637972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30579" y="2610429"/>
            <a:ext cx="6238875" cy="950067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随着互联网、物联网等技术的快速发展，数据量呈现爆炸式增长，大数据已经成为当今时代的重要特征和宝贵资源。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30579" y="4183053"/>
            <a:ext cx="6238875" cy="637972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目的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30579" y="4712439"/>
            <a:ext cx="6238875" cy="936429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掌握大数据处理技术，高效地进行数据收集、存储、处理和分析，挖掘数据中的价值，为决策提供支持。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背景与目的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l="3564" r="3564"/>
          <a:stretch>
            <a:fillRect/>
          </a:stretch>
        </p:blipFill>
        <p:spPr>
          <a:xfrm>
            <a:off x="476023" y="1726817"/>
            <a:ext cx="4434840" cy="4434841"/>
          </a:xfrm>
          <a:prstGeom prst="round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62187" y="4881292"/>
            <a:ext cx="6000750" cy="711336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重要性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67801" y="5523753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大数据处理技术能够帮助企业更好地了解市场需求、优化产品设计、提高运营效率等，具有广泛的应用前景。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5267801" y="1835975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6" name="TextBox 6"/>
          <p:cNvSpPr txBox="1"/>
          <p:nvPr/>
        </p:nvSpPr>
        <p:spPr>
          <a:xfrm>
            <a:off x="5562187" y="1621998"/>
            <a:ext cx="6000750" cy="666079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67801" y="2234038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大数据处理技术是指对海量、复杂的数据进行收集、存储、分析、挖掘和应用的技术方法和工具。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62187" y="3262274"/>
            <a:ext cx="6000750" cy="69755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特点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67801" y="3896612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包括数据采集、存储、处理和分析等环节，涉及多种技术和工具的综合应用。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大数据处理技术简介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5267801" y="3491989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2" name="AutoShape 12"/>
          <p:cNvSpPr/>
          <p:nvPr/>
        </p:nvSpPr>
        <p:spPr>
          <a:xfrm>
            <a:off x="5267801" y="5117897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32113" y="5184323"/>
            <a:ext cx="2429542" cy="1127284"/>
          </a:xfrm>
          <a:custGeom>
            <a:avLst/>
            <a:gdLst/>
            <a:ahLst/>
            <a:cxnLst/>
            <a:rect l="l" t="t" r="r" b="b"/>
            <a:pathLst>
              <a:path w="292" h="135">
                <a:moveTo>
                  <a:pt x="130" y="19"/>
                </a:moveTo>
                <a:cubicBezTo>
                  <a:pt x="75" y="38"/>
                  <a:pt x="31" y="73"/>
                  <a:pt x="0" y="118"/>
                </a:cubicBezTo>
                <a:cubicBezTo>
                  <a:pt x="52" y="134"/>
                  <a:pt x="108" y="135"/>
                  <a:pt x="163" y="116"/>
                </a:cubicBezTo>
                <a:cubicBezTo>
                  <a:pt x="218" y="97"/>
                  <a:pt x="262" y="61"/>
                  <a:pt x="292" y="17"/>
                </a:cubicBezTo>
                <a:cubicBezTo>
                  <a:pt x="241" y="0"/>
                  <a:pt x="184" y="0"/>
                  <a:pt x="130" y="19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3" name="Freeform 3"/>
          <p:cNvSpPr/>
          <p:nvPr/>
        </p:nvSpPr>
        <p:spPr>
          <a:xfrm>
            <a:off x="6032113" y="4073042"/>
            <a:ext cx="1515142" cy="2095595"/>
          </a:xfrm>
          <a:custGeom>
            <a:avLst/>
            <a:gdLst/>
            <a:ahLst/>
            <a:cxnLst/>
            <a:rect l="l" t="t" r="r" b="b"/>
            <a:pathLst>
              <a:path w="182" h="251">
                <a:moveTo>
                  <a:pt x="49" y="96"/>
                </a:moveTo>
                <a:cubicBezTo>
                  <a:pt x="15" y="143"/>
                  <a:pt x="0" y="197"/>
                  <a:pt x="1" y="251"/>
                </a:cubicBezTo>
                <a:cubicBezTo>
                  <a:pt x="52" y="235"/>
                  <a:pt x="99" y="203"/>
                  <a:pt x="132" y="156"/>
                </a:cubicBezTo>
                <a:cubicBezTo>
                  <a:pt x="166" y="109"/>
                  <a:pt x="182" y="54"/>
                  <a:pt x="181" y="0"/>
                </a:cubicBezTo>
                <a:cubicBezTo>
                  <a:pt x="130" y="16"/>
                  <a:pt x="83" y="49"/>
                  <a:pt x="49" y="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</p:spPr>
      </p:sp>
      <p:sp>
        <p:nvSpPr>
          <p:cNvPr id="4" name="Freeform 4"/>
          <p:cNvSpPr/>
          <p:nvPr/>
        </p:nvSpPr>
        <p:spPr>
          <a:xfrm>
            <a:off x="3612763" y="5184323"/>
            <a:ext cx="2419350" cy="1127284"/>
          </a:xfrm>
          <a:custGeom>
            <a:avLst/>
            <a:gdLst/>
            <a:ahLst/>
            <a:cxnLst/>
            <a:rect l="l" t="t" r="r" b="b"/>
            <a:pathLst>
              <a:path w="291" h="135">
                <a:moveTo>
                  <a:pt x="162" y="19"/>
                </a:moveTo>
                <a:cubicBezTo>
                  <a:pt x="217" y="38"/>
                  <a:pt x="261" y="73"/>
                  <a:pt x="291" y="118"/>
                </a:cubicBezTo>
                <a:cubicBezTo>
                  <a:pt x="240" y="134"/>
                  <a:pt x="184" y="135"/>
                  <a:pt x="129" y="116"/>
                </a:cubicBezTo>
                <a:cubicBezTo>
                  <a:pt x="74" y="97"/>
                  <a:pt x="30" y="61"/>
                  <a:pt x="0" y="17"/>
                </a:cubicBezTo>
                <a:cubicBezTo>
                  <a:pt x="51" y="0"/>
                  <a:pt x="108" y="0"/>
                  <a:pt x="162" y="19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5" name="Freeform 5"/>
          <p:cNvSpPr/>
          <p:nvPr/>
        </p:nvSpPr>
        <p:spPr>
          <a:xfrm>
            <a:off x="4527163" y="4073042"/>
            <a:ext cx="1513713" cy="2095595"/>
          </a:xfrm>
          <a:custGeom>
            <a:avLst/>
            <a:gdLst/>
            <a:ahLst/>
            <a:cxnLst/>
            <a:rect l="l" t="t" r="r" b="b"/>
            <a:pathLst>
              <a:path w="182" h="251">
                <a:moveTo>
                  <a:pt x="133" y="96"/>
                </a:moveTo>
                <a:cubicBezTo>
                  <a:pt x="167" y="143"/>
                  <a:pt x="182" y="197"/>
                  <a:pt x="181" y="251"/>
                </a:cubicBezTo>
                <a:cubicBezTo>
                  <a:pt x="130" y="235"/>
                  <a:pt x="83" y="203"/>
                  <a:pt x="50" y="156"/>
                </a:cubicBezTo>
                <a:cubicBezTo>
                  <a:pt x="16" y="109"/>
                  <a:pt x="0" y="54"/>
                  <a:pt x="1" y="0"/>
                </a:cubicBezTo>
                <a:cubicBezTo>
                  <a:pt x="52" y="16"/>
                  <a:pt x="99" y="49"/>
                  <a:pt x="133" y="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</p:spPr>
      </p:sp>
      <p:sp>
        <p:nvSpPr>
          <p:cNvPr id="6" name="Freeform 6"/>
          <p:cNvSpPr/>
          <p:nvPr/>
        </p:nvSpPr>
        <p:spPr>
          <a:xfrm>
            <a:off x="5609203" y="3588886"/>
            <a:ext cx="856012" cy="2579751"/>
          </a:xfrm>
          <a:custGeom>
            <a:avLst/>
            <a:gdLst/>
            <a:ahLst/>
            <a:cxnLst/>
            <a:rect l="l" t="t" r="r" b="b"/>
            <a:pathLst>
              <a:path w="103" h="309">
                <a:moveTo>
                  <a:pt x="0" y="154"/>
                </a:moveTo>
                <a:cubicBezTo>
                  <a:pt x="0" y="212"/>
                  <a:pt x="19" y="266"/>
                  <a:pt x="51" y="309"/>
                </a:cubicBezTo>
                <a:cubicBezTo>
                  <a:pt x="84" y="266"/>
                  <a:pt x="103" y="212"/>
                  <a:pt x="103" y="154"/>
                </a:cubicBezTo>
                <a:cubicBezTo>
                  <a:pt x="103" y="97"/>
                  <a:pt x="84" y="43"/>
                  <a:pt x="51" y="0"/>
                </a:cubicBezTo>
                <a:cubicBezTo>
                  <a:pt x="19" y="43"/>
                  <a:pt x="0" y="97"/>
                  <a:pt x="0" y="154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7" name="TextBox 7"/>
          <p:cNvSpPr txBox="1"/>
          <p:nvPr/>
        </p:nvSpPr>
        <p:spPr>
          <a:xfrm>
            <a:off x="463378" y="4535812"/>
            <a:ext cx="2931336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1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报告结构</a:t>
            </a:r>
            <a:endParaRPr lang="en-US" sz="21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9597" y="5004954"/>
            <a:ext cx="2931336" cy="1398504"/>
          </a:xfrm>
          <a:prstGeom prst="rect">
            <a:avLst/>
          </a:prstGeom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本报告将从大数据处理技术的基础概念入手，逐步深入到具体技术、实践应用以及数据分析可视化等方面。</a:t>
            </a:r>
            <a:endParaRPr lang="en-US" sz="14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88216" y="2422580"/>
            <a:ext cx="2931336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基础概念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74435" y="2891723"/>
            <a:ext cx="2931336" cy="1398504"/>
          </a:xfrm>
          <a:prstGeom prst="rect">
            <a:avLst/>
          </a:prstGeom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介绍大数据的定义、特点以及处理技术的核心概念。</a:t>
            </a:r>
            <a:endParaRPr lang="en-US" sz="14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540944" y="1591726"/>
            <a:ext cx="3020092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1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具体技术</a:t>
            </a:r>
            <a:endParaRPr lang="en-US" sz="21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564095" y="2060868"/>
            <a:ext cx="2931336" cy="1398504"/>
          </a:xfrm>
          <a:prstGeom prst="rect">
            <a:avLst/>
          </a:prstGeom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详细阐述大数据的存储技术、分布式计算框架、数据挖掘与机器学习等技术原理和应用场景。</a:t>
            </a:r>
            <a:endParaRPr lang="en-US" sz="14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261908" y="2422580"/>
            <a:ext cx="2931336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1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实践应用</a:t>
            </a:r>
            <a:endParaRPr lang="en-US" sz="21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248127" y="2891723"/>
            <a:ext cx="2931336" cy="1398504"/>
          </a:xfrm>
          <a:prstGeom prst="rect">
            <a:avLst/>
          </a:prstGeom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通过案例分析，展示大数据处理技术在各个领域中的实际应用效果。</a:t>
            </a:r>
            <a:endParaRPr lang="en-US" sz="14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814029" y="4535812"/>
            <a:ext cx="2931336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1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数据分析可视化</a:t>
            </a:r>
            <a:endParaRPr lang="en-US" sz="21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800248" y="5004954"/>
            <a:ext cx="2931336" cy="1398504"/>
          </a:xfrm>
          <a:prstGeom prst="rect">
            <a:avLst/>
          </a:prstGeom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介绍数据可视化的基本原理和常用工具，以及如何通过可视化手段更好地呈现和分析大数据。</a:t>
            </a:r>
            <a:endParaRPr lang="en-US" sz="14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报告结构与内容概述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794737" y="5266000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24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527163" y="4396796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24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607298" y="4073042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24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697625" y="4396796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en-US" sz="24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495431" y="5266000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</a:t>
            </a:r>
            <a:endParaRPr lang="en-US" sz="24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800" y="1576863"/>
            <a:ext cx="1849755" cy="929640"/>
          </a:xfrm>
          <a:prstGeom prst="rect">
            <a:avLst/>
          </a:prstGeom>
        </p:spPr>
        <p:txBody>
          <a:bodyPr vert="horz" wrap="square" lIns="91440" tIns="45720" rIns="91440" bIns="45720" rtlCol="0" anchor="t" anchorCtr="1">
            <a:noAutofit/>
          </a:bodyPr>
          <a:lstStyle/>
          <a:p>
            <a:pPr>
              <a:lnSpc>
                <a:spcPct val="90000"/>
              </a:lnSpc>
            </a:pPr>
            <a:r>
              <a:rPr lang="en-US" sz="33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</a:t>
            </a:r>
            <a:endParaRPr lang="en-US" sz="33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69515" y="1576863"/>
            <a:ext cx="2922600" cy="9296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3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33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3953" y="2362980"/>
            <a:ext cx="6574155" cy="18059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5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Hadoop、Spark、Flink、MapReduce、Hive介绍</a:t>
            </a:r>
            <a:endParaRPr lang="en-US" sz="45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53851" y="182270"/>
            <a:ext cx="3537586" cy="71065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3300" b="1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20XX</a:t>
            </a:r>
            <a:endParaRPr lang="en-US" sz="3300" b="1">
              <a:solidFill>
                <a:srgbClr val="13151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9364826" y="334670"/>
            <a:ext cx="2473866" cy="508573"/>
          </a:xfrm>
          <a:prstGeom prst="rect">
            <a:avLst/>
          </a:prstGeom>
          <a:noFill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r">
              <a:lnSpc>
                <a:spcPct val="100000"/>
              </a:lnSpc>
              <a:spcBef>
                <a:spcPts val="375"/>
              </a:spcBef>
              <a:defRPr/>
            </a:pPr>
            <a:r>
              <a:rPr lang="en-US" sz="1200">
                <a:solidFill>
                  <a:srgbClr val="13151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REPORTING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3860" y="1688405"/>
            <a:ext cx="5651946" cy="1105039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Hadoop是一个由Apache基金会所开发的分布式系统基础架构，它允许用户在不了解分布式底层细节的情况下开发分布式程序。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860" y="3207344"/>
            <a:ext cx="5651946" cy="1091258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Hadoop的核心组件包括Hadoop Distributed File System (HDFS)和MapReduce，前者提供高容错性的系统来存储数据，后者则用于大规模数据集的并行处理。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860" y="4726283"/>
            <a:ext cx="5651946" cy="1105039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Hadoop还提供了许多其他工具和功能，如Hive用于数据仓库基础设施，Pig用于高级数据流语言和执行框架，以及HBase用于分布式、可扩展的大数据存储。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00000"/>
          </a:blip>
          <a:srcRect l="16667" r="16667"/>
          <a:stretch>
            <a:fillRect/>
          </a:stretch>
        </p:blipFill>
        <p:spPr>
          <a:xfrm>
            <a:off x="6834439" y="1688405"/>
            <a:ext cx="4305846" cy="430584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Hadoop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3458" r="13458"/>
          <a:stretch>
            <a:fillRect/>
          </a:stretch>
        </p:blipFill>
        <p:spPr>
          <a:xfrm>
            <a:off x="6603343" y="2224392"/>
            <a:ext cx="4168357" cy="4168357"/>
          </a:xfrm>
          <a:prstGeom prst="ellipse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16667" r="16667"/>
          <a:stretch>
            <a:fillRect/>
          </a:stretch>
        </p:blipFill>
        <p:spPr>
          <a:xfrm>
            <a:off x="9378237" y="1283258"/>
            <a:ext cx="2231507" cy="2231507"/>
          </a:xfrm>
          <a:prstGeom prst="ellipse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Spark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60841" y="1774590"/>
            <a:ext cx="4394883" cy="1177744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Spark是专为大规模数据处理而设计的快速通用的计算引擎，它提供了内存中的分布式计算，从而大大提高了数据处理速度。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60841" y="3518579"/>
            <a:ext cx="4394883" cy="1162892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Spark支持多种数据源和数据格式，包括批处理、交互式查询、实时流处理、机器学习和图形处理。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60841" y="5273819"/>
            <a:ext cx="4394883" cy="1176673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Spark的主要特点包括易用性、通用性、容错性、内存计算以及与其他大数据工具的集成能力。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626264" y="1934836"/>
            <a:ext cx="857250" cy="857250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9" name="Freeform 9"/>
          <p:cNvSpPr/>
          <p:nvPr/>
        </p:nvSpPr>
        <p:spPr>
          <a:xfrm>
            <a:off x="867088" y="2175661"/>
            <a:ext cx="375601" cy="375601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800" y="79486"/>
                </a:moveTo>
                <a:cubicBezTo>
                  <a:pt x="152800" y="79486"/>
                  <a:pt x="133750" y="38891"/>
                  <a:pt x="90888" y="38891"/>
                </a:cubicBezTo>
                <a:cubicBezTo>
                  <a:pt x="44053" y="38891"/>
                  <a:pt x="19450" y="78581"/>
                  <a:pt x="19450" y="118262"/>
                </a:cubicBezTo>
                <a:cubicBezTo>
                  <a:pt x="19450" y="184147"/>
                  <a:pt x="152800" y="265900"/>
                  <a:pt x="152800" y="265900"/>
                </a:cubicBezTo>
                <a:cubicBezTo>
                  <a:pt x="152800" y="265900"/>
                  <a:pt x="285350" y="184937"/>
                  <a:pt x="285350" y="118262"/>
                </a:cubicBezTo>
                <a:cubicBezTo>
                  <a:pt x="285350" y="77781"/>
                  <a:pt x="259956" y="38891"/>
                  <a:pt x="214713" y="38891"/>
                </a:cubicBezTo>
                <a:cubicBezTo>
                  <a:pt x="169469" y="38891"/>
                  <a:pt x="152800" y="79486"/>
                  <a:pt x="152800" y="79486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10" name="AutoShape 10"/>
          <p:cNvSpPr/>
          <p:nvPr/>
        </p:nvSpPr>
        <p:spPr>
          <a:xfrm>
            <a:off x="626264" y="3671400"/>
            <a:ext cx="857250" cy="857250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1" name="Freeform 11"/>
          <p:cNvSpPr/>
          <p:nvPr/>
        </p:nvSpPr>
        <p:spPr>
          <a:xfrm>
            <a:off x="883678" y="3928815"/>
            <a:ext cx="342421" cy="342421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67640" y="0"/>
                </a:moveTo>
                <a:lnTo>
                  <a:pt x="182880" y="0"/>
                </a:lnTo>
                <a:lnTo>
                  <a:pt x="182880" y="45720"/>
                </a:lnTo>
                <a:lnTo>
                  <a:pt x="228600" y="152400"/>
                </a:lnTo>
                <a:lnTo>
                  <a:pt x="228600" y="274320"/>
                </a:lnTo>
                <a:cubicBezTo>
                  <a:pt x="228600" y="291151"/>
                  <a:pt x="214951" y="304800"/>
                  <a:pt x="198120" y="304800"/>
                </a:cubicBezTo>
                <a:lnTo>
                  <a:pt x="198120" y="304800"/>
                </a:lnTo>
                <a:lnTo>
                  <a:pt x="76200" y="304800"/>
                </a:lnTo>
                <a:cubicBezTo>
                  <a:pt x="59436" y="304800"/>
                  <a:pt x="40996" y="291998"/>
                  <a:pt x="35052" y="276149"/>
                </a:cubicBezTo>
                <a:lnTo>
                  <a:pt x="0" y="182880"/>
                </a:lnTo>
                <a:lnTo>
                  <a:pt x="0" y="152400"/>
                </a:lnTo>
                <a:cubicBezTo>
                  <a:pt x="0" y="135569"/>
                  <a:pt x="13649" y="121920"/>
                  <a:pt x="30480" y="121920"/>
                </a:cubicBezTo>
                <a:lnTo>
                  <a:pt x="30480" y="121920"/>
                </a:lnTo>
                <a:lnTo>
                  <a:pt x="137160" y="121920"/>
                </a:lnTo>
                <a:lnTo>
                  <a:pt x="137160" y="30480"/>
                </a:lnTo>
                <a:cubicBezTo>
                  <a:pt x="137160" y="13649"/>
                  <a:pt x="150809" y="0"/>
                  <a:pt x="167640" y="0"/>
                </a:cubicBezTo>
                <a:lnTo>
                  <a:pt x="167640" y="0"/>
                </a:lnTo>
                <a:close/>
                <a:moveTo>
                  <a:pt x="259080" y="152400"/>
                </a:moveTo>
                <a:lnTo>
                  <a:pt x="304800" y="152400"/>
                </a:lnTo>
                <a:lnTo>
                  <a:pt x="304800" y="304800"/>
                </a:lnTo>
                <a:lnTo>
                  <a:pt x="259080" y="304800"/>
                </a:lnTo>
                <a:lnTo>
                  <a:pt x="259080" y="15240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12" name="AutoShape 12"/>
          <p:cNvSpPr/>
          <p:nvPr/>
        </p:nvSpPr>
        <p:spPr>
          <a:xfrm>
            <a:off x="626264" y="5433531"/>
            <a:ext cx="857250" cy="857250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3" name="Freeform 13"/>
          <p:cNvSpPr/>
          <p:nvPr/>
        </p:nvSpPr>
        <p:spPr>
          <a:xfrm>
            <a:off x="892128" y="5699395"/>
            <a:ext cx="325521" cy="325521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57150" y="114300"/>
                </a:moveTo>
                <a:lnTo>
                  <a:pt x="0" y="171450"/>
                </a:lnTo>
                <a:lnTo>
                  <a:pt x="114300" y="285750"/>
                </a:lnTo>
                <a:lnTo>
                  <a:pt x="304800" y="95250"/>
                </a:lnTo>
                <a:lnTo>
                  <a:pt x="247650" y="38100"/>
                </a:lnTo>
                <a:lnTo>
                  <a:pt x="114300" y="17145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69.86850393700786,&quot;left&quot;:53.99464566929133,&quot;top&quot;:133.61574803149605,&quot;width&quot;:874.1066141732284}"/>
</p:tagLst>
</file>

<file path=ppt/tags/tag10.xml><?xml version="1.0" encoding="utf-8"?>
<p:tagLst xmlns:p="http://schemas.openxmlformats.org/presentationml/2006/main">
  <p:tag name="KSO_WM_DIAGRAM_VIRTUALLY_FRAME" val="{&quot;height&quot;:369.86850393700786,&quot;left&quot;:53.99464566929133,&quot;top&quot;:133.61574803149605,&quot;width&quot;:874.1066141732284}"/>
</p:tagLst>
</file>

<file path=ppt/tags/tag11.xml><?xml version="1.0" encoding="utf-8"?>
<p:tagLst xmlns:p="http://schemas.openxmlformats.org/presentationml/2006/main">
  <p:tag name="KSO_WM_DIAGRAM_VIRTUALLY_FRAME" val="{&quot;height&quot;:369.86850393700786,&quot;left&quot;:53.99464566929133,&quot;top&quot;:133.61574803149605,&quot;width&quot;:874.1066141732284}"/>
</p:tagLst>
</file>

<file path=ppt/tags/tag12.xml><?xml version="1.0" encoding="utf-8"?>
<p:tagLst xmlns:p="http://schemas.openxmlformats.org/presentationml/2006/main">
  <p:tag name="KSO_WM_DIAGRAM_VIRTUALLY_FRAME" val="{&quot;height&quot;:369.86850393700786,&quot;left&quot;:53.99464566929133,&quot;top&quot;:133.61574803149605,&quot;width&quot;:874.1066141732284}"/>
</p:tagLst>
</file>

<file path=ppt/tags/tag13.xml><?xml version="1.0" encoding="utf-8"?>
<p:tagLst xmlns:p="http://schemas.openxmlformats.org/presentationml/2006/main">
  <p:tag name="commondata" val="eyJoZGlkIjoiNzVhZjEyMzZjZjdiZWUwMjUwMzk0MjNlYjBhYTYwZjQifQ=="/>
</p:tagLst>
</file>

<file path=ppt/tags/tag2.xml><?xml version="1.0" encoding="utf-8"?>
<p:tagLst xmlns:p="http://schemas.openxmlformats.org/presentationml/2006/main">
  <p:tag name="KSO_WM_DIAGRAM_VIRTUALLY_FRAME" val="{&quot;height&quot;:369.86850393700786,&quot;left&quot;:53.99464566929133,&quot;top&quot;:133.61574803149605,&quot;width&quot;:874.1066141732284}"/>
</p:tagLst>
</file>

<file path=ppt/tags/tag3.xml><?xml version="1.0" encoding="utf-8"?>
<p:tagLst xmlns:p="http://schemas.openxmlformats.org/presentationml/2006/main">
  <p:tag name="KSO_WM_DIAGRAM_VIRTUALLY_FRAME" val="{&quot;height&quot;:369.86850393700786,&quot;left&quot;:53.99464566929133,&quot;top&quot;:133.61574803149605,&quot;width&quot;:874.1066141732284}"/>
</p:tagLst>
</file>

<file path=ppt/tags/tag4.xml><?xml version="1.0" encoding="utf-8"?>
<p:tagLst xmlns:p="http://schemas.openxmlformats.org/presentationml/2006/main">
  <p:tag name="KSO_WM_DIAGRAM_VIRTUALLY_FRAME" val="{&quot;height&quot;:369.86850393700786,&quot;left&quot;:53.99464566929133,&quot;top&quot;:133.61574803149605,&quot;width&quot;:874.1066141732284}"/>
</p:tagLst>
</file>

<file path=ppt/tags/tag5.xml><?xml version="1.0" encoding="utf-8"?>
<p:tagLst xmlns:p="http://schemas.openxmlformats.org/presentationml/2006/main">
  <p:tag name="KSO_WM_DIAGRAM_VIRTUALLY_FRAME" val="{&quot;height&quot;:369.86850393700786,&quot;left&quot;:53.99464566929133,&quot;top&quot;:133.61574803149605,&quot;width&quot;:874.1066141732284}"/>
</p:tagLst>
</file>

<file path=ppt/tags/tag6.xml><?xml version="1.0" encoding="utf-8"?>
<p:tagLst xmlns:p="http://schemas.openxmlformats.org/presentationml/2006/main">
  <p:tag name="KSO_WM_DIAGRAM_VIRTUALLY_FRAME" val="{&quot;height&quot;:369.86850393700786,&quot;left&quot;:53.99464566929133,&quot;top&quot;:133.61574803149605,&quot;width&quot;:874.1066141732284}"/>
</p:tagLst>
</file>

<file path=ppt/tags/tag7.xml><?xml version="1.0" encoding="utf-8"?>
<p:tagLst xmlns:p="http://schemas.openxmlformats.org/presentationml/2006/main">
  <p:tag name="KSO_WM_DIAGRAM_VIRTUALLY_FRAME" val="{&quot;height&quot;:369.86850393700786,&quot;left&quot;:53.99464566929133,&quot;top&quot;:133.61574803149605,&quot;width&quot;:874.1066141732284}"/>
</p:tagLst>
</file>

<file path=ppt/tags/tag8.xml><?xml version="1.0" encoding="utf-8"?>
<p:tagLst xmlns:p="http://schemas.openxmlformats.org/presentationml/2006/main">
  <p:tag name="KSO_WM_DIAGRAM_VIRTUALLY_FRAME" val="{&quot;height&quot;:369.86850393700786,&quot;left&quot;:53.99464566929133,&quot;top&quot;:133.61574803149605,&quot;width&quot;:874.1066141732284}"/>
</p:tagLst>
</file>

<file path=ppt/tags/tag9.xml><?xml version="1.0" encoding="utf-8"?>
<p:tagLst xmlns:p="http://schemas.openxmlformats.org/presentationml/2006/main">
  <p:tag name="KSO_WM_DIAGRAM_VIRTUALLY_FRAME" val="{&quot;height&quot;:369.86850393700786,&quot;left&quot;:53.99464566929133,&quot;top&quot;:133.61574803149605,&quot;width&quot;:874.1066141732284}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131516"/>
      </a:dk1>
      <a:lt1>
        <a:srgbClr val="F3F3F3"/>
      </a:lt1>
      <a:dk2>
        <a:srgbClr val="131516"/>
      </a:dk2>
      <a:lt2>
        <a:srgbClr val="D5D5D5"/>
      </a:lt2>
      <a:accent1>
        <a:srgbClr val="4283F2"/>
      </a:accent1>
      <a:accent2>
        <a:srgbClr val="34C158"/>
      </a:accent2>
      <a:accent3>
        <a:srgbClr val="FDBE00"/>
      </a:accent3>
      <a:accent4>
        <a:srgbClr val="42B0F2"/>
      </a:accent4>
      <a:accent5>
        <a:srgbClr val="EA4336"/>
      </a:accent5>
      <a:accent6>
        <a:srgbClr val="27C9C4"/>
      </a:accent6>
      <a:hlink>
        <a:srgbClr val="EAB900"/>
      </a:hlink>
      <a:folHlink>
        <a:srgbClr val="EAB9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4347</Words>
  <Application>WPS 演示</Application>
  <PresentationFormat>On-screen Show (4:3)</PresentationFormat>
  <Paragraphs>443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意Or情</cp:lastModifiedBy>
  <cp:revision>3</cp:revision>
  <dcterms:created xsi:type="dcterms:W3CDTF">2006-08-16T00:00:00Z</dcterms:created>
  <dcterms:modified xsi:type="dcterms:W3CDTF">2024-06-23T13:56:52Z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D76BC06C2F4F4FBB8F66DFE46337646C_12</vt:lpwstr>
  </property>
  <property fmtid="{D5CDD505-2E9C-101B-9397-08002B2CF9AE}" pid="3" name="KSOProductBuildVer">
    <vt:lpwstr>2052-12.1.0.16929</vt:lpwstr>
  </property>
</Properties>
</file>