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  <p:sldId id="268" r:id="rId10"/>
    <p:sldId id="261" r:id="rId11"/>
    <p:sldId id="269" r:id="rId12"/>
    <p:sldId id="262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74C2-93DA-4513-BC8F-6E14943F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99294"/>
            <a:ext cx="9448800" cy="2227057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2DEC0-9D9C-4A92-B413-8047E8C08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361" y="3793124"/>
            <a:ext cx="9448800" cy="7989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-</a:t>
            </a:r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Shivaani Katragadda</a:t>
            </a:r>
          </a:p>
          <a:p>
            <a:pPr algn="ctr"/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R00183214</a:t>
            </a:r>
          </a:p>
        </p:txBody>
      </p:sp>
      <p:pic>
        <p:nvPicPr>
          <p:cNvPr id="8" name="Picture 14" descr="Image result for cork institute of technology logo transparent">
            <a:extLst>
              <a:ext uri="{FF2B5EF4-FFF2-40B4-BE49-F238E27FC236}">
                <a16:creationId xmlns:a16="http://schemas.microsoft.com/office/drawing/2014/main" id="{97751226-6D23-4DEA-A858-E514AC3CB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22036" r="12399" b="42546"/>
          <a:stretch/>
        </p:blipFill>
        <p:spPr bwMode="auto">
          <a:xfrm>
            <a:off x="1227792" y="723650"/>
            <a:ext cx="3853481" cy="12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C0C38-F9F3-452C-9980-94168AC535B8}"/>
              </a:ext>
            </a:extLst>
          </p:cNvPr>
          <p:cNvSpPr txBox="1"/>
          <p:nvPr/>
        </p:nvSpPr>
        <p:spPr>
          <a:xfrm>
            <a:off x="6906543" y="293455"/>
            <a:ext cx="34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 association with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8ACEFF-72F1-4A54-8CCD-839D56B7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81" y="622964"/>
            <a:ext cx="4190261" cy="14990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1A1541-869E-4F0C-AEDB-3D66E13930C4}"/>
              </a:ext>
            </a:extLst>
          </p:cNvPr>
          <p:cNvSpPr txBox="1"/>
          <p:nvPr/>
        </p:nvSpPr>
        <p:spPr>
          <a:xfrm>
            <a:off x="2283780" y="2365058"/>
            <a:ext cx="6735932" cy="13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1400" cap="small" spc="25" dirty="0">
                <a:solidFill>
                  <a:schemeClr val="accent6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 Drug Substance Production Processes </a:t>
            </a:r>
            <a:endParaRPr lang="en-IN" sz="3600" kern="1400" spc="-50" dirty="0">
              <a:solidFill>
                <a:schemeClr val="accent6">
                  <a:lumMod val="50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9"/>
    </mc:Choice>
    <mc:Fallback xmlns="">
      <p:transition spd="slow" advTm="312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A104-F647-46CC-9A21-0B986D5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Methodology –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C138-9FE2-46AB-8A30-8D5AFF8C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Multiple Linear Regression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Support Vector Machines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Lucida Sans Unicode" panose="020B0602030504020204" pitchFamily="34" charset="0"/>
              </a:rPr>
              <a:t>Among all the four algorithms, random forest performance is very promising when compared to others. Hyperparameter tuning is applied to random forest  by using </a:t>
            </a:r>
            <a:r>
              <a:rPr lang="en-IN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1"/>
    </mc:Choice>
    <mc:Fallback xmlns="">
      <p:transition spd="slow" advTm="91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B7B0-EFD7-44B8-8C7E-DA04AEEF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9E87C-231A-4708-9E62-B666703184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7" y="2193925"/>
            <a:ext cx="7146266" cy="35144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68F23-C019-453B-9C41-FC78735B2001}"/>
              </a:ext>
            </a:extLst>
          </p:cNvPr>
          <p:cNvSpPr txBox="1"/>
          <p:nvPr/>
        </p:nvSpPr>
        <p:spPr>
          <a:xfrm>
            <a:off x="3048740" y="57242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Figure : Performance comparison of all the algorithms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0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D20D-0771-4069-9575-E4C461D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72A9614-1558-413D-BE2F-A6DD8C303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530019"/>
              </p:ext>
            </p:extLst>
          </p:nvPr>
        </p:nvGraphicFramePr>
        <p:xfrm>
          <a:off x="685800" y="2193925"/>
          <a:ext cx="10820400" cy="25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49539624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16444547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893742509"/>
                    </a:ext>
                  </a:extLst>
                </a:gridCol>
              </a:tblGrid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Algorithm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RMSE Value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Score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80360"/>
                  </a:ext>
                </a:extLst>
              </a:tr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Multiple Linear Regression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3353.17 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0.7626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35739"/>
                  </a:ext>
                </a:extLst>
              </a:tr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Decision Tree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3002.86 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0.8096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51904"/>
                  </a:ext>
                </a:extLst>
              </a:tr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2278.79 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0.8903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8901"/>
                  </a:ext>
                </a:extLst>
              </a:tr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 Vector Machines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7046.99 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-0.048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37988"/>
                  </a:ext>
                </a:extLst>
              </a:tr>
              <a:tr h="38151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 after hyperparameter tuning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2248.15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0.8933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0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9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8"/>
    </mc:Choice>
    <mc:Fallback xmlns="">
      <p:transition spd="slow" advTm="56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CFC-F6B4-4434-8299-0F4566F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D816-FCE3-43C0-94D9-73374577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 possible areas of future work could be from either the data preparation phase or hyperparameter tuning of the various models.</a:t>
            </a:r>
          </a:p>
          <a:p>
            <a:r>
              <a:rPr lang="en-IN" sz="2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 techniques for handling missing values, such as imputation, may be used to test the models' performance.</a:t>
            </a:r>
          </a:p>
          <a:p>
            <a:r>
              <a:rPr lang="en-IN" sz="2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random search CV technique can be applied instead of the grid search CV method. </a:t>
            </a:r>
          </a:p>
          <a:p>
            <a:r>
              <a:rPr lang="en-IN" sz="2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can also implement the various combinations of hyper-parameters to improve the performance of machine learning models for predicting the IgG.</a:t>
            </a:r>
            <a:endParaRPr lang="en-IN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BBD84B-9310-4608-ACD9-4674E8EDBA41}"/>
              </a:ext>
            </a:extLst>
          </p:cNvPr>
          <p:cNvSpPr/>
          <p:nvPr/>
        </p:nvSpPr>
        <p:spPr>
          <a:xfrm>
            <a:off x="1651247" y="2835961"/>
            <a:ext cx="8895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28584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2D13-313B-493F-96B2-752B9B7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Acknowledgements</a:t>
            </a:r>
          </a:p>
        </p:txBody>
      </p:sp>
      <p:pic>
        <p:nvPicPr>
          <p:cNvPr id="11" name="Content Placeholder 10" descr="Quotes">
            <a:extLst>
              <a:ext uri="{FF2B5EF4-FFF2-40B4-BE49-F238E27FC236}">
                <a16:creationId xmlns:a16="http://schemas.microsoft.com/office/drawing/2014/main" id="{85C1CFA4-27F9-4C5E-AB68-872CAE02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453" y="2684169"/>
            <a:ext cx="2503503" cy="280534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43C0A0-7E74-49C2-899D-0FF3E8941C10}"/>
              </a:ext>
            </a:extLst>
          </p:cNvPr>
          <p:cNvSpPr txBox="1"/>
          <p:nvPr/>
        </p:nvSpPr>
        <p:spPr>
          <a:xfrm>
            <a:off x="4831672" y="2811509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would like to thank my supervisor, </a:t>
            </a:r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David Hawe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his valuable inputs and contribution in this project.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Patrick T. O’Sullivan, Janssen Pharmaceutical Sciences UC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giving me an opportunity to work on this project with them. </a:t>
            </a:r>
          </a:p>
        </p:txBody>
      </p:sp>
    </p:spTree>
    <p:extLst>
      <p:ext uri="{BB962C8B-B14F-4D97-AF65-F5344CB8AC3E}">
        <p14:creationId xmlns:p14="http://schemas.microsoft.com/office/powerpoint/2010/main" val="4664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0"/>
    </mc:Choice>
    <mc:Fallback xmlns="">
      <p:transition spd="slow" advTm="53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DF8E-7772-4758-86BD-177D3E76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38" y="1908700"/>
            <a:ext cx="10820400" cy="4309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does the Janssen Pharmaceutical Sciences UC do?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Since 1981 Janssen Pharmaceutical Sciences UC has been operating in Cork, Little Island.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company manufactures pharmaceutical ingredients to all other Janssen branches and third party companies.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ingredients are processed further into tablets and injectable dosage forms. 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"/>
    </mc:Choice>
    <mc:Fallback xmlns="">
      <p:transition spd="slow" advTm="48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6468-4E2D-4FF1-A589-1944554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AIM OF THE PROJECT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ED30-EFE4-49A1-9350-9A277569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create a predictive model for a Y variable IgG(immunoglobulin G) concerning the independent variables using different machine learning algorithms.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IgG: </a:t>
            </a:r>
            <a:r>
              <a:rPr lang="en-IN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Immunoglobulin G (IgG) is an antibody type. It is the most common antibody detected in blood circulation, containing around 75 percent of serum antibodies in humans. IgG molecules are formed and produced by plasma B cells.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09"/>
    </mc:Choice>
    <mc:Fallback xmlns="">
      <p:transition spd="slow" advTm="687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7CF5-AE3F-4DB8-8616-C5DAE243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62" y="764373"/>
            <a:ext cx="9304538" cy="129302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Biopharmaceutical manufacturing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440B-A9B5-4296-B0CB-267B8883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steps involved in the biopharmaceutical production process is as follows: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Fermentation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includes the cultivation of bacteria, fungi, or biological cells to produce protein drugs.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Chromatography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In this step antibodies products are polished and filtered.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Purification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In this step, all the antibodies are purified completely.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Final product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final antibodies product is tested in this step.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7CF5-AE3F-4DB8-8616-C5DAE243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82" y="215900"/>
            <a:ext cx="6730014" cy="129302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Biopharmaceutical manufacturing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440B-A9B5-4296-B0CB-267B8883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8928"/>
            <a:ext cx="10820400" cy="4856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 can express fermentation in two streams. They are bioprocessing upstream and bioprocessing downstream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Upstream Processing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In this process cells are generated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Preculture Phase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1800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cell/seed will be grown in a flask for 4 to 5 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Profusion phase</a:t>
            </a:r>
            <a:r>
              <a:rPr lang="en-IN" sz="1800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 the seed will be moved to a bioreactor and processed for 60 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Harvest :</a:t>
            </a:r>
            <a:r>
              <a:rPr lang="en-IN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will then be shifted to a tank to harvest</a:t>
            </a:r>
          </a:p>
          <a:p>
            <a:r>
              <a:rPr lang="en-IN" sz="18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Downstream Processing</a:t>
            </a:r>
            <a:r>
              <a:rPr lang="en-IN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Purification and polishing(Chromatography) comes under this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Initial recovery</a:t>
            </a:r>
            <a:r>
              <a:rPr lang="en-US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In this phase the separation of the cells of the bioreactor takes place. Generally, in this phase the small molecules, water, and growth supplements are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Purification</a:t>
            </a:r>
            <a:r>
              <a:rPr lang="en-US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In this phase, contaminants (polluting or poisonous substances),host cell proteins(impurities produced by the cells to produce proteins), harmful viruses are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Polishing</a:t>
            </a:r>
            <a:r>
              <a:rPr lang="en-US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During this process, unwanted biomolecules created during insolation and purification, removal of virus or pyrogens(the substance produced by bacteria) and the pollutants  are removed in this phase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final antibodies product is captured.</a:t>
            </a:r>
            <a:endParaRPr lang="en-IN" sz="1800" dirty="0">
              <a:solidFill>
                <a:srgbClr val="0E101A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CFC-5DB9-4752-B8FA-FA0374EC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Biopharmaceutical manufacturing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BBFE2-8348-46F3-A0CF-27A5CB95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86" y="2193926"/>
            <a:ext cx="7344227" cy="33812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D944C-0B79-4C2D-B3DF-1F05C18A388D}"/>
              </a:ext>
            </a:extLst>
          </p:cNvPr>
          <p:cNvSpPr txBox="1"/>
          <p:nvPr/>
        </p:nvSpPr>
        <p:spPr>
          <a:xfrm>
            <a:off x="2798685" y="57242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: The upstream and the downstream bioprocess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5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AF26-028D-4599-A968-E28A231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AB69-CCA3-4F6B-AE19-F089A3A3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 is provided in .xlsx file with four sheets of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hree sheets contain continuous data for three batches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one sheet contains discrete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E101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discrete data and continuous data?</a:t>
            </a:r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Discrete Data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Janssen uses discrete data to represent the performance of the previous day's bioreactor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Continuous Data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2000" dirty="0"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is read continuously through hard sensors; and collected across the 60 days in every 10 minutes.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8"/>
    </mc:Choice>
    <mc:Fallback xmlns="">
      <p:transition spd="slow" advTm="305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5017-E328-443E-A69A-FC9520D2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BC0A04-756D-4F06-A3C6-06432AFC3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82873"/>
              </p:ext>
            </p:extLst>
          </p:nvPr>
        </p:nvGraphicFramePr>
        <p:xfrm>
          <a:off x="2201662" y="2371999"/>
          <a:ext cx="7581529" cy="2795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847">
                  <a:extLst>
                    <a:ext uri="{9D8B030D-6E8A-4147-A177-3AD203B41FA5}">
                      <a16:colId xmlns:a16="http://schemas.microsoft.com/office/drawing/2014/main" val="4256834295"/>
                    </a:ext>
                  </a:extLst>
                </a:gridCol>
                <a:gridCol w="1700609">
                  <a:extLst>
                    <a:ext uri="{9D8B030D-6E8A-4147-A177-3AD203B41FA5}">
                      <a16:colId xmlns:a16="http://schemas.microsoft.com/office/drawing/2014/main" val="2967313265"/>
                    </a:ext>
                  </a:extLst>
                </a:gridCol>
                <a:gridCol w="1870785">
                  <a:extLst>
                    <a:ext uri="{9D8B030D-6E8A-4147-A177-3AD203B41FA5}">
                      <a16:colId xmlns:a16="http://schemas.microsoft.com/office/drawing/2014/main" val="811966445"/>
                    </a:ext>
                  </a:extLst>
                </a:gridCol>
                <a:gridCol w="2115288">
                  <a:extLst>
                    <a:ext uri="{9D8B030D-6E8A-4147-A177-3AD203B41FA5}">
                      <a16:colId xmlns:a16="http://schemas.microsoft.com/office/drawing/2014/main" val="4085293870"/>
                    </a:ext>
                  </a:extLst>
                </a:gridCol>
              </a:tblGrid>
              <a:tr h="406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Sheet Number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observations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features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extLst>
                  <a:ext uri="{0D108BD9-81ED-4DB2-BD59-A6C34878D82A}">
                    <a16:rowId xmlns:a16="http://schemas.microsoft.com/office/drawing/2014/main" val="994143576"/>
                  </a:ext>
                </a:extLst>
              </a:tr>
              <a:tr h="372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2122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Discrete Data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extLst>
                  <a:ext uri="{0D108BD9-81ED-4DB2-BD59-A6C34878D82A}">
                    <a16:rowId xmlns:a16="http://schemas.microsoft.com/office/drawing/2014/main" val="3339065689"/>
                  </a:ext>
                </a:extLst>
              </a:tr>
              <a:tr h="4444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81674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Continuous data of the first batch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extLst>
                  <a:ext uri="{0D108BD9-81ED-4DB2-BD59-A6C34878D82A}">
                    <a16:rowId xmlns:a16="http://schemas.microsoft.com/office/drawing/2014/main" val="3320250806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18500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Continuous data of the second batch.</a:t>
                      </a:r>
                    </a:p>
                  </a:txBody>
                  <a:tcPr marL="43000" marR="43000" marT="0" marB="0"/>
                </a:tc>
                <a:extLst>
                  <a:ext uri="{0D108BD9-81ED-4DB2-BD59-A6C34878D82A}">
                    <a16:rowId xmlns:a16="http://schemas.microsoft.com/office/drawing/2014/main" val="1142146034"/>
                  </a:ext>
                </a:extLst>
              </a:tr>
              <a:tr h="511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79362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0" marR="430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continuous data of the third batch</a:t>
                      </a:r>
                    </a:p>
                  </a:txBody>
                  <a:tcPr marL="43000" marR="43000" marT="0" marB="0"/>
                </a:tc>
                <a:extLst>
                  <a:ext uri="{0D108BD9-81ED-4DB2-BD59-A6C34878D82A}">
                    <a16:rowId xmlns:a16="http://schemas.microsoft.com/office/drawing/2014/main" val="40667636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0899A9-D22F-4FD0-A9BA-7CE8F6E7EF62}"/>
              </a:ext>
            </a:extLst>
          </p:cNvPr>
          <p:cNvSpPr txBox="1"/>
          <p:nvPr/>
        </p:nvSpPr>
        <p:spPr>
          <a:xfrm>
            <a:off x="2736542" y="54823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0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Table  : Description of the datasheets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45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619</TotalTime>
  <Words>760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Cambria</vt:lpstr>
      <vt:lpstr>Century Gothic</vt:lpstr>
      <vt:lpstr>Wingdings</vt:lpstr>
      <vt:lpstr>Vapor Trail</vt:lpstr>
      <vt:lpstr> </vt:lpstr>
      <vt:lpstr>Acknowledgements</vt:lpstr>
      <vt:lpstr>PowerPoint Presentation</vt:lpstr>
      <vt:lpstr>AIM OF THE PROJECT</vt:lpstr>
      <vt:lpstr>Biopharmaceutical manufacturing</vt:lpstr>
      <vt:lpstr>Biopharmaceutical manufacturing</vt:lpstr>
      <vt:lpstr>Biopharmaceutical manufacturing</vt:lpstr>
      <vt:lpstr>Dataset</vt:lpstr>
      <vt:lpstr>Dataset</vt:lpstr>
      <vt:lpstr>Methodology – Algorithms used</vt:lpstr>
      <vt:lpstr>RESULTS</vt:lpstr>
      <vt:lpstr>RESULTS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SELECTION METHOD TO MAXIMISE CROP YIELD RATE USING LONG SHORT-TERM MEMORY NEURAL NETWORKS(LSTM-NN) TIME SERIES FORECASTING</dc:title>
  <dc:creator>shivaani katragadda</dc:creator>
  <cp:lastModifiedBy>Shivaani Katragadda</cp:lastModifiedBy>
  <cp:revision>41</cp:revision>
  <dcterms:created xsi:type="dcterms:W3CDTF">2020-03-09T17:26:14Z</dcterms:created>
  <dcterms:modified xsi:type="dcterms:W3CDTF">2020-08-25T03:02:23Z</dcterms:modified>
</cp:coreProperties>
</file>