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4" r:id="rId7"/>
    <p:sldId id="265" r:id="rId8"/>
    <p:sldId id="266" r:id="rId9"/>
    <p:sldId id="267" r:id="rId10"/>
    <p:sldId id="268" r:id="rId11"/>
    <p:sldId id="269" r:id="rId12"/>
    <p:sldId id="282" r:id="rId13"/>
    <p:sldId id="284" r:id="rId14"/>
    <p:sldId id="283" r:id="rId15"/>
    <p:sldId id="285" r:id="rId16"/>
    <p:sldId id="286" r:id="rId17"/>
    <p:sldId id="287" r:id="rId18"/>
    <p:sldId id="288" r:id="rId19"/>
    <p:sldId id="289" r:id="rId20"/>
    <p:sldId id="308" r:id="rId21"/>
    <p:sldId id="279" r:id="rId22"/>
    <p:sldId id="305" r:id="rId23"/>
    <p:sldId id="281" r:id="rId24"/>
    <p:sldId id="306" r:id="rId25"/>
    <p:sldId id="307" r:id="rId26"/>
    <p:sldId id="277" r:id="rId27"/>
    <p:sldId id="291" r:id="rId28"/>
    <p:sldId id="292"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710837-076B-4DD2-8BEF-B2DA6CCE1D62}"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419645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10837-076B-4DD2-8BEF-B2DA6CCE1D62}"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199505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10837-076B-4DD2-8BEF-B2DA6CCE1D62}"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346613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10837-076B-4DD2-8BEF-B2DA6CCE1D62}"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251928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710837-076B-4DD2-8BEF-B2DA6CCE1D62}"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414409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710837-076B-4DD2-8BEF-B2DA6CCE1D62}"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359820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710837-076B-4DD2-8BEF-B2DA6CCE1D62}"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56637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710837-076B-4DD2-8BEF-B2DA6CCE1D62}"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265468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10837-076B-4DD2-8BEF-B2DA6CCE1D62}"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159911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10837-076B-4DD2-8BEF-B2DA6CCE1D62}"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412809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10837-076B-4DD2-8BEF-B2DA6CCE1D62}"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526D3-2E72-4B02-8872-7ADF51FC6D69}" type="slidenum">
              <a:rPr lang="en-US" smtClean="0"/>
              <a:t>‹#›</a:t>
            </a:fld>
            <a:endParaRPr lang="en-US"/>
          </a:p>
        </p:txBody>
      </p:sp>
    </p:spTree>
    <p:extLst>
      <p:ext uri="{BB962C8B-B14F-4D97-AF65-F5344CB8AC3E}">
        <p14:creationId xmlns:p14="http://schemas.microsoft.com/office/powerpoint/2010/main" val="267306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10837-076B-4DD2-8BEF-B2DA6CCE1D62}" type="datetimeFigureOut">
              <a:rPr lang="en-US" smtClean="0"/>
              <a:t>12/14/2022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526D3-2E72-4B02-8872-7ADF51FC6D69}" type="slidenum">
              <a:rPr lang="en-US" smtClean="0"/>
              <a:t>‹#›</a:t>
            </a:fld>
            <a:endParaRPr lang="en-US"/>
          </a:p>
        </p:txBody>
      </p:sp>
    </p:spTree>
    <p:extLst>
      <p:ext uri="{BB962C8B-B14F-4D97-AF65-F5344CB8AC3E}">
        <p14:creationId xmlns:p14="http://schemas.microsoft.com/office/powerpoint/2010/main" val="243273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1611760"/>
            <a:ext cx="9144000" cy="2387600"/>
          </a:xfrm>
        </p:spPr>
        <p:txBody>
          <a:bodyPr>
            <a:normAutofit/>
          </a:bodyPr>
          <a:lstStyle/>
          <a:p>
            <a:r>
              <a:rPr lang="en-IN" sz="4000" dirty="0">
                <a:latin typeface="Times New Roman" panose="02020603050405020304" pitchFamily="18" charset="0"/>
                <a:cs typeface="Times New Roman" panose="02020603050405020304" pitchFamily="18" charset="0"/>
              </a:rPr>
              <a:t>Oil Spill SAR Image Segmentation via </a:t>
            </a:r>
            <a:r>
              <a:rPr lang="en-IN" sz="4000" dirty="0" smtClean="0">
                <a:latin typeface="Times New Roman" panose="02020603050405020304" pitchFamily="18" charset="0"/>
                <a:cs typeface="Times New Roman" panose="02020603050405020304" pitchFamily="18" charset="0"/>
              </a:rPr>
              <a:t>Probability Distribution Modelling</a:t>
            </a:r>
            <a:endParaRPr lang="en-US" sz="3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55878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Flow Diagram:</a:t>
            </a:r>
            <a:endParaRPr lang="en-US" dirty="0"/>
          </a:p>
        </p:txBody>
      </p:sp>
      <p:sp>
        <p:nvSpPr>
          <p:cNvPr id="4" name="TextBox 3"/>
          <p:cNvSpPr txBox="1"/>
          <p:nvPr/>
        </p:nvSpPr>
        <p:spPr>
          <a:xfrm>
            <a:off x="5149044" y="1645656"/>
            <a:ext cx="2226365"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Input Image</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149044" y="2367899"/>
            <a:ext cx="2226365"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149046" y="3798482"/>
            <a:ext cx="2226365"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Feature Extraction</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149046" y="4520725"/>
            <a:ext cx="2226365"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Classification</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49046" y="5242968"/>
            <a:ext cx="2226365" cy="646331"/>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Performance Estimation</a:t>
            </a:r>
            <a:endParaRPr lang="en-US" dirty="0">
              <a:latin typeface="Times New Roman" panose="02020603050405020304" pitchFamily="18" charset="0"/>
              <a:cs typeface="Times New Roman" panose="02020603050405020304" pitchFamily="18" charset="0"/>
            </a:endParaRPr>
          </a:p>
        </p:txBody>
      </p:sp>
      <p:sp>
        <p:nvSpPr>
          <p:cNvPr id="11" name="Flowchart: Magnetic Disk 10"/>
          <p:cNvSpPr/>
          <p:nvPr/>
        </p:nvSpPr>
        <p:spPr>
          <a:xfrm>
            <a:off x="2021530" y="1690688"/>
            <a:ext cx="2226365" cy="622852"/>
          </a:xfrm>
          <a:prstGeom prst="flowChartMagneticDisk">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Dataset Images</a:t>
            </a:r>
            <a:endParaRPr lang="en-US" dirty="0">
              <a:latin typeface="Times New Roman" panose="02020603050405020304" pitchFamily="18" charset="0"/>
              <a:cs typeface="Times New Roman" panose="02020603050405020304" pitchFamily="18" charset="0"/>
            </a:endParaRPr>
          </a:p>
        </p:txBody>
      </p:sp>
      <p:cxnSp>
        <p:nvCxnSpPr>
          <p:cNvPr id="13" name="Elbow Connector 12"/>
          <p:cNvCxnSpPr>
            <a:stCxn id="11" idx="4"/>
            <a:endCxn id="4" idx="1"/>
          </p:cNvCxnSpPr>
          <p:nvPr/>
        </p:nvCxnSpPr>
        <p:spPr>
          <a:xfrm flipV="1">
            <a:off x="4247895" y="1830322"/>
            <a:ext cx="901149" cy="171792"/>
          </a:xfrm>
          <a:prstGeom prst="bentConnector3">
            <a:avLst>
              <a:gd name="adj1" fmla="val 50000"/>
            </a:avLst>
          </a:prstGeom>
          <a:noFill/>
          <a:ln>
            <a:tailEnd type="triangle"/>
          </a:ln>
        </p:spPr>
        <p:style>
          <a:lnRef idx="2">
            <a:schemeClr val="dk1"/>
          </a:lnRef>
          <a:fillRef idx="1">
            <a:schemeClr val="lt1"/>
          </a:fillRef>
          <a:effectRef idx="0">
            <a:schemeClr val="dk1"/>
          </a:effectRef>
          <a:fontRef idx="minor">
            <a:schemeClr val="dk1"/>
          </a:fontRef>
        </p:style>
      </p:cxnSp>
      <p:cxnSp>
        <p:nvCxnSpPr>
          <p:cNvPr id="19" name="Straight Arrow Connector 18"/>
          <p:cNvCxnSpPr>
            <a:stCxn id="4" idx="2"/>
            <a:endCxn id="5" idx="0"/>
          </p:cNvCxnSpPr>
          <p:nvPr/>
        </p:nvCxnSpPr>
        <p:spPr>
          <a:xfrm>
            <a:off x="6262227" y="2014988"/>
            <a:ext cx="0" cy="352911"/>
          </a:xfrm>
          <a:prstGeom prst="straightConnector1">
            <a:avLst/>
          </a:prstGeom>
          <a:noFill/>
          <a:ln>
            <a:tailEnd type="triangle"/>
          </a:ln>
        </p:spPr>
        <p:style>
          <a:lnRef idx="2">
            <a:schemeClr val="dk1"/>
          </a:lnRef>
          <a:fillRef idx="1">
            <a:schemeClr val="lt1"/>
          </a:fillRef>
          <a:effectRef idx="0">
            <a:schemeClr val="dk1"/>
          </a:effectRef>
          <a:fontRef idx="minor">
            <a:schemeClr val="dk1"/>
          </a:fontRef>
        </p:style>
      </p:cxnSp>
      <p:cxnSp>
        <p:nvCxnSpPr>
          <p:cNvPr id="21" name="Straight Arrow Connector 20"/>
          <p:cNvCxnSpPr>
            <a:stCxn id="5" idx="2"/>
            <a:endCxn id="32" idx="0"/>
          </p:cNvCxnSpPr>
          <p:nvPr/>
        </p:nvCxnSpPr>
        <p:spPr>
          <a:xfrm flipH="1">
            <a:off x="6262225" y="2737231"/>
            <a:ext cx="2" cy="336821"/>
          </a:xfrm>
          <a:prstGeom prst="straightConnector1">
            <a:avLst/>
          </a:prstGeom>
          <a:noFill/>
          <a:ln>
            <a:tailEnd type="triangle"/>
          </a:ln>
        </p:spPr>
        <p:style>
          <a:lnRef idx="2">
            <a:schemeClr val="dk1"/>
          </a:lnRef>
          <a:fillRef idx="1">
            <a:schemeClr val="lt1"/>
          </a:fillRef>
          <a:effectRef idx="0">
            <a:schemeClr val="dk1"/>
          </a:effectRef>
          <a:fontRef idx="minor">
            <a:schemeClr val="dk1"/>
          </a:fontRef>
        </p:style>
      </p:cxnSp>
      <p:cxnSp>
        <p:nvCxnSpPr>
          <p:cNvPr id="26" name="Straight Arrow Connector 25"/>
          <p:cNvCxnSpPr>
            <a:endCxn id="7" idx="0"/>
          </p:cNvCxnSpPr>
          <p:nvPr/>
        </p:nvCxnSpPr>
        <p:spPr>
          <a:xfrm>
            <a:off x="6262229" y="4444813"/>
            <a:ext cx="0" cy="75912"/>
          </a:xfrm>
          <a:prstGeom prst="straightConnector1">
            <a:avLst/>
          </a:prstGeom>
          <a:noFill/>
          <a:ln>
            <a:tailEnd type="triangle"/>
          </a:ln>
        </p:spPr>
        <p:style>
          <a:lnRef idx="2">
            <a:schemeClr val="dk1"/>
          </a:lnRef>
          <a:fillRef idx="1">
            <a:schemeClr val="lt1"/>
          </a:fillRef>
          <a:effectRef idx="0">
            <a:schemeClr val="dk1"/>
          </a:effectRef>
          <a:fontRef idx="minor">
            <a:schemeClr val="dk1"/>
          </a:fontRef>
        </p:style>
      </p:cxnSp>
      <p:cxnSp>
        <p:nvCxnSpPr>
          <p:cNvPr id="28" name="Straight Arrow Connector 27"/>
          <p:cNvCxnSpPr>
            <a:stCxn id="7" idx="2"/>
            <a:endCxn id="8" idx="0"/>
          </p:cNvCxnSpPr>
          <p:nvPr/>
        </p:nvCxnSpPr>
        <p:spPr>
          <a:xfrm>
            <a:off x="6262229" y="4890057"/>
            <a:ext cx="0" cy="352911"/>
          </a:xfrm>
          <a:prstGeom prst="straightConnector1">
            <a:avLst/>
          </a:prstGeom>
          <a:noFill/>
          <a:ln>
            <a:tailEnd type="triangle"/>
          </a:ln>
        </p:spPr>
        <p:style>
          <a:lnRef idx="2">
            <a:schemeClr val="dk1"/>
          </a:lnRef>
          <a:fillRef idx="1">
            <a:schemeClr val="lt1"/>
          </a:fillRef>
          <a:effectRef idx="0">
            <a:schemeClr val="dk1"/>
          </a:effectRef>
          <a:fontRef idx="minor">
            <a:schemeClr val="dk1"/>
          </a:fontRef>
        </p:style>
      </p:cxnSp>
      <p:sp>
        <p:nvSpPr>
          <p:cNvPr id="34" name="TextBox 33"/>
          <p:cNvSpPr txBox="1"/>
          <p:nvPr/>
        </p:nvSpPr>
        <p:spPr>
          <a:xfrm>
            <a:off x="8236802" y="2687666"/>
            <a:ext cx="2226365" cy="646331"/>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Image Resize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Histogram </a:t>
            </a:r>
            <a:endParaRPr lang="en-US"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015502" y="3592417"/>
            <a:ext cx="1232393"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Pattern</a:t>
            </a:r>
            <a:endParaRPr lang="en-US" dirty="0">
              <a:latin typeface="Times New Roman" panose="02020603050405020304" pitchFamily="18" charset="0"/>
              <a:cs typeface="Times New Roman" panose="02020603050405020304" pitchFamily="18" charset="0"/>
            </a:endParaRPr>
          </a:p>
        </p:txBody>
      </p:sp>
      <p:cxnSp>
        <p:nvCxnSpPr>
          <p:cNvPr id="40" name="Elbow Connector 39"/>
          <p:cNvCxnSpPr>
            <a:stCxn id="38" idx="3"/>
            <a:endCxn id="6" idx="1"/>
          </p:cNvCxnSpPr>
          <p:nvPr/>
        </p:nvCxnSpPr>
        <p:spPr>
          <a:xfrm>
            <a:off x="4247895" y="3777083"/>
            <a:ext cx="901151" cy="206065"/>
          </a:xfrm>
          <a:prstGeom prst="bentConnector3">
            <a:avLst/>
          </a:prstGeom>
          <a:noFill/>
          <a:ln>
            <a:tailEnd type="triangle"/>
          </a:ln>
        </p:spPr>
        <p:style>
          <a:lnRef idx="2">
            <a:schemeClr val="dk1"/>
          </a:lnRef>
          <a:fillRef idx="1">
            <a:schemeClr val="lt1"/>
          </a:fillRef>
          <a:effectRef idx="0">
            <a:schemeClr val="dk1"/>
          </a:effectRef>
          <a:fontRef idx="minor">
            <a:schemeClr val="dk1"/>
          </a:fontRef>
        </p:style>
      </p:cxnSp>
      <p:sp>
        <p:nvSpPr>
          <p:cNvPr id="41" name="TextBox 40"/>
          <p:cNvSpPr txBox="1"/>
          <p:nvPr/>
        </p:nvSpPr>
        <p:spPr>
          <a:xfrm>
            <a:off x="8236802" y="4298103"/>
            <a:ext cx="2226365"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mtClean="0">
                <a:latin typeface="Times New Roman" panose="02020603050405020304" pitchFamily="18" charset="0"/>
                <a:cs typeface="Times New Roman" panose="02020603050405020304" pitchFamily="18" charset="0"/>
              </a:rPr>
              <a:t>SVM</a:t>
            </a:r>
            <a:endParaRPr lang="en-US" dirty="0">
              <a:latin typeface="Times New Roman" panose="02020603050405020304" pitchFamily="18" charset="0"/>
              <a:cs typeface="Times New Roman" panose="02020603050405020304" pitchFamily="18" charset="0"/>
            </a:endParaRPr>
          </a:p>
        </p:txBody>
      </p:sp>
      <p:cxnSp>
        <p:nvCxnSpPr>
          <p:cNvPr id="43" name="Elbow Connector 42"/>
          <p:cNvCxnSpPr>
            <a:stCxn id="41" idx="1"/>
            <a:endCxn id="7" idx="3"/>
          </p:cNvCxnSpPr>
          <p:nvPr/>
        </p:nvCxnSpPr>
        <p:spPr>
          <a:xfrm rot="10800000" flipV="1">
            <a:off x="7375412" y="4482769"/>
            <a:ext cx="861391" cy="222622"/>
          </a:xfrm>
          <a:prstGeom prst="bentConnector3">
            <a:avLst/>
          </a:prstGeom>
          <a:noFill/>
          <a:ln>
            <a:tailEnd type="triangle"/>
          </a:ln>
        </p:spPr>
        <p:style>
          <a:lnRef idx="2">
            <a:schemeClr val="dk1"/>
          </a:lnRef>
          <a:fillRef idx="1">
            <a:schemeClr val="lt1"/>
          </a:fillRef>
          <a:effectRef idx="0">
            <a:schemeClr val="dk1"/>
          </a:effectRef>
          <a:fontRef idx="minor">
            <a:schemeClr val="dk1"/>
          </a:fontRef>
        </p:style>
      </p:cxnSp>
      <p:sp>
        <p:nvSpPr>
          <p:cNvPr id="47" name="TextBox 46"/>
          <p:cNvSpPr txBox="1"/>
          <p:nvPr/>
        </p:nvSpPr>
        <p:spPr>
          <a:xfrm>
            <a:off x="2021530" y="5523387"/>
            <a:ext cx="2226365" cy="646331"/>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Accuracy, Sensitivity and Specificity</a:t>
            </a:r>
            <a:endParaRPr lang="en-US" dirty="0">
              <a:latin typeface="Times New Roman" panose="02020603050405020304" pitchFamily="18" charset="0"/>
              <a:cs typeface="Times New Roman" panose="02020603050405020304" pitchFamily="18" charset="0"/>
            </a:endParaRPr>
          </a:p>
        </p:txBody>
      </p:sp>
      <p:cxnSp>
        <p:nvCxnSpPr>
          <p:cNvPr id="49" name="Elbow Connector 48"/>
          <p:cNvCxnSpPr>
            <a:stCxn id="8" idx="1"/>
            <a:endCxn id="47" idx="3"/>
          </p:cNvCxnSpPr>
          <p:nvPr/>
        </p:nvCxnSpPr>
        <p:spPr>
          <a:xfrm rot="10800000" flipV="1">
            <a:off x="4247896" y="5566133"/>
            <a:ext cx="901151" cy="280419"/>
          </a:xfrm>
          <a:prstGeom prst="bentConnector3">
            <a:avLst/>
          </a:prstGeom>
          <a:noFill/>
          <a:ln>
            <a:tailEnd type="triangle"/>
          </a:ln>
        </p:spPr>
        <p:style>
          <a:lnRef idx="2">
            <a:schemeClr val="dk1"/>
          </a:lnRef>
          <a:fillRef idx="1">
            <a:schemeClr val="lt1"/>
          </a:fillRef>
          <a:effectRef idx="0">
            <a:schemeClr val="dk1"/>
          </a:effectRef>
          <a:fontRef idx="minor">
            <a:schemeClr val="dk1"/>
          </a:fontRef>
        </p:style>
      </p:cxnSp>
      <p:cxnSp>
        <p:nvCxnSpPr>
          <p:cNvPr id="12" name="Straight Arrow Connector 11"/>
          <p:cNvCxnSpPr>
            <a:endCxn id="5" idx="0"/>
          </p:cNvCxnSpPr>
          <p:nvPr/>
        </p:nvCxnSpPr>
        <p:spPr>
          <a:xfrm>
            <a:off x="6262225" y="2014988"/>
            <a:ext cx="2" cy="352911"/>
          </a:xfrm>
          <a:prstGeom prst="straightConnector1">
            <a:avLst/>
          </a:prstGeom>
          <a:noFill/>
          <a:ln>
            <a:tailEnd type="triangle"/>
          </a:ln>
        </p:spPr>
        <p:style>
          <a:lnRef idx="2">
            <a:schemeClr val="dk1"/>
          </a:lnRef>
          <a:fillRef idx="1">
            <a:schemeClr val="lt1"/>
          </a:fillRef>
          <a:effectRef idx="0">
            <a:schemeClr val="dk1"/>
          </a:effectRef>
          <a:fontRef idx="minor">
            <a:schemeClr val="dk1"/>
          </a:fontRef>
        </p:style>
      </p:cxnSp>
      <p:cxnSp>
        <p:nvCxnSpPr>
          <p:cNvPr id="15" name="Straight Arrow Connector 14"/>
          <p:cNvCxnSpPr>
            <a:endCxn id="6" idx="0"/>
          </p:cNvCxnSpPr>
          <p:nvPr/>
        </p:nvCxnSpPr>
        <p:spPr>
          <a:xfrm>
            <a:off x="6262227" y="3445571"/>
            <a:ext cx="2" cy="352911"/>
          </a:xfrm>
          <a:prstGeom prst="straightConnector1">
            <a:avLst/>
          </a:prstGeom>
          <a:noFill/>
          <a:ln>
            <a:tailEnd type="triangl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6" idx="2"/>
            <a:endCxn id="7" idx="0"/>
          </p:cNvCxnSpPr>
          <p:nvPr/>
        </p:nvCxnSpPr>
        <p:spPr>
          <a:xfrm>
            <a:off x="6262229" y="4167814"/>
            <a:ext cx="0" cy="352911"/>
          </a:xfrm>
          <a:prstGeom prst="straightConnector1">
            <a:avLst/>
          </a:prstGeom>
          <a:noFill/>
          <a:ln>
            <a:tailEnd type="triangle"/>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7" idx="2"/>
            <a:endCxn id="8" idx="0"/>
          </p:cNvCxnSpPr>
          <p:nvPr/>
        </p:nvCxnSpPr>
        <p:spPr>
          <a:xfrm>
            <a:off x="6262229" y="4890057"/>
            <a:ext cx="0" cy="352911"/>
          </a:xfrm>
          <a:prstGeom prst="straightConnector1">
            <a:avLst/>
          </a:prstGeom>
          <a:noFill/>
          <a:ln>
            <a:tailEnd type="triangle"/>
          </a:ln>
        </p:spPr>
        <p:style>
          <a:lnRef idx="2">
            <a:schemeClr val="dk1"/>
          </a:lnRef>
          <a:fillRef idx="1">
            <a:schemeClr val="lt1"/>
          </a:fillRef>
          <a:effectRef idx="0">
            <a:schemeClr val="dk1"/>
          </a:effectRef>
          <a:fontRef idx="minor">
            <a:schemeClr val="dk1"/>
          </a:fontRef>
        </p:style>
      </p:cxnSp>
      <p:cxnSp>
        <p:nvCxnSpPr>
          <p:cNvPr id="31" name="Elbow Connector 30"/>
          <p:cNvCxnSpPr>
            <a:stCxn id="34" idx="1"/>
            <a:endCxn id="5" idx="3"/>
          </p:cNvCxnSpPr>
          <p:nvPr/>
        </p:nvCxnSpPr>
        <p:spPr>
          <a:xfrm rot="10800000">
            <a:off x="7375410" y="2552566"/>
            <a:ext cx="861393" cy="458267"/>
          </a:xfrm>
          <a:prstGeom prst="bentConnector3">
            <a:avLst>
              <a:gd name="adj1" fmla="val 50000"/>
            </a:avLst>
          </a:prstGeom>
          <a:noFill/>
          <a:ln>
            <a:tailEnd type="triangle"/>
          </a:ln>
        </p:spPr>
        <p:style>
          <a:lnRef idx="2">
            <a:schemeClr val="dk1"/>
          </a:lnRef>
          <a:fillRef idx="1">
            <a:schemeClr val="lt1"/>
          </a:fillRef>
          <a:effectRef idx="0">
            <a:schemeClr val="dk1"/>
          </a:effectRef>
          <a:fontRef idx="minor">
            <a:schemeClr val="dk1"/>
          </a:fontRef>
        </p:style>
      </p:cxnSp>
      <p:sp>
        <p:nvSpPr>
          <p:cNvPr id="29" name="Rectangle 2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2" name="TextBox 31"/>
          <p:cNvSpPr txBox="1"/>
          <p:nvPr/>
        </p:nvSpPr>
        <p:spPr>
          <a:xfrm>
            <a:off x="5149042" y="3074052"/>
            <a:ext cx="2226365"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Segmentation</a:t>
            </a:r>
            <a:endParaRPr lang="en-US"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3015501" y="4018837"/>
            <a:ext cx="1232393"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Texture</a:t>
            </a:r>
            <a:endParaRPr lang="en-US" dirty="0">
              <a:latin typeface="Times New Roman" panose="02020603050405020304" pitchFamily="18" charset="0"/>
              <a:cs typeface="Times New Roman" panose="02020603050405020304" pitchFamily="18" charset="0"/>
            </a:endParaRPr>
          </a:p>
        </p:txBody>
      </p:sp>
      <p:cxnSp>
        <p:nvCxnSpPr>
          <p:cNvPr id="35" name="Elbow Connector 34"/>
          <p:cNvCxnSpPr>
            <a:stCxn id="33" idx="3"/>
            <a:endCxn id="6" idx="1"/>
          </p:cNvCxnSpPr>
          <p:nvPr/>
        </p:nvCxnSpPr>
        <p:spPr>
          <a:xfrm flipV="1">
            <a:off x="4247894" y="3983148"/>
            <a:ext cx="901152" cy="220355"/>
          </a:xfrm>
          <a:prstGeom prst="bentConnector3">
            <a:avLst/>
          </a:prstGeom>
          <a:noFill/>
          <a:ln>
            <a:tailEnd type="triangle"/>
          </a:ln>
        </p:spPr>
        <p:style>
          <a:lnRef idx="2">
            <a:schemeClr val="dk1"/>
          </a:lnRef>
          <a:fillRef idx="1">
            <a:schemeClr val="lt1"/>
          </a:fillRef>
          <a:effectRef idx="0">
            <a:schemeClr val="dk1"/>
          </a:effectRef>
          <a:fontRef idx="minor">
            <a:schemeClr val="dk1"/>
          </a:fontRef>
        </p:style>
      </p:cxnSp>
      <p:sp>
        <p:nvSpPr>
          <p:cNvPr id="36" name="TextBox 35"/>
          <p:cNvSpPr txBox="1"/>
          <p:nvPr/>
        </p:nvSpPr>
        <p:spPr>
          <a:xfrm>
            <a:off x="1418257" y="3834171"/>
            <a:ext cx="1232393"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GLCM</a:t>
            </a:r>
            <a:endParaRPr lang="en-US" dirty="0">
              <a:latin typeface="Times New Roman" panose="02020603050405020304" pitchFamily="18" charset="0"/>
              <a:cs typeface="Times New Roman" panose="02020603050405020304" pitchFamily="18" charset="0"/>
            </a:endParaRPr>
          </a:p>
        </p:txBody>
      </p:sp>
      <p:sp>
        <p:nvSpPr>
          <p:cNvPr id="14" name="Right Brace 13"/>
          <p:cNvSpPr/>
          <p:nvPr/>
        </p:nvSpPr>
        <p:spPr>
          <a:xfrm>
            <a:off x="2794715" y="3592417"/>
            <a:ext cx="127966" cy="79575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39" name="TextBox 38"/>
          <p:cNvSpPr txBox="1"/>
          <p:nvPr/>
        </p:nvSpPr>
        <p:spPr>
          <a:xfrm>
            <a:off x="8236802" y="5066512"/>
            <a:ext cx="1058007"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Spill</a:t>
            </a:r>
            <a:endParaRPr lang="en-US"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9285668" y="5066512"/>
            <a:ext cx="1177499" cy="369332"/>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Non-Spill</a:t>
            </a:r>
            <a:endParaRPr lang="en-US" dirty="0">
              <a:latin typeface="Times New Roman" panose="02020603050405020304" pitchFamily="18" charset="0"/>
              <a:cs typeface="Times New Roman" panose="02020603050405020304" pitchFamily="18" charset="0"/>
            </a:endParaRPr>
          </a:p>
        </p:txBody>
      </p:sp>
      <p:cxnSp>
        <p:nvCxnSpPr>
          <p:cNvPr id="22" name="Straight Arrow Connector 21"/>
          <p:cNvCxnSpPr>
            <a:stCxn id="41" idx="2"/>
            <a:endCxn id="39" idx="0"/>
          </p:cNvCxnSpPr>
          <p:nvPr/>
        </p:nvCxnSpPr>
        <p:spPr>
          <a:xfrm flipH="1">
            <a:off x="8765806" y="4667435"/>
            <a:ext cx="584179" cy="39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1" idx="2"/>
            <a:endCxn id="42" idx="0"/>
          </p:cNvCxnSpPr>
          <p:nvPr/>
        </p:nvCxnSpPr>
        <p:spPr>
          <a:xfrm>
            <a:off x="9349985" y="4667435"/>
            <a:ext cx="524433" cy="39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9421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Modules:</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Input Image</a:t>
            </a:r>
          </a:p>
          <a:p>
            <a:pPr>
              <a:lnSpc>
                <a:spcPct val="150000"/>
              </a:lnSpc>
            </a:pPr>
            <a:r>
              <a:rPr lang="en-US" sz="2000" dirty="0" smtClean="0">
                <a:latin typeface="Times New Roman" panose="02020603050405020304" pitchFamily="18" charset="0"/>
                <a:cs typeface="Times New Roman" panose="02020603050405020304" pitchFamily="18" charset="0"/>
              </a:rPr>
              <a:t>Preprocessing</a:t>
            </a:r>
          </a:p>
          <a:p>
            <a:pPr>
              <a:lnSpc>
                <a:spcPct val="150000"/>
              </a:lnSpc>
            </a:pPr>
            <a:r>
              <a:rPr lang="en-US" sz="2000" dirty="0" smtClean="0">
                <a:latin typeface="Times New Roman" panose="02020603050405020304" pitchFamily="18" charset="0"/>
                <a:cs typeface="Times New Roman" panose="02020603050405020304" pitchFamily="18" charset="0"/>
              </a:rPr>
              <a:t>Feature Extraction</a:t>
            </a:r>
          </a:p>
          <a:p>
            <a:pPr>
              <a:lnSpc>
                <a:spcPct val="150000"/>
              </a:lnSpc>
            </a:pPr>
            <a:r>
              <a:rPr lang="en-US" sz="2000" dirty="0" smtClean="0">
                <a:latin typeface="Times New Roman" panose="02020603050405020304" pitchFamily="18" charset="0"/>
                <a:cs typeface="Times New Roman" panose="02020603050405020304" pitchFamily="18" charset="0"/>
              </a:rPr>
              <a:t>Classification</a:t>
            </a:r>
          </a:p>
          <a:p>
            <a:pPr>
              <a:lnSpc>
                <a:spcPct val="150000"/>
              </a:lnSpc>
            </a:pPr>
            <a:r>
              <a:rPr lang="en-US" sz="2000" dirty="0">
                <a:latin typeface="Times New Roman" panose="02020603050405020304" pitchFamily="18" charset="0"/>
                <a:cs typeface="Times New Roman" panose="02020603050405020304" pitchFamily="18" charset="0"/>
              </a:rPr>
              <a:t>Performance Estimation </a:t>
            </a:r>
            <a:endParaRPr lang="en-US"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84818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a:t>
            </a:r>
            <a:endParaRPr lang="en-US" dirty="0"/>
          </a:p>
        </p:txBody>
      </p:sp>
      <p:sp>
        <p:nvSpPr>
          <p:cNvPr id="3" name="Content Placeholder 2"/>
          <p:cNvSpPr>
            <a:spLocks noGrp="1"/>
          </p:cNvSpPr>
          <p:nvPr>
            <p:ph idx="1"/>
          </p:nvPr>
        </p:nvSpPr>
        <p:spPr/>
        <p:txBody>
          <a:bodyPr/>
          <a:lstStyle/>
          <a:p>
            <a:r>
              <a:rPr lang="en-US" sz="2000" dirty="0">
                <a:ln w="0"/>
                <a:latin typeface="Times New Roman" panose="02020603050405020304" pitchFamily="18" charset="0"/>
                <a:cs typeface="Times New Roman" panose="02020603050405020304" pitchFamily="18" charset="0"/>
              </a:rPr>
              <a:t> </a:t>
            </a:r>
            <a:r>
              <a:rPr lang="en-US" sz="2000" b="1" dirty="0">
                <a:ln w="0"/>
                <a:latin typeface="Times New Roman" panose="02020603050405020304" pitchFamily="18" charset="0"/>
                <a:cs typeface="Times New Roman" panose="02020603050405020304" pitchFamily="18" charset="0"/>
              </a:rPr>
              <a:t>Input  Image</a:t>
            </a:r>
          </a:p>
          <a:p>
            <a:pPr lvl="1" algn="just">
              <a:lnSpc>
                <a:spcPct val="17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first stage of any vision system is the image acquisition stage. </a:t>
            </a:r>
          </a:p>
          <a:p>
            <a:pPr lvl="1" algn="just">
              <a:lnSpc>
                <a:spcPct val="17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Image acquisition is the digitization and storage of an image. </a:t>
            </a:r>
          </a:p>
          <a:p>
            <a:pPr lvl="1" algn="just">
              <a:lnSpc>
                <a:spcPct val="17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After the image has been obtained, various methods of processing can be applied to the image to perform the many different vision tasks required today. </a:t>
            </a:r>
          </a:p>
          <a:p>
            <a:pPr lvl="1" algn="just">
              <a:lnSpc>
                <a:spcPct val="17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First Capture the Input Image from source file by using </a:t>
            </a:r>
            <a:r>
              <a:rPr lang="en-US" sz="2000" dirty="0" err="1">
                <a:latin typeface="Times New Roman" panose="02020603050405020304" pitchFamily="18" charset="0"/>
                <a:cs typeface="Times New Roman" panose="02020603050405020304" pitchFamily="18" charset="0"/>
              </a:rPr>
              <a:t>uigetfile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imread</a:t>
            </a:r>
            <a:r>
              <a:rPr lang="en-US" sz="2000" dirty="0">
                <a:latin typeface="Times New Roman" panose="02020603050405020304" pitchFamily="18" charset="0"/>
                <a:cs typeface="Times New Roman" panose="02020603050405020304" pitchFamily="18" charset="0"/>
              </a:rPr>
              <a:t> function </a:t>
            </a:r>
          </a:p>
          <a:p>
            <a:pPr lvl="1" algn="just">
              <a:lnSpc>
                <a:spcPct val="17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However, if the image has not been acquired satisfactorily then the intended tasks may not be achievable, even with the aid of some form of image enhancement.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4740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Preprocessing :</a:t>
            </a:r>
          </a:p>
          <a:p>
            <a:pPr lvl="1" algn="just"/>
            <a:r>
              <a:rPr lang="en-US" sz="2000" b="1" dirty="0" smtClean="0">
                <a:latin typeface="Times New Roman" panose="02020603050405020304" pitchFamily="18" charset="0"/>
                <a:cs typeface="Times New Roman" panose="02020603050405020304" pitchFamily="18" charset="0"/>
              </a:rPr>
              <a:t>Image Resize</a:t>
            </a:r>
          </a:p>
          <a:p>
            <a:pPr lvl="1" algn="just">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 computer graphics and digital imaging, scaling refers to the resizing of a digital image. In video technology, the magnification of digital material is known as </a:t>
            </a:r>
            <a:r>
              <a:rPr lang="en-US" sz="2000" dirty="0" smtClean="0">
                <a:latin typeface="Times New Roman" panose="02020603050405020304" pitchFamily="18" charset="0"/>
                <a:cs typeface="Times New Roman" panose="02020603050405020304" pitchFamily="18" charset="0"/>
              </a:rPr>
              <a:t>up-scaling </a:t>
            </a:r>
            <a:r>
              <a:rPr lang="en-US" sz="2000" dirty="0">
                <a:latin typeface="Times New Roman" panose="02020603050405020304" pitchFamily="18" charset="0"/>
                <a:cs typeface="Times New Roman" panose="02020603050405020304" pitchFamily="18" charset="0"/>
              </a:rPr>
              <a:t>or resolution enhancement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When scaling a vector graphic image, the graphic primitives which make up the image can be scaled using geometric transformations, without any loss of image quality. When scaling a raster graphics image, a new image with a higher or lower number of pixels must be generated. </a:t>
            </a:r>
            <a:endParaRPr lang="en-US"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3805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a:t>
            </a:r>
            <a:endParaRPr lang="en-US" dirty="0"/>
          </a:p>
        </p:txBody>
      </p:sp>
      <p:sp>
        <p:nvSpPr>
          <p:cNvPr id="3" name="Content Placeholder 2"/>
          <p:cNvSpPr>
            <a:spLocks noGrp="1"/>
          </p:cNvSpPr>
          <p:nvPr>
            <p:ph idx="1"/>
          </p:nvPr>
        </p:nvSpPr>
        <p:spPr/>
        <p:txBody>
          <a:bodyPr/>
          <a:lstStyle/>
          <a:p>
            <a:pPr marL="228600" lvl="1" algn="just">
              <a:lnSpc>
                <a:spcPct val="150000"/>
              </a:lnSpc>
              <a:spcBef>
                <a:spcPts val="1000"/>
              </a:spcBef>
            </a:pPr>
            <a:r>
              <a:rPr lang="en-US"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Preprocessing </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228600" lvl="1" algn="just">
              <a:lnSpc>
                <a:spcPct val="150000"/>
              </a:lnSpc>
              <a:spcBef>
                <a:spcPts val="1000"/>
              </a:spcBef>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case of decreasing the pixel number (scaling down) this usually results in a visible quality loss. From the standpoint of digital signal processing, the scaling of raster graphics is a two-dimensional example of sample rate conversion, the conversion of a discrete signal from a sampling rate (in this case the local sampling rate) to another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2009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 Extraction:</a:t>
            </a:r>
          </a:p>
          <a:p>
            <a:pPr lvl="1" algn="just">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 machine learning, pattern recognition and in image processing, feature extraction starts from an initial set of measured data and builds derived values (features) intended to be informative and non-redundant, facilitating the subsequent learning and generalization steps, and in some cases leading to better human interpretations. </a:t>
            </a:r>
            <a:endParaRPr lang="en-US" sz="2000" dirty="0" smtClean="0">
              <a:latin typeface="Times New Roman" panose="02020603050405020304" pitchFamily="18" charset="0"/>
              <a:cs typeface="Times New Roman" panose="02020603050405020304" pitchFamily="18" charset="0"/>
            </a:endParaRPr>
          </a:p>
          <a:p>
            <a:pPr lvl="1" algn="just">
              <a:lnSpc>
                <a:spcPct val="150000"/>
              </a:lnSpc>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extraction is related to dimensionality reduction.</a:t>
            </a:r>
            <a:endParaRPr lang="en-US" sz="2000" b="1"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231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a:t>
            </a:r>
            <a:endParaRPr lang="en-US" dirty="0"/>
          </a:p>
        </p:txBody>
      </p:sp>
      <p:sp>
        <p:nvSpPr>
          <p:cNvPr id="3" name="Content Placeholder 2"/>
          <p:cNvSpPr>
            <a:spLocks noGrp="1"/>
          </p:cNvSpPr>
          <p:nvPr>
            <p:ph idx="1"/>
          </p:nvPr>
        </p:nvSpPr>
        <p:spPr/>
        <p:txBody>
          <a:bodyPr/>
          <a:lstStyle/>
          <a:p>
            <a:pPr marL="457200" lvl="1" indent="0" algn="just">
              <a:lnSpc>
                <a:spcPct val="150000"/>
              </a:lnSpc>
              <a:buNone/>
            </a:pPr>
            <a:r>
              <a:rPr lang="en-US" sz="2000" dirty="0" smtClean="0">
                <a:latin typeface="Times New Roman" panose="02020603050405020304" pitchFamily="18" charset="0"/>
                <a:cs typeface="Times New Roman" panose="02020603050405020304" pitchFamily="18" charset="0"/>
              </a:rPr>
              <a:t>Classification:</a:t>
            </a:r>
          </a:p>
          <a:p>
            <a:pPr lvl="1"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machine learning and statistics, classification is the problem of identifying to which of a set of categories (sub-populations) a new observation belongs, on the basis of a training set of data containing observations (or instances) whose category membership is known. </a:t>
            </a:r>
          </a:p>
          <a:p>
            <a:pPr lvl="1" algn="just">
              <a:lnSpc>
                <a:spcPct val="150000"/>
              </a:lnSpc>
            </a:pPr>
            <a:r>
              <a:rPr lang="en-US" sz="2000" dirty="0" smtClean="0">
                <a:latin typeface="Times New Roman" panose="02020603050405020304" pitchFamily="18" charset="0"/>
                <a:cs typeface="Times New Roman" panose="02020603050405020304" pitchFamily="18" charset="0"/>
              </a:rPr>
              <a:t>Examples </a:t>
            </a:r>
            <a:r>
              <a:rPr lang="en-US" sz="2000" dirty="0">
                <a:latin typeface="Times New Roman" panose="02020603050405020304" pitchFamily="18" charset="0"/>
                <a:cs typeface="Times New Roman" panose="02020603050405020304" pitchFamily="18" charset="0"/>
              </a:rPr>
              <a:t>are assigning a given email to the "spam" or "non-spam" class, and assigning a diagnosis to a given patient based on observed characteristics of the patient (sex, blood pressure, presence or absence of certain symptoms, etc.). </a:t>
            </a:r>
          </a:p>
          <a:p>
            <a:pPr lvl="1" algn="just">
              <a:lnSpc>
                <a:spcPct val="150000"/>
              </a:lnSpc>
            </a:pPr>
            <a:r>
              <a:rPr lang="en-US" sz="2000" dirty="0" smtClean="0">
                <a:latin typeface="Times New Roman" panose="02020603050405020304" pitchFamily="18" charset="0"/>
                <a:cs typeface="Times New Roman" panose="02020603050405020304" pitchFamily="18" charset="0"/>
              </a:rPr>
              <a:t>Classification </a:t>
            </a:r>
            <a:r>
              <a:rPr lang="en-US" sz="2000" dirty="0">
                <a:latin typeface="Times New Roman" panose="02020603050405020304" pitchFamily="18" charset="0"/>
                <a:cs typeface="Times New Roman" panose="02020603050405020304" pitchFamily="18" charset="0"/>
              </a:rPr>
              <a:t>is an example of pattern recognition.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28163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Estimations</a:t>
            </a: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algn="just">
              <a:lnSpc>
                <a:spcPct val="150000"/>
              </a:lnSpc>
            </a:pPr>
            <a:r>
              <a:rPr lang="en-US" sz="2000" b="1" dirty="0" smtClean="0">
                <a:latin typeface="Times New Roman" panose="02020603050405020304" pitchFamily="18" charset="0"/>
                <a:cs typeface="Times New Roman" panose="02020603050405020304" pitchFamily="18" charset="0"/>
              </a:rPr>
              <a:t>True </a:t>
            </a:r>
            <a:r>
              <a:rPr lang="en-US" sz="2000" b="1" dirty="0">
                <a:latin typeface="Times New Roman" panose="02020603050405020304" pitchFamily="18" charset="0"/>
                <a:cs typeface="Times New Roman" panose="02020603050405020304" pitchFamily="18" charset="0"/>
              </a:rPr>
              <a:t>positive (TP)</a:t>
            </a:r>
            <a:r>
              <a:rPr lang="en-US" sz="2000" dirty="0">
                <a:latin typeface="Times New Roman" panose="02020603050405020304" pitchFamily="18" charset="0"/>
                <a:cs typeface="Times New Roman" panose="02020603050405020304" pitchFamily="18" charset="0"/>
              </a:rPr>
              <a:t> = the number of cases correctly identified as </a:t>
            </a:r>
            <a:r>
              <a:rPr lang="en-US" sz="2000" dirty="0" smtClean="0">
                <a:latin typeface="Times New Roman" panose="02020603050405020304" pitchFamily="18" charset="0"/>
                <a:cs typeface="Times New Roman" panose="02020603050405020304" pitchFamily="18" charset="0"/>
              </a:rPr>
              <a:t>patient.</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False positive (FP)</a:t>
            </a:r>
            <a:r>
              <a:rPr lang="en-US" sz="2000" dirty="0">
                <a:latin typeface="Times New Roman" panose="02020603050405020304" pitchFamily="18" charset="0"/>
                <a:cs typeface="Times New Roman" panose="02020603050405020304" pitchFamily="18" charset="0"/>
              </a:rPr>
              <a:t> = the number of cases incorrectly identified as </a:t>
            </a:r>
            <a:r>
              <a:rPr lang="en-US" sz="2000" dirty="0" smtClean="0">
                <a:latin typeface="Times New Roman" panose="02020603050405020304" pitchFamily="18" charset="0"/>
                <a:cs typeface="Times New Roman" panose="02020603050405020304" pitchFamily="18" charset="0"/>
              </a:rPr>
              <a:t>patient.</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True negative (TN)</a:t>
            </a:r>
            <a:r>
              <a:rPr lang="en-US" sz="2000" dirty="0">
                <a:latin typeface="Times New Roman" panose="02020603050405020304" pitchFamily="18" charset="0"/>
                <a:cs typeface="Times New Roman" panose="02020603050405020304" pitchFamily="18" charset="0"/>
              </a:rPr>
              <a:t> = the number of cases correctly identified as </a:t>
            </a:r>
            <a:r>
              <a:rPr lang="en-US" sz="2000" dirty="0" smtClean="0">
                <a:latin typeface="Times New Roman" panose="02020603050405020304" pitchFamily="18" charset="0"/>
                <a:cs typeface="Times New Roman" panose="02020603050405020304" pitchFamily="18" charset="0"/>
              </a:rPr>
              <a:t>healthy.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False negative (FN)</a:t>
            </a:r>
            <a:r>
              <a:rPr lang="en-US" sz="2000" dirty="0">
                <a:latin typeface="Times New Roman" panose="02020603050405020304" pitchFamily="18" charset="0"/>
                <a:cs typeface="Times New Roman" panose="02020603050405020304" pitchFamily="18" charset="0"/>
              </a:rPr>
              <a:t> = the number of cases incorrectly identified as </a:t>
            </a:r>
            <a:r>
              <a:rPr lang="en-US" sz="2000" dirty="0" smtClean="0">
                <a:latin typeface="Times New Roman" panose="02020603050405020304" pitchFamily="18" charset="0"/>
                <a:cs typeface="Times New Roman" panose="02020603050405020304" pitchFamily="18" charset="0"/>
              </a:rPr>
              <a:t>healthy</a:t>
            </a:r>
            <a:r>
              <a:rPr lang="en-US" sz="22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38806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Estimations</a:t>
            </a: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000" i="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i="1" dirty="0" smtClean="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 The accuracy of a test is its ability to differentiate the patient and healthy cases correctly. To estimate the accuracy of a test, we should calculate the proportion of true positive and true negative in all evaluated cases. Mathematically, this can be stated as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ctr">
              <a:lnSpc>
                <a:spcPct val="150000"/>
              </a:lnSpc>
              <a:buNone/>
            </a:pPr>
            <a:endParaRPr lang="en-US" sz="2000" dirty="0" smtClean="0">
              <a:latin typeface="Times New Roman" panose="02020603050405020304" pitchFamily="18" charset="0"/>
              <a:cs typeface="Times New Roman" panose="02020603050405020304" pitchFamily="18" charset="0"/>
            </a:endParaRPr>
          </a:p>
          <a:p>
            <a:pPr marL="0" indent="0" algn="ctr">
              <a:lnSpc>
                <a:spcPct val="150000"/>
              </a:lnSpc>
              <a:buNone/>
            </a:pPr>
            <a:r>
              <a:rPr lang="en-US" sz="2000" dirty="0" smtClean="0">
                <a:latin typeface="Times New Roman" panose="02020603050405020304" pitchFamily="18" charset="0"/>
                <a:cs typeface="Times New Roman" panose="02020603050405020304" pitchFamily="18" charset="0"/>
              </a:rPr>
              <a:t>Accuracy = (TP+TN) / (TP+TN+FP+FN);</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58141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Estimations</a:t>
            </a: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000" i="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i="1" dirty="0" smtClean="0">
                <a:latin typeface="Times New Roman" panose="02020603050405020304" pitchFamily="18" charset="0"/>
                <a:cs typeface="Times New Roman" panose="02020603050405020304" pitchFamily="18" charset="0"/>
              </a:rPr>
              <a:t>Sensitivity</a:t>
            </a:r>
            <a:r>
              <a:rPr lang="en-US" sz="2000" dirty="0">
                <a:latin typeface="Times New Roman" panose="02020603050405020304" pitchFamily="18" charset="0"/>
                <a:cs typeface="Times New Roman" panose="02020603050405020304" pitchFamily="18" charset="0"/>
              </a:rPr>
              <a:t>: The sensitivity of a test is its ability to determine the patient cases correctly. To estimate it, we should calculate the proportion of true positive in patient cases. Mathematically, this can be stated as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ctr">
              <a:lnSpc>
                <a:spcPct val="150000"/>
              </a:lnSpc>
              <a:buNone/>
            </a:pPr>
            <a:r>
              <a:rPr lang="en-US" sz="2000" dirty="0" smtClean="0">
                <a:latin typeface="Times New Roman" panose="02020603050405020304" pitchFamily="18" charset="0"/>
                <a:cs typeface="Times New Roman" panose="02020603050405020304" pitchFamily="18" charset="0"/>
              </a:rPr>
              <a:t>Sensitivity = (TP) / (TP + FN)</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i="1" dirty="0">
                <a:latin typeface="Times New Roman" panose="02020603050405020304" pitchFamily="18" charset="0"/>
                <a:cs typeface="Times New Roman" panose="02020603050405020304" pitchFamily="18" charset="0"/>
              </a:rPr>
              <a:t>Specificity</a:t>
            </a:r>
            <a:r>
              <a:rPr lang="en-US" sz="2000" dirty="0">
                <a:latin typeface="Times New Roman" panose="02020603050405020304" pitchFamily="18" charset="0"/>
                <a:cs typeface="Times New Roman" panose="02020603050405020304" pitchFamily="18" charset="0"/>
              </a:rPr>
              <a:t>: The specificity of a test is its ability to determine the healthy cases correctly. To estimate it, we should calculate the proportion of true negative in healthy cases. Mathematically, this can be stated </a:t>
            </a:r>
            <a:r>
              <a:rPr lang="en-US" sz="2000" dirty="0" smtClean="0">
                <a:latin typeface="Times New Roman" panose="02020603050405020304" pitchFamily="18" charset="0"/>
                <a:cs typeface="Times New Roman" panose="02020603050405020304" pitchFamily="18" charset="0"/>
              </a:rPr>
              <a:t>as:</a:t>
            </a:r>
            <a:endParaRPr lang="en-US" sz="2000" dirty="0">
              <a:latin typeface="Times New Roman" panose="02020603050405020304" pitchFamily="18" charset="0"/>
              <a:cs typeface="Times New Roman" panose="02020603050405020304" pitchFamily="18" charset="0"/>
            </a:endParaRPr>
          </a:p>
          <a:p>
            <a:pPr marL="0" indent="0" algn="ctr">
              <a:lnSpc>
                <a:spcPct val="150000"/>
              </a:lnSpc>
              <a:buNone/>
            </a:pPr>
            <a:r>
              <a:rPr lang="en-US" sz="2000" dirty="0" smtClean="0">
                <a:latin typeface="Times New Roman" panose="02020603050405020304" pitchFamily="18" charset="0"/>
                <a:cs typeface="Times New Roman" panose="02020603050405020304" pitchFamily="18" charset="0"/>
              </a:rPr>
              <a:t>Specificity = (TN) / (TN + FP)</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81754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Domain Introduction: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Image processing is a method to perform some operations on an image, in order to get an enhanced image or to extract some useful information from it.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type of signal processing in which input is an image and output may be image or characteristics/features associated with that image.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Nowadays</a:t>
            </a:r>
            <a:r>
              <a:rPr lang="en-US" sz="2000" dirty="0">
                <a:latin typeface="Times New Roman" panose="02020603050405020304" pitchFamily="18" charset="0"/>
                <a:cs typeface="Times New Roman" panose="02020603050405020304" pitchFamily="18" charset="0"/>
              </a:rPr>
              <a:t>, image processing is among rapidly growing technologies. It forms core research area within engineering and computer science disciplines too.</a:t>
            </a:r>
          </a:p>
          <a:p>
            <a:pPr lvl="1" algn="just">
              <a:lnSpc>
                <a:spcPct val="100000"/>
              </a:lnSpc>
            </a:pPr>
            <a:r>
              <a:rPr lang="en-US" sz="1800" dirty="0">
                <a:latin typeface="Times New Roman" panose="02020603050405020304" pitchFamily="18" charset="0"/>
                <a:cs typeface="Times New Roman" panose="02020603050405020304" pitchFamily="18" charset="0"/>
              </a:rPr>
              <a:t>Image processing basically includes the following three steps:</a:t>
            </a:r>
          </a:p>
          <a:p>
            <a:pPr lvl="1" algn="just">
              <a:lnSpc>
                <a:spcPct val="100000"/>
              </a:lnSpc>
            </a:pPr>
            <a:r>
              <a:rPr lang="en-US" sz="1800" dirty="0">
                <a:latin typeface="Times New Roman" panose="02020603050405020304" pitchFamily="18" charset="0"/>
                <a:cs typeface="Times New Roman" panose="02020603050405020304" pitchFamily="18" charset="0"/>
              </a:rPr>
              <a:t>Importing the image via image acquisition tools;</a:t>
            </a:r>
          </a:p>
          <a:p>
            <a:pPr lvl="1" algn="just">
              <a:lnSpc>
                <a:spcPct val="100000"/>
              </a:lnSpc>
            </a:pPr>
            <a:r>
              <a:rPr lang="en-US" sz="1800" dirty="0" smtClean="0">
                <a:latin typeface="Times New Roman" panose="02020603050405020304" pitchFamily="18" charset="0"/>
                <a:cs typeface="Times New Roman" panose="02020603050405020304" pitchFamily="18" charset="0"/>
              </a:rPr>
              <a:t>Analyzing </a:t>
            </a:r>
            <a:r>
              <a:rPr lang="en-US" sz="1800" dirty="0">
                <a:latin typeface="Times New Roman" panose="02020603050405020304" pitchFamily="18" charset="0"/>
                <a:cs typeface="Times New Roman" panose="02020603050405020304" pitchFamily="18" charset="0"/>
              </a:rPr>
              <a:t>and manipulating the image;</a:t>
            </a:r>
          </a:p>
          <a:p>
            <a:pPr lvl="1" algn="just">
              <a:lnSpc>
                <a:spcPct val="100000"/>
              </a:lnSpc>
            </a:pPr>
            <a:r>
              <a:rPr lang="en-US" sz="1800" dirty="0">
                <a:latin typeface="Times New Roman" panose="02020603050405020304" pitchFamily="18" charset="0"/>
                <a:cs typeface="Times New Roman" panose="02020603050405020304" pitchFamily="18" charset="0"/>
              </a:rPr>
              <a:t>Output in which result can be altered image or report that is based on image analysis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64581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a:bodyPr>
          <a:lstStyle/>
          <a:p>
            <a:pPr algn="ctr">
              <a:lnSpc>
                <a:spcPct val="150000"/>
              </a:lnSpc>
            </a:pPr>
            <a:r>
              <a:rPr lang="en-US" sz="4400" dirty="0" smtClean="0">
                <a:latin typeface="Times New Roman" pitchFamily="18" charset="0"/>
                <a:cs typeface="Times New Roman" pitchFamily="18" charset="0"/>
              </a:rPr>
              <a:t>System Requirements</a:t>
            </a:r>
            <a:endParaRPr lang="en-US" sz="4400" dirty="0">
              <a:latin typeface="Times New Roman" pitchFamily="18" charset="0"/>
              <a:cs typeface="Times New Roman" pitchFamily="18" charset="0"/>
            </a:endParaRPr>
          </a:p>
        </p:txBody>
      </p:sp>
      <p:sp>
        <p:nvSpPr>
          <p:cNvPr id="5" name="Content Placeholder 1"/>
          <p:cNvSpPr>
            <a:spLocks noGrp="1"/>
          </p:cNvSpPr>
          <p:nvPr>
            <p:ph idx="1"/>
          </p:nvPr>
        </p:nvSpPr>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algn="just">
              <a:lnSpc>
                <a:spcPct val="150000"/>
              </a:lnSpc>
              <a:buNone/>
            </a:pPr>
            <a:r>
              <a:rPr lang="en-US" sz="2000" dirty="0" smtClean="0">
                <a:solidFill>
                  <a:schemeClr val="tx1"/>
                </a:solidFill>
                <a:latin typeface="Times New Roman" pitchFamily="18" charset="0"/>
                <a:cs typeface="Times New Roman" pitchFamily="18" charset="0"/>
              </a:rPr>
              <a:t> 		OS    		: Windows 7,8,10</a:t>
            </a:r>
          </a:p>
          <a:p>
            <a:pPr algn="just">
              <a:lnSpc>
                <a:spcPct val="150000"/>
              </a:lnSpc>
              <a:buNone/>
            </a:pPr>
            <a:r>
              <a:rPr lang="en-US" sz="2000" dirty="0" smtClean="0">
                <a:solidFill>
                  <a:schemeClr val="tx1"/>
                </a:solidFill>
                <a:latin typeface="Times New Roman" pitchFamily="18" charset="0"/>
                <a:cs typeface="Times New Roman" pitchFamily="18" charset="0"/>
              </a:rPr>
              <a:t>		Software     	: </a:t>
            </a:r>
            <a:r>
              <a:rPr lang="en-US" sz="2000" dirty="0">
                <a:latin typeface="Times New Roman" pitchFamily="18" charset="0"/>
                <a:cs typeface="Times New Roman" pitchFamily="18" charset="0"/>
              </a:rPr>
              <a:t>PYTHON Anaconda </a:t>
            </a:r>
            <a:r>
              <a:rPr lang="en-US" sz="2000" dirty="0" smtClean="0">
                <a:latin typeface="Times New Roman" pitchFamily="18" charset="0"/>
                <a:cs typeface="Times New Roman" pitchFamily="18" charset="0"/>
              </a:rPr>
              <a:t>3.7</a:t>
            </a: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algn="just">
              <a:lnSpc>
                <a:spcPct val="150000"/>
              </a:lnSpc>
              <a:buNone/>
            </a:pPr>
            <a:r>
              <a:rPr lang="en-US" sz="2000" dirty="0" smtClean="0">
                <a:solidFill>
                  <a:schemeClr val="tx1"/>
                </a:solidFill>
                <a:latin typeface="Times New Roman" pitchFamily="18" charset="0"/>
                <a:cs typeface="Times New Roman" pitchFamily="18" charset="0"/>
              </a:rPr>
              <a:t>         	Processor	: Intel Pentium.</a:t>
            </a:r>
          </a:p>
          <a:p>
            <a:pPr algn="just">
              <a:lnSpc>
                <a:spcPct val="15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RAM  		: </a:t>
            </a:r>
            <a:r>
              <a:rPr lang="en-US" sz="2000" dirty="0">
                <a:latin typeface="Times New Roman" pitchFamily="18" charset="0"/>
                <a:cs typeface="Times New Roman" pitchFamily="18" charset="0"/>
              </a:rPr>
              <a:t>8</a:t>
            </a:r>
            <a:r>
              <a:rPr lang="en-US" sz="2000" dirty="0" smtClean="0">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GB</a:t>
            </a:r>
          </a:p>
        </p:txBody>
      </p:sp>
      <p:sp>
        <p:nvSpPr>
          <p:cNvPr id="6" name="Rectangle 5"/>
          <p:cNvSpPr/>
          <p:nvPr/>
        </p:nvSpPr>
        <p:spPr>
          <a:xfrm>
            <a:off x="271463" y="257175"/>
            <a:ext cx="11644312" cy="632936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065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latin typeface="Times New Roman" pitchFamily="18" charset="0"/>
                <a:cs typeface="Times New Roman" pitchFamily="18" charset="0"/>
              </a:rPr>
              <a:t>Literature Review</a:t>
            </a:r>
            <a:endParaRPr lang="en-IN"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78464934"/>
              </p:ext>
            </p:extLst>
          </p:nvPr>
        </p:nvGraphicFramePr>
        <p:xfrm>
          <a:off x="528034" y="1524000"/>
          <a:ext cx="10825765" cy="2834640"/>
        </p:xfrm>
        <a:graphic>
          <a:graphicData uri="http://schemas.openxmlformats.org/drawingml/2006/table">
            <a:tbl>
              <a:tblPr/>
              <a:tblGrid>
                <a:gridCol w="913978"/>
                <a:gridCol w="2035284"/>
                <a:gridCol w="2550017"/>
                <a:gridCol w="2572564"/>
                <a:gridCol w="2753922"/>
              </a:tblGrid>
              <a:tr h="381000">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S:NO </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TITLE</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AUTHORS</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smtClean="0">
                          <a:latin typeface="Times New Roman" pitchFamily="18" charset="0"/>
                          <a:ea typeface="Calibri"/>
                          <a:cs typeface="Times New Roman" pitchFamily="18" charset="0"/>
                        </a:rPr>
                        <a:t>METHODOLOGY</a:t>
                      </a:r>
                      <a:endParaRPr lang="en-US" sz="1300" b="1"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smtClean="0">
                          <a:latin typeface="Times New Roman" pitchFamily="18" charset="0"/>
                          <a:ea typeface="Calibri"/>
                          <a:cs typeface="Times New Roman" pitchFamily="18" charset="0"/>
                        </a:rPr>
                        <a:t>Findings</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4481">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1</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An approach for estimating adulteration of virgin olive oil with soybean oil using image analysis</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N. </a:t>
                      </a:r>
                      <a:r>
                        <a:rPr lang="en-US" sz="1400" dirty="0" err="1" smtClean="0">
                          <a:latin typeface="Times New Roman" pitchFamily="18" charset="0"/>
                          <a:ea typeface="Calibri"/>
                          <a:cs typeface="Times New Roman" pitchFamily="18" charset="0"/>
                        </a:rPr>
                        <a:t>Karagiorgos</a:t>
                      </a:r>
                      <a:r>
                        <a:rPr lang="en-US" sz="1400" dirty="0" smtClean="0">
                          <a:latin typeface="Times New Roman" pitchFamily="18" charset="0"/>
                          <a:ea typeface="Calibri"/>
                          <a:cs typeface="Times New Roman" pitchFamily="18" charset="0"/>
                        </a:rPr>
                        <a:t> ; N. </a:t>
                      </a:r>
                      <a:r>
                        <a:rPr lang="en-US" sz="1400" dirty="0" err="1" smtClean="0">
                          <a:latin typeface="Times New Roman" pitchFamily="18" charset="0"/>
                          <a:ea typeface="Calibri"/>
                          <a:cs typeface="Times New Roman" pitchFamily="18" charset="0"/>
                        </a:rPr>
                        <a:t>Nenadis</a:t>
                      </a:r>
                      <a:r>
                        <a:rPr lang="en-US" sz="1400" dirty="0" smtClean="0">
                          <a:latin typeface="Times New Roman" pitchFamily="18" charset="0"/>
                          <a:ea typeface="Calibri"/>
                          <a:cs typeface="Times New Roman" pitchFamily="18" charset="0"/>
                        </a:rPr>
                        <a:t> ; D. </a:t>
                      </a:r>
                      <a:r>
                        <a:rPr lang="en-US" sz="1400" dirty="0" err="1" smtClean="0">
                          <a:latin typeface="Times New Roman" pitchFamily="18" charset="0"/>
                          <a:ea typeface="Calibri"/>
                          <a:cs typeface="Times New Roman" pitchFamily="18" charset="0"/>
                        </a:rPr>
                        <a:t>Trypidis</a:t>
                      </a:r>
                      <a:r>
                        <a:rPr lang="en-US" sz="1400" dirty="0" smtClean="0">
                          <a:latin typeface="Times New Roman" pitchFamily="18" charset="0"/>
                          <a:ea typeface="Calibri"/>
                          <a:cs typeface="Times New Roman" pitchFamily="18" charset="0"/>
                        </a:rPr>
                        <a:t> ; K. </a:t>
                      </a:r>
                      <a:r>
                        <a:rPr lang="en-US" sz="1400" dirty="0" err="1" smtClean="0">
                          <a:latin typeface="Times New Roman" pitchFamily="18" charset="0"/>
                          <a:ea typeface="Calibri"/>
                          <a:cs typeface="Times New Roman" pitchFamily="18" charset="0"/>
                        </a:rPr>
                        <a:t>Siozios</a:t>
                      </a:r>
                      <a:r>
                        <a:rPr lang="en-US" sz="1400" dirty="0" smtClean="0">
                          <a:latin typeface="Times New Roman" pitchFamily="18" charset="0"/>
                          <a:ea typeface="Calibri"/>
                          <a:cs typeface="Times New Roman" pitchFamily="18" charset="0"/>
                        </a:rPr>
                        <a:t> </a:t>
                      </a:r>
                    </a:p>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Section of Electronics and Computers, School of Physics, Faculty of Sciences, Aristotle University of Thessaloniki, Greece</a:t>
                      </a:r>
                    </a:p>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 S. </a:t>
                      </a:r>
                      <a:r>
                        <a:rPr lang="en-US" sz="1400" dirty="0" err="1" smtClean="0">
                          <a:latin typeface="Times New Roman" pitchFamily="18" charset="0"/>
                          <a:ea typeface="Calibri"/>
                          <a:cs typeface="Times New Roman" pitchFamily="18" charset="0"/>
                        </a:rPr>
                        <a:t>Siskos</a:t>
                      </a:r>
                      <a:r>
                        <a:rPr lang="en-US" sz="1400" dirty="0" smtClean="0">
                          <a:latin typeface="Times New Roman" pitchFamily="18" charset="0"/>
                          <a:ea typeface="Calibri"/>
                          <a:cs typeface="Times New Roman" pitchFamily="18" charset="0"/>
                        </a:rPr>
                        <a:t> ; S. </a:t>
                      </a:r>
                      <a:r>
                        <a:rPr lang="en-US" sz="1400" dirty="0" err="1" smtClean="0">
                          <a:latin typeface="Times New Roman" pitchFamily="18" charset="0"/>
                          <a:ea typeface="Calibri"/>
                          <a:cs typeface="Times New Roman" pitchFamily="18" charset="0"/>
                        </a:rPr>
                        <a:t>Nikolaidis</a:t>
                      </a:r>
                      <a:r>
                        <a:rPr lang="en-US" sz="1400" dirty="0" smtClean="0">
                          <a:latin typeface="Times New Roman" pitchFamily="18" charset="0"/>
                          <a:ea typeface="Calibri"/>
                          <a:cs typeface="Times New Roman" pitchFamily="18" charset="0"/>
                        </a:rPr>
                        <a:t> ; M.Z. </a:t>
                      </a:r>
                      <a:r>
                        <a:rPr lang="en-US" sz="1400" dirty="0" err="1" smtClean="0">
                          <a:latin typeface="Times New Roman" pitchFamily="18" charset="0"/>
                          <a:ea typeface="Calibri"/>
                          <a:cs typeface="Times New Roman" pitchFamily="18" charset="0"/>
                        </a:rPr>
                        <a:t>Tsimidou</a:t>
                      </a: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IEEE 01 June 2017</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This paper describes the development of an image processing algorithm, which can estimate the amount of adulteration of olive oil with soybean oil from a captured photo.</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Applied in real</a:t>
                      </a:r>
                      <a:r>
                        <a:rPr lang="en-US" sz="1400" baseline="0" dirty="0" smtClean="0">
                          <a:latin typeface="Times New Roman" pitchFamily="18" charset="0"/>
                          <a:ea typeface="Calibri"/>
                          <a:cs typeface="Times New Roman" pitchFamily="18" charset="0"/>
                        </a:rPr>
                        <a:t> time.</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16934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latin typeface="Times New Roman" pitchFamily="18" charset="0"/>
                <a:cs typeface="Times New Roman" pitchFamily="18" charset="0"/>
              </a:rPr>
              <a:t>Literature Review</a:t>
            </a:r>
            <a:endParaRPr lang="en-IN"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15648611"/>
              </p:ext>
            </p:extLst>
          </p:nvPr>
        </p:nvGraphicFramePr>
        <p:xfrm>
          <a:off x="528034" y="1524000"/>
          <a:ext cx="10825765" cy="2557549"/>
        </p:xfrm>
        <a:graphic>
          <a:graphicData uri="http://schemas.openxmlformats.org/drawingml/2006/table">
            <a:tbl>
              <a:tblPr/>
              <a:tblGrid>
                <a:gridCol w="913978"/>
                <a:gridCol w="2035284"/>
                <a:gridCol w="2550017"/>
                <a:gridCol w="2572564"/>
                <a:gridCol w="2753922"/>
              </a:tblGrid>
              <a:tr h="381000">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S:NO </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TITLE</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AUTHORS</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smtClean="0">
                          <a:latin typeface="Times New Roman" pitchFamily="18" charset="0"/>
                          <a:ea typeface="Calibri"/>
                          <a:cs typeface="Times New Roman" pitchFamily="18" charset="0"/>
                        </a:rPr>
                        <a:t>METHODOLOGY</a:t>
                      </a:r>
                      <a:endParaRPr lang="en-US" sz="1300" b="1"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smtClean="0">
                          <a:latin typeface="Times New Roman" pitchFamily="18" charset="0"/>
                          <a:ea typeface="Calibri"/>
                          <a:cs typeface="Times New Roman" pitchFamily="18" charset="0"/>
                        </a:rPr>
                        <a:t>Findings</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6549">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solidFill>
                            <a:srgbClr val="000000"/>
                          </a:solidFill>
                          <a:latin typeface="Times New Roman" pitchFamily="18" charset="0"/>
                          <a:ea typeface="Calibri"/>
                          <a:cs typeface="Times New Roman" pitchFamily="18" charset="0"/>
                        </a:rPr>
                        <a:t>Adulteration detection in olive oil using dielectric technique and data mining</a:t>
                      </a:r>
                      <a:endParaRPr lang="en-US" sz="1400" dirty="0">
                        <a:solidFill>
                          <a:srgbClr val="000000"/>
                        </a:solidFill>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Author links open overlay </a:t>
                      </a:r>
                      <a:r>
                        <a:rPr lang="en-US" sz="1400" dirty="0" err="1" smtClean="0">
                          <a:latin typeface="Times New Roman" pitchFamily="18" charset="0"/>
                          <a:ea typeface="Calibri"/>
                          <a:cs typeface="Times New Roman" pitchFamily="18" charset="0"/>
                        </a:rPr>
                        <a:t>panelMahdiRashvandMahmoudOmidHosseinMobliMahmoud</a:t>
                      </a:r>
                      <a:r>
                        <a:rPr lang="en-US" sz="1400" dirty="0" smtClean="0">
                          <a:latin typeface="Times New Roman" pitchFamily="18" charset="0"/>
                          <a:ea typeface="Calibri"/>
                          <a:cs typeface="Times New Roman" pitchFamily="18" charset="0"/>
                        </a:rPr>
                        <a:t> </a:t>
                      </a:r>
                      <a:r>
                        <a:rPr lang="en-US" sz="1400" dirty="0" err="1" smtClean="0">
                          <a:latin typeface="Times New Roman" pitchFamily="18" charset="0"/>
                          <a:ea typeface="Calibri"/>
                          <a:cs typeface="Times New Roman" pitchFamily="18" charset="0"/>
                        </a:rPr>
                        <a:t>SoltaniFirouz</a:t>
                      </a: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December 2016</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The aim of this study was to develop a dielectric-based system to detect adulteration in olive oil using cylindrical capacitive sensor. For categorizing of fake olive oil by using frequency specification, Linear Discriminant Analysis (LDA) was developed. </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Classification rate is</a:t>
                      </a:r>
                      <a:r>
                        <a:rPr lang="en-US" sz="1400" baseline="0" dirty="0" smtClean="0">
                          <a:latin typeface="Times New Roman" pitchFamily="18" charset="0"/>
                          <a:ea typeface="Calibri"/>
                          <a:cs typeface="Times New Roman" pitchFamily="18" charset="0"/>
                        </a:rPr>
                        <a:t> low.</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9550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itchFamily="18" charset="0"/>
                <a:cs typeface="Times New Roman" pitchFamily="18" charset="0"/>
              </a:rPr>
              <a:t>Literature Review</a:t>
            </a:r>
            <a:endParaRPr lang="en-IN" sz="38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45510772"/>
              </p:ext>
            </p:extLst>
          </p:nvPr>
        </p:nvGraphicFramePr>
        <p:xfrm>
          <a:off x="528034" y="1524000"/>
          <a:ext cx="10825765" cy="2834640"/>
        </p:xfrm>
        <a:graphic>
          <a:graphicData uri="http://schemas.openxmlformats.org/drawingml/2006/table">
            <a:tbl>
              <a:tblPr/>
              <a:tblGrid>
                <a:gridCol w="913978"/>
                <a:gridCol w="2035284"/>
                <a:gridCol w="1867436"/>
                <a:gridCol w="3255145"/>
                <a:gridCol w="2753922"/>
              </a:tblGrid>
              <a:tr h="381000">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S:NO </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TITLE</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AUTHORS</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smtClean="0">
                          <a:latin typeface="Times New Roman" pitchFamily="18" charset="0"/>
                          <a:ea typeface="Calibri"/>
                          <a:cs typeface="Times New Roman" pitchFamily="18" charset="0"/>
                        </a:rPr>
                        <a:t>METHODOLOGY</a:t>
                      </a:r>
                      <a:endParaRPr lang="en-US" sz="1300" b="1"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smtClean="0">
                          <a:latin typeface="Times New Roman" pitchFamily="18" charset="0"/>
                          <a:ea typeface="Calibri"/>
                          <a:cs typeface="Times New Roman" pitchFamily="18" charset="0"/>
                        </a:rPr>
                        <a:t>Findings</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4481">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Checking adulteration of automobile fuel using Image processing techniques and analysis</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smtClean="0">
                          <a:latin typeface="Times New Roman" pitchFamily="18" charset="0"/>
                          <a:ea typeface="Calibri"/>
                          <a:cs typeface="Times New Roman" pitchFamily="18" charset="0"/>
                        </a:rPr>
                        <a:t>Sarvraj</a:t>
                      </a:r>
                      <a:r>
                        <a:rPr lang="en-US" sz="1400" dirty="0" smtClean="0">
                          <a:latin typeface="Times New Roman" pitchFamily="18" charset="0"/>
                          <a:ea typeface="Calibri"/>
                          <a:cs typeface="Times New Roman" pitchFamily="18" charset="0"/>
                        </a:rPr>
                        <a:t> Singh </a:t>
                      </a:r>
                    </a:p>
                    <a:p>
                      <a:pPr marL="0" marR="0">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December 2013</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This paper tries to characterize different samples of automobile fuel, petrol contaminated with different proportions of kerosene, and thereby proposing a sensor for checking adulteration of fuel using image processing techniques. Images of different samples are captured using a camera and image processing is employed to extract the trends of measures of texture analysis.</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Texture provide high efficiency.</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5462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itchFamily="18" charset="0"/>
                <a:cs typeface="Times New Roman" pitchFamily="18" charset="0"/>
              </a:rPr>
              <a:t>Literature Review</a:t>
            </a:r>
            <a:endParaRPr lang="en-IN" sz="38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74653872"/>
              </p:ext>
            </p:extLst>
          </p:nvPr>
        </p:nvGraphicFramePr>
        <p:xfrm>
          <a:off x="528034" y="1524000"/>
          <a:ext cx="10825765" cy="2557549"/>
        </p:xfrm>
        <a:graphic>
          <a:graphicData uri="http://schemas.openxmlformats.org/drawingml/2006/table">
            <a:tbl>
              <a:tblPr/>
              <a:tblGrid>
                <a:gridCol w="913978"/>
                <a:gridCol w="2035284"/>
                <a:gridCol w="1867436"/>
                <a:gridCol w="3255145"/>
                <a:gridCol w="2753922"/>
              </a:tblGrid>
              <a:tr h="381000">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S:NO </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TITLE</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pitchFamily="18" charset="0"/>
                          <a:ea typeface="Calibri"/>
                          <a:cs typeface="Times New Roman" pitchFamily="18" charset="0"/>
                        </a:rPr>
                        <a:t>AUTHORS</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smtClean="0">
                          <a:latin typeface="Times New Roman" pitchFamily="18" charset="0"/>
                          <a:ea typeface="Calibri"/>
                          <a:cs typeface="Times New Roman" pitchFamily="18" charset="0"/>
                        </a:rPr>
                        <a:t>METHODOLOGY</a:t>
                      </a:r>
                      <a:endParaRPr lang="en-US" sz="1300" b="1"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smtClean="0">
                          <a:latin typeface="Times New Roman" pitchFamily="18" charset="0"/>
                          <a:ea typeface="Calibri"/>
                          <a:cs typeface="Times New Roman" pitchFamily="18" charset="0"/>
                        </a:rPr>
                        <a:t>Findings</a:t>
                      </a:r>
                      <a:endParaRPr lang="en-US" sz="13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6549">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4</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solidFill>
                            <a:srgbClr val="000000"/>
                          </a:solidFill>
                          <a:latin typeface="Times New Roman" pitchFamily="18" charset="0"/>
                          <a:ea typeface="Calibri"/>
                          <a:cs typeface="Times New Roman" pitchFamily="18" charset="0"/>
                        </a:rPr>
                        <a:t>Detection of olive oil adulteration using diffraction method</a:t>
                      </a:r>
                      <a:endParaRPr lang="en-US" sz="1400" dirty="0">
                        <a:solidFill>
                          <a:srgbClr val="000000"/>
                        </a:solidFill>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smtClean="0">
                          <a:latin typeface="Times New Roman" pitchFamily="18" charset="0"/>
                          <a:ea typeface="Calibri"/>
                          <a:cs typeface="Times New Roman" pitchFamily="18" charset="0"/>
                        </a:rPr>
                        <a:t>Çağin</a:t>
                      </a:r>
                      <a:r>
                        <a:rPr lang="en-US" sz="1400" dirty="0" smtClean="0">
                          <a:latin typeface="Times New Roman" pitchFamily="18" charset="0"/>
                          <a:ea typeface="Calibri"/>
                          <a:cs typeface="Times New Roman" pitchFamily="18" charset="0"/>
                        </a:rPr>
                        <a:t> </a:t>
                      </a:r>
                      <a:r>
                        <a:rPr lang="en-US" sz="1400" dirty="0" err="1" smtClean="0">
                          <a:latin typeface="Times New Roman" pitchFamily="18" charset="0"/>
                          <a:ea typeface="Calibri"/>
                          <a:cs typeface="Times New Roman" pitchFamily="18" charset="0"/>
                        </a:rPr>
                        <a:t>Ekici</a:t>
                      </a:r>
                      <a:r>
                        <a:rPr lang="en-US" sz="1400" dirty="0" smtClean="0">
                          <a:latin typeface="Times New Roman" pitchFamily="18" charset="0"/>
                          <a:ea typeface="Calibri"/>
                          <a:cs typeface="Times New Roman" pitchFamily="18" charset="0"/>
                        </a:rPr>
                        <a:t> ; Mehmet </a:t>
                      </a:r>
                      <a:r>
                        <a:rPr lang="en-US" sz="1400" dirty="0" err="1" smtClean="0">
                          <a:latin typeface="Times New Roman" pitchFamily="18" charset="0"/>
                          <a:ea typeface="Calibri"/>
                          <a:cs typeface="Times New Roman" pitchFamily="18" charset="0"/>
                        </a:rPr>
                        <a:t>Salih</a:t>
                      </a:r>
                      <a:r>
                        <a:rPr lang="en-US" sz="1400" dirty="0" smtClean="0">
                          <a:latin typeface="Times New Roman" pitchFamily="18" charset="0"/>
                          <a:ea typeface="Calibri"/>
                          <a:cs typeface="Times New Roman" pitchFamily="18" charset="0"/>
                        </a:rPr>
                        <a:t> </a:t>
                      </a:r>
                      <a:r>
                        <a:rPr lang="en-US" sz="1400" dirty="0" err="1" smtClean="0">
                          <a:latin typeface="Times New Roman" pitchFamily="18" charset="0"/>
                          <a:ea typeface="Calibri"/>
                          <a:cs typeface="Times New Roman" pitchFamily="18" charset="0"/>
                        </a:rPr>
                        <a:t>Dinleyici</a:t>
                      </a: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13 February 2017</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In this study, olive oil adulteration which is the big concern for food industry, is aimed to detect by using phase diffraction method. Ideal geometric fiber optic is immersed in sample liquid, diffracted laser light is examined.</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pitchFamily="18" charset="0"/>
                          <a:ea typeface="Calibri"/>
                          <a:cs typeface="Times New Roman" pitchFamily="18" charset="0"/>
                        </a:rPr>
                        <a:t>Applied </a:t>
                      </a:r>
                      <a:r>
                        <a:rPr lang="en-US" sz="1400" smtClean="0">
                          <a:latin typeface="Times New Roman" pitchFamily="18" charset="0"/>
                          <a:ea typeface="Calibri"/>
                          <a:cs typeface="Times New Roman" pitchFamily="18" charset="0"/>
                        </a:rPr>
                        <a:t>in industrial.</a:t>
                      </a:r>
                      <a:endParaRPr lang="en-US" sz="140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0828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 The probability distribution was </a:t>
            </a:r>
            <a:r>
              <a:rPr lang="en-IN" sz="2000" dirty="0" err="1">
                <a:latin typeface="Times New Roman" panose="02020603050405020304" pitchFamily="18" charset="0"/>
                <a:cs typeface="Times New Roman" panose="02020603050405020304" pitchFamily="18" charset="0"/>
              </a:rPr>
              <a:t>modeled</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with the </a:t>
            </a:r>
            <a:r>
              <a:rPr lang="en-IN" sz="2000" dirty="0">
                <a:latin typeface="Times New Roman" panose="02020603050405020304" pitchFamily="18" charset="0"/>
                <a:cs typeface="Times New Roman" panose="02020603050405020304" pitchFamily="18" charset="0"/>
              </a:rPr>
              <a:t>intrinsic oil spill characteristics, which distinguish the </a:t>
            </a:r>
            <a:r>
              <a:rPr lang="en-IN" sz="2000" dirty="0" smtClean="0">
                <a:latin typeface="Times New Roman" panose="02020603050405020304" pitchFamily="18" charset="0"/>
                <a:cs typeface="Times New Roman" panose="02020603050405020304" pitchFamily="18" charset="0"/>
              </a:rPr>
              <a:t>oil spills </a:t>
            </a:r>
            <a:r>
              <a:rPr lang="en-IN" sz="2000" dirty="0">
                <a:latin typeface="Times New Roman" panose="02020603050405020304" pitchFamily="18" charset="0"/>
                <a:cs typeface="Times New Roman" panose="02020603050405020304" pitchFamily="18" charset="0"/>
              </a:rPr>
              <a:t>from the background. We then exploited the </a:t>
            </a:r>
            <a:r>
              <a:rPr lang="en-IN" sz="2000" dirty="0" smtClean="0">
                <a:latin typeface="Times New Roman" panose="02020603050405020304" pitchFamily="18" charset="0"/>
                <a:cs typeface="Times New Roman" panose="02020603050405020304" pitchFamily="18" charset="0"/>
              </a:rPr>
              <a:t>probability distribution </a:t>
            </a:r>
            <a:r>
              <a:rPr lang="en-IN" sz="2000" dirty="0">
                <a:latin typeface="Times New Roman" panose="02020603050405020304" pitchFamily="18" charset="0"/>
                <a:cs typeface="Times New Roman" panose="02020603050405020304" pitchFamily="18" charset="0"/>
              </a:rPr>
              <a:t>representation to construct the segmentation </a:t>
            </a:r>
            <a:r>
              <a:rPr lang="en-IN" sz="2000" dirty="0" smtClean="0">
                <a:latin typeface="Times New Roman" panose="02020603050405020304" pitchFamily="18" charset="0"/>
                <a:cs typeface="Times New Roman" panose="02020603050405020304" pitchFamily="18" charset="0"/>
              </a:rPr>
              <a:t>energy functional </a:t>
            </a:r>
            <a:r>
              <a:rPr lang="en-IN" sz="2000" dirty="0">
                <a:latin typeface="Times New Roman" panose="02020603050405020304" pitchFamily="18" charset="0"/>
                <a:cs typeface="Times New Roman" panose="02020603050405020304" pitchFamily="18" charset="0"/>
              </a:rPr>
              <a:t>to implement oil spill segmentation. The </a:t>
            </a:r>
            <a:r>
              <a:rPr lang="en-IN" sz="2000" dirty="0" smtClean="0">
                <a:latin typeface="Times New Roman" panose="02020603050405020304" pitchFamily="18" charset="0"/>
                <a:cs typeface="Times New Roman" panose="02020603050405020304" pitchFamily="18" charset="0"/>
              </a:rPr>
              <a:t>incorporated probability </a:t>
            </a:r>
            <a:r>
              <a:rPr lang="en-IN" sz="2000" dirty="0">
                <a:latin typeface="Times New Roman" panose="02020603050405020304" pitchFamily="18" charset="0"/>
                <a:cs typeface="Times New Roman" panose="02020603050405020304" pitchFamily="18" charset="0"/>
              </a:rPr>
              <a:t>distribution representation enhances the representational power of the segmentation energy functional.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Particularly, in </a:t>
            </a:r>
            <a:r>
              <a:rPr lang="en-IN" sz="2000" dirty="0">
                <a:latin typeface="Times New Roman" panose="02020603050405020304" pitchFamily="18" charset="0"/>
                <a:cs typeface="Times New Roman" panose="02020603050405020304" pitchFamily="18" charset="0"/>
              </a:rPr>
              <a:t>our proposed segmentation method, benefiting from the incorporation of the oil spill SAR image formation, the </a:t>
            </a:r>
            <a:r>
              <a:rPr lang="en-IN" sz="2000" dirty="0" smtClean="0">
                <a:latin typeface="Times New Roman" panose="02020603050405020304" pitchFamily="18" charset="0"/>
                <a:cs typeface="Times New Roman" panose="02020603050405020304" pitchFamily="18" charset="0"/>
              </a:rPr>
              <a:t>intrinsic characteristics </a:t>
            </a:r>
            <a:r>
              <a:rPr lang="en-IN" sz="2000" dirty="0">
                <a:latin typeface="Times New Roman" panose="02020603050405020304" pitchFamily="18" charset="0"/>
                <a:cs typeface="Times New Roman" panose="02020603050405020304" pitchFamily="18" charset="0"/>
              </a:rPr>
              <a:t>of oil spills are exploited in </a:t>
            </a:r>
            <a:r>
              <a:rPr lang="en-IN" sz="2000" dirty="0" smtClean="0">
                <a:latin typeface="Times New Roman" panose="02020603050405020304" pitchFamily="18" charset="0"/>
                <a:cs typeface="Times New Roman" panose="02020603050405020304" pitchFamily="18" charset="0"/>
              </a:rPr>
              <a:t>favour </a:t>
            </a:r>
            <a:r>
              <a:rPr lang="en-IN" sz="2000" dirty="0">
                <a:latin typeface="Times New Roman" panose="02020603050405020304" pitchFamily="18" charset="0"/>
                <a:cs typeface="Times New Roman" panose="02020603050405020304" pitchFamily="18" charset="0"/>
              </a:rPr>
              <a:t>of guiding </a:t>
            </a:r>
            <a:r>
              <a:rPr lang="en-IN" sz="2000" dirty="0" smtClean="0">
                <a:latin typeface="Times New Roman" panose="02020603050405020304" pitchFamily="18" charset="0"/>
                <a:cs typeface="Times New Roman" panose="02020603050405020304" pitchFamily="18" charset="0"/>
              </a:rPr>
              <a:t>the segmentation </a:t>
            </a:r>
            <a:r>
              <a:rPr lang="en-IN" sz="2000" dirty="0">
                <a:latin typeface="Times New Roman" panose="02020603050405020304" pitchFamily="18" charset="0"/>
                <a:cs typeface="Times New Roman" panose="02020603050405020304" pitchFamily="18" charset="0"/>
              </a:rPr>
              <a:t>to operate intentionally toward the oil spill </a:t>
            </a:r>
            <a:r>
              <a:rPr lang="en-IN" sz="2000" dirty="0" smtClean="0">
                <a:latin typeface="Times New Roman" panose="02020603050405020304" pitchFamily="18" charset="0"/>
                <a:cs typeface="Times New Roman" panose="02020603050405020304" pitchFamily="18" charset="0"/>
              </a:rPr>
              <a:t>areas to </a:t>
            </a:r>
            <a:r>
              <a:rPr lang="en-IN" sz="2000" dirty="0">
                <a:latin typeface="Times New Roman" panose="02020603050405020304" pitchFamily="18" charset="0"/>
                <a:cs typeface="Times New Roman" panose="02020603050405020304" pitchFamily="18" charset="0"/>
              </a:rPr>
              <a:t>perform accurate oil spill segmentation. Experimental </a:t>
            </a:r>
            <a:r>
              <a:rPr lang="en-IN" sz="2000" dirty="0" smtClean="0">
                <a:latin typeface="Times New Roman" panose="02020603050405020304" pitchFamily="18" charset="0"/>
                <a:cs typeface="Times New Roman" panose="02020603050405020304" pitchFamily="18" charset="0"/>
              </a:rPr>
              <a:t>results have </a:t>
            </a:r>
            <a:r>
              <a:rPr lang="en-IN" sz="2000" dirty="0">
                <a:latin typeface="Times New Roman" panose="02020603050405020304" pitchFamily="18" charset="0"/>
                <a:cs typeface="Times New Roman" panose="02020603050405020304" pitchFamily="18" charset="0"/>
              </a:rPr>
              <a:t>shown the effectiveness of our proposed </a:t>
            </a:r>
            <a:r>
              <a:rPr lang="en-IN" sz="2000" dirty="0" smtClean="0">
                <a:latin typeface="Times New Roman" panose="02020603050405020304" pitchFamily="18" charset="0"/>
                <a:cs typeface="Times New Roman" panose="02020603050405020304" pitchFamily="18" charset="0"/>
              </a:rPr>
              <a:t>segmentation method</a:t>
            </a:r>
            <a:r>
              <a:rPr lang="en-IN" sz="2000" dirty="0">
                <a:latin typeface="Times New Roman" panose="02020603050405020304" pitchFamily="18" charset="0"/>
                <a:cs typeface="Times New Roman" panose="02020603050405020304" pitchFamily="18" charset="0"/>
              </a:rPr>
              <a:t>, compared against several state-of-the-art </a:t>
            </a:r>
            <a:r>
              <a:rPr lang="en-IN" sz="2000" dirty="0" smtClean="0">
                <a:latin typeface="Times New Roman" panose="02020603050405020304" pitchFamily="18" charset="0"/>
                <a:cs typeface="Times New Roman" panose="02020603050405020304" pitchFamily="18" charset="0"/>
              </a:rPr>
              <a:t>segmentation methodologies</a:t>
            </a:r>
            <a:r>
              <a:rPr lang="en-IN"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0469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[1] P. F. Kingston, “Long-term environmental impact of oil spills,” Spill </a:t>
            </a:r>
            <a:r>
              <a:rPr lang="en-US" sz="2000" dirty="0" smtClean="0">
                <a:latin typeface="Times New Roman" panose="02020603050405020304" pitchFamily="18" charset="0"/>
                <a:cs typeface="Times New Roman" panose="02020603050405020304" pitchFamily="18" charset="0"/>
              </a:rPr>
              <a:t>Sci. Technol</a:t>
            </a:r>
            <a:r>
              <a:rPr lang="en-US" sz="2000" dirty="0">
                <a:latin typeface="Times New Roman" panose="02020603050405020304" pitchFamily="18" charset="0"/>
                <a:cs typeface="Times New Roman" panose="02020603050405020304" pitchFamily="18" charset="0"/>
              </a:rPr>
              <a:t>. Bull., vol. 7, no. 1/2, pp. 53–61, 2002</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 C. </a:t>
            </a:r>
            <a:r>
              <a:rPr lang="en-US" sz="2000" dirty="0" err="1">
                <a:latin typeface="Times New Roman" panose="02020603050405020304" pitchFamily="18" charset="0"/>
                <a:cs typeface="Times New Roman" panose="02020603050405020304" pitchFamily="18" charset="0"/>
              </a:rPr>
              <a:t>Brekke</a:t>
            </a:r>
            <a:r>
              <a:rPr lang="en-US" sz="2000" dirty="0">
                <a:latin typeface="Times New Roman" panose="02020603050405020304" pitchFamily="18" charset="0"/>
                <a:cs typeface="Times New Roman" panose="02020603050405020304" pitchFamily="18" charset="0"/>
              </a:rPr>
              <a:t> and A. H. Solberg, “Oil spill detection by satellite remote sensing,” Remote Sens. Environ., vol. 95, no. 1, pp. </a:t>
            </a:r>
            <a:r>
              <a:rPr lang="en-US" sz="2000" dirty="0" smtClean="0">
                <a:latin typeface="Times New Roman" panose="02020603050405020304" pitchFamily="18" charset="0"/>
                <a:cs typeface="Times New Roman" panose="02020603050405020304" pitchFamily="18" charset="0"/>
              </a:rPr>
              <a:t>1–13, 2005.</a:t>
            </a:r>
          </a:p>
          <a:p>
            <a:pPr algn="just">
              <a:lnSpc>
                <a:spcPct val="150000"/>
              </a:lnSpc>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3] T. </a:t>
            </a:r>
            <a:r>
              <a:rPr lang="en-US" sz="2000" dirty="0" err="1">
                <a:latin typeface="Times New Roman" panose="02020603050405020304" pitchFamily="18" charset="0"/>
                <a:cs typeface="Times New Roman" panose="02020603050405020304" pitchFamily="18" charset="0"/>
              </a:rPr>
              <a:t>Soukissian</a:t>
            </a:r>
            <a:r>
              <a:rPr lang="en-US" sz="2000" dirty="0">
                <a:latin typeface="Times New Roman" panose="02020603050405020304" pitchFamily="18" charset="0"/>
                <a:cs typeface="Times New Roman" panose="02020603050405020304" pitchFamily="18" charset="0"/>
              </a:rPr>
              <a:t>, F. </a:t>
            </a:r>
            <a:r>
              <a:rPr lang="en-US" sz="2000" dirty="0" err="1">
                <a:latin typeface="Times New Roman" panose="02020603050405020304" pitchFamily="18" charset="0"/>
                <a:cs typeface="Times New Roman" panose="02020603050405020304" pitchFamily="18" charset="0"/>
              </a:rPr>
              <a:t>Karathanasi</a:t>
            </a:r>
            <a:r>
              <a:rPr lang="en-US" sz="2000" dirty="0">
                <a:latin typeface="Times New Roman" panose="02020603050405020304" pitchFamily="18" charset="0"/>
                <a:cs typeface="Times New Roman" panose="02020603050405020304" pitchFamily="18" charset="0"/>
              </a:rPr>
              <a:t>, and P. </a:t>
            </a:r>
            <a:r>
              <a:rPr lang="en-US" sz="2000" dirty="0" err="1">
                <a:latin typeface="Times New Roman" panose="02020603050405020304" pitchFamily="18" charset="0"/>
                <a:cs typeface="Times New Roman" panose="02020603050405020304" pitchFamily="18" charset="0"/>
              </a:rPr>
              <a:t>Axaopoulos</a:t>
            </a:r>
            <a:r>
              <a:rPr lang="en-US" sz="2000" dirty="0">
                <a:latin typeface="Times New Roman" panose="02020603050405020304" pitchFamily="18" charset="0"/>
                <a:cs typeface="Times New Roman" panose="02020603050405020304" pitchFamily="18" charset="0"/>
              </a:rPr>
              <a:t>, “Satellite-based </a:t>
            </a:r>
            <a:r>
              <a:rPr lang="en-US" sz="2000" dirty="0" smtClean="0">
                <a:latin typeface="Times New Roman" panose="02020603050405020304" pitchFamily="18" charset="0"/>
                <a:cs typeface="Times New Roman" panose="02020603050405020304" pitchFamily="18" charset="0"/>
              </a:rPr>
              <a:t>offshore wind </a:t>
            </a:r>
            <a:r>
              <a:rPr lang="en-US" sz="2000" dirty="0">
                <a:latin typeface="Times New Roman" panose="02020603050405020304" pitchFamily="18" charset="0"/>
                <a:cs typeface="Times New Roman" panose="02020603050405020304" pitchFamily="18" charset="0"/>
              </a:rPr>
              <a:t>resource assessment in the </a:t>
            </a:r>
            <a:r>
              <a:rPr lang="en-US" sz="2000" dirty="0" err="1">
                <a:latin typeface="Times New Roman" panose="02020603050405020304" pitchFamily="18" charset="0"/>
                <a:cs typeface="Times New Roman" panose="02020603050405020304" pitchFamily="18" charset="0"/>
              </a:rPr>
              <a:t>mediterranean</a:t>
            </a:r>
            <a:r>
              <a:rPr lang="en-US" sz="2000" dirty="0">
                <a:latin typeface="Times New Roman" panose="02020603050405020304" pitchFamily="18" charset="0"/>
                <a:cs typeface="Times New Roman" panose="02020603050405020304" pitchFamily="18" charset="0"/>
              </a:rPr>
              <a:t> sea,” IEEE J. Ocean. Eng</a:t>
            </a:r>
            <a:r>
              <a:rPr lang="en-US" sz="2000" dirty="0" smtClean="0">
                <a:latin typeface="Times New Roman" panose="02020603050405020304" pitchFamily="18" charset="0"/>
                <a:cs typeface="Times New Roman" panose="02020603050405020304" pitchFamily="18" charset="0"/>
              </a:rPr>
              <a:t>., vol</a:t>
            </a:r>
            <a:r>
              <a:rPr lang="en-US" sz="2000" dirty="0">
                <a:latin typeface="Times New Roman" panose="02020603050405020304" pitchFamily="18" charset="0"/>
                <a:cs typeface="Times New Roman" panose="02020603050405020304" pitchFamily="18" charset="0"/>
              </a:rPr>
              <a:t>. 42, no. 1, pp. 73–86, Jan. 2017</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4] H. Li, J. Wu, W. </a:t>
            </a:r>
            <a:r>
              <a:rPr lang="en-US" sz="2000" dirty="0" err="1">
                <a:latin typeface="Times New Roman" panose="02020603050405020304" pitchFamily="18" charset="0"/>
                <a:cs typeface="Times New Roman" panose="02020603050405020304" pitchFamily="18" charset="0"/>
              </a:rPr>
              <a:t>Perrie</a:t>
            </a:r>
            <a:r>
              <a:rPr lang="en-US" sz="2000" dirty="0">
                <a:latin typeface="Times New Roman" panose="02020603050405020304" pitchFamily="18" charset="0"/>
                <a:cs typeface="Times New Roman" panose="02020603050405020304" pitchFamily="18" charset="0"/>
              </a:rPr>
              <a:t>, and Y. He, “Wind speed retrieval from </a:t>
            </a:r>
            <a:r>
              <a:rPr lang="en-US" sz="2000" dirty="0" smtClean="0">
                <a:latin typeface="Times New Roman" panose="02020603050405020304" pitchFamily="18" charset="0"/>
                <a:cs typeface="Times New Roman" panose="02020603050405020304" pitchFamily="18" charset="0"/>
              </a:rPr>
              <a:t>hybrid-pol compact </a:t>
            </a:r>
            <a:r>
              <a:rPr lang="en-US" sz="2000" dirty="0">
                <a:latin typeface="Times New Roman" panose="02020603050405020304" pitchFamily="18" charset="0"/>
                <a:cs typeface="Times New Roman" panose="02020603050405020304" pitchFamily="18" charset="0"/>
              </a:rPr>
              <a:t>polarization synthetic aperture radar images,” IEEE J. </a:t>
            </a:r>
            <a:r>
              <a:rPr lang="en-US" sz="2000" dirty="0" smtClean="0">
                <a:latin typeface="Times New Roman" panose="02020603050405020304" pitchFamily="18" charset="0"/>
                <a:cs typeface="Times New Roman" panose="02020603050405020304" pitchFamily="18" charset="0"/>
              </a:rPr>
              <a:t>Ocean. Eng</a:t>
            </a:r>
            <a:r>
              <a:rPr lang="en-US" sz="2000" dirty="0">
                <a:latin typeface="Times New Roman" panose="02020603050405020304" pitchFamily="18" charset="0"/>
                <a:cs typeface="Times New Roman" panose="02020603050405020304" pitchFamily="18" charset="0"/>
              </a:rPr>
              <a:t>., vol. 43, no. 3, pp. 713–724, Jul. 2018</a:t>
            </a:r>
            <a:r>
              <a:rPr lang="en-US" sz="2000" dirty="0" smtClean="0">
                <a:latin typeface="Times New Roman" panose="02020603050405020304" pitchFamily="18" charset="0"/>
                <a:cs typeface="Times New Roman" panose="02020603050405020304" pitchFamily="18" charset="0"/>
              </a:rPr>
              <a: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98849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[5] B. </a:t>
            </a:r>
            <a:r>
              <a:rPr lang="en-US" sz="2000" dirty="0" err="1">
                <a:latin typeface="Times New Roman" panose="02020603050405020304" pitchFamily="18" charset="0"/>
                <a:cs typeface="Times New Roman" panose="02020603050405020304" pitchFamily="18" charset="0"/>
              </a:rPr>
              <a:t>Fiscella</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Giancaspro</a:t>
            </a:r>
            <a:r>
              <a:rPr lang="en-US" sz="2000" dirty="0">
                <a:latin typeface="Times New Roman" panose="02020603050405020304" pitchFamily="18" charset="0"/>
                <a:cs typeface="Times New Roman" panose="02020603050405020304" pitchFamily="18" charset="0"/>
              </a:rPr>
              <a:t>, F. </a:t>
            </a:r>
            <a:r>
              <a:rPr lang="en-US" sz="2000" dirty="0" err="1">
                <a:latin typeface="Times New Roman" panose="02020603050405020304" pitchFamily="18" charset="0"/>
                <a:cs typeface="Times New Roman" panose="02020603050405020304" pitchFamily="18" charset="0"/>
              </a:rPr>
              <a:t>Nirchio</a:t>
            </a:r>
            <a:r>
              <a:rPr lang="en-US" sz="2000" dirty="0">
                <a:latin typeface="Times New Roman" panose="02020603050405020304" pitchFamily="18" charset="0"/>
                <a:cs typeface="Times New Roman" panose="02020603050405020304" pitchFamily="18" charset="0"/>
              </a:rPr>
              <a:t>, P. </a:t>
            </a:r>
            <a:r>
              <a:rPr lang="en-US" sz="2000" dirty="0" err="1">
                <a:latin typeface="Times New Roman" panose="02020603050405020304" pitchFamily="18" charset="0"/>
                <a:cs typeface="Times New Roman" panose="02020603050405020304" pitchFamily="18" charset="0"/>
              </a:rPr>
              <a:t>Pavese</a:t>
            </a:r>
            <a:r>
              <a:rPr lang="en-US" sz="2000" dirty="0">
                <a:latin typeface="Times New Roman" panose="02020603050405020304" pitchFamily="18" charset="0"/>
                <a:cs typeface="Times New Roman" panose="02020603050405020304" pitchFamily="18" charset="0"/>
              </a:rPr>
              <a:t>, and P. </a:t>
            </a:r>
            <a:r>
              <a:rPr lang="en-US" sz="2000" dirty="0" err="1">
                <a:latin typeface="Times New Roman" panose="02020603050405020304" pitchFamily="18" charset="0"/>
                <a:cs typeface="Times New Roman" panose="02020603050405020304" pitchFamily="18" charset="0"/>
              </a:rPr>
              <a:t>Trivero</a:t>
            </a:r>
            <a:r>
              <a:rPr lang="en-US" sz="2000" dirty="0">
                <a:latin typeface="Times New Roman" panose="02020603050405020304" pitchFamily="18" charset="0"/>
                <a:cs typeface="Times New Roman" panose="02020603050405020304" pitchFamily="18" charset="0"/>
              </a:rPr>
              <a:t>, “Oil spill detection using marine </a:t>
            </a:r>
            <a:r>
              <a:rPr lang="en-US" sz="2000" dirty="0" err="1">
                <a:latin typeface="Times New Roman" panose="02020603050405020304" pitchFamily="18" charset="0"/>
                <a:cs typeface="Times New Roman" panose="02020603050405020304" pitchFamily="18" charset="0"/>
              </a:rPr>
              <a:t>sar</a:t>
            </a:r>
            <a:r>
              <a:rPr lang="en-US" sz="2000" dirty="0">
                <a:latin typeface="Times New Roman" panose="02020603050405020304" pitchFamily="18" charset="0"/>
                <a:cs typeface="Times New Roman" panose="02020603050405020304" pitchFamily="18" charset="0"/>
              </a:rPr>
              <a:t> images,” Int. J. Remote Sens., vol. 21, no. 18, pp. 3561–3566, 2000.</a:t>
            </a:r>
          </a:p>
          <a:p>
            <a:pPr algn="just">
              <a:lnSpc>
                <a:spcPct val="150000"/>
              </a:lnSpc>
            </a:pPr>
            <a:r>
              <a:rPr lang="en-US" sz="2000" dirty="0">
                <a:latin typeface="Times New Roman" panose="02020603050405020304" pitchFamily="18" charset="0"/>
                <a:cs typeface="Times New Roman" panose="02020603050405020304" pitchFamily="18" charset="0"/>
              </a:rPr>
              <a:t>[6] A. H. Solberg, C. </a:t>
            </a:r>
            <a:r>
              <a:rPr lang="en-US" sz="2000" dirty="0" err="1">
                <a:latin typeface="Times New Roman" panose="02020603050405020304" pitchFamily="18" charset="0"/>
                <a:cs typeface="Times New Roman" panose="02020603050405020304" pitchFamily="18" charset="0"/>
              </a:rPr>
              <a:t>Brekke</a:t>
            </a:r>
            <a:r>
              <a:rPr lang="en-US" sz="2000" dirty="0">
                <a:latin typeface="Times New Roman" panose="02020603050405020304" pitchFamily="18" charset="0"/>
                <a:cs typeface="Times New Roman" panose="02020603050405020304" pitchFamily="18" charset="0"/>
              </a:rPr>
              <a:t>, and P. O. </a:t>
            </a:r>
            <a:r>
              <a:rPr lang="en-US" sz="2000" dirty="0" err="1">
                <a:latin typeface="Times New Roman" panose="02020603050405020304" pitchFamily="18" charset="0"/>
                <a:cs typeface="Times New Roman" panose="02020603050405020304" pitchFamily="18" charset="0"/>
              </a:rPr>
              <a:t>Husoy</a:t>
            </a:r>
            <a:r>
              <a:rPr lang="en-US" sz="2000" dirty="0">
                <a:latin typeface="Times New Roman" panose="02020603050405020304" pitchFamily="18" charset="0"/>
                <a:cs typeface="Times New Roman" panose="02020603050405020304" pitchFamily="18" charset="0"/>
              </a:rPr>
              <a:t>, “Oil spill detection in </a:t>
            </a:r>
            <a:r>
              <a:rPr lang="en-US" sz="2000" dirty="0" err="1" smtClean="0">
                <a:latin typeface="Times New Roman" panose="02020603050405020304" pitchFamily="18" charset="0"/>
                <a:cs typeface="Times New Roman" panose="02020603050405020304" pitchFamily="18" charset="0"/>
              </a:rPr>
              <a:t>Radarsat</a:t>
            </a:r>
            <a:r>
              <a:rPr lang="en-US" sz="2000" dirty="0" smtClean="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Envisat</a:t>
            </a:r>
            <a:r>
              <a:rPr lang="en-US" sz="2000" dirty="0">
                <a:latin typeface="Times New Roman" panose="02020603050405020304" pitchFamily="18" charset="0"/>
                <a:cs typeface="Times New Roman" panose="02020603050405020304" pitchFamily="18" charset="0"/>
              </a:rPr>
              <a:t> SAR images,” IEEE Trans. </a:t>
            </a:r>
            <a:r>
              <a:rPr lang="en-US" sz="2000" dirty="0" err="1">
                <a:latin typeface="Times New Roman" panose="02020603050405020304" pitchFamily="18" charset="0"/>
                <a:cs typeface="Times New Roman" panose="02020603050405020304" pitchFamily="18" charset="0"/>
              </a:rPr>
              <a:t>Geosci</a:t>
            </a:r>
            <a:r>
              <a:rPr lang="en-US" sz="2000" dirty="0">
                <a:latin typeface="Times New Roman" panose="02020603050405020304" pitchFamily="18" charset="0"/>
                <a:cs typeface="Times New Roman" panose="02020603050405020304" pitchFamily="18" charset="0"/>
              </a:rPr>
              <a:t>. Remote Sens., vol. </a:t>
            </a:r>
            <a:r>
              <a:rPr lang="en-US" sz="2000" dirty="0" smtClean="0">
                <a:latin typeface="Times New Roman" panose="02020603050405020304" pitchFamily="18" charset="0"/>
                <a:cs typeface="Times New Roman" panose="02020603050405020304" pitchFamily="18" charset="0"/>
              </a:rPr>
              <a:t>45, no</a:t>
            </a:r>
            <a:r>
              <a:rPr lang="en-US" sz="2000" dirty="0">
                <a:latin typeface="Times New Roman" panose="02020603050405020304" pitchFamily="18" charset="0"/>
                <a:cs typeface="Times New Roman" panose="02020603050405020304" pitchFamily="18" charset="0"/>
              </a:rPr>
              <a:t>. 3, pp. 746–755, Mar. 2007.</a:t>
            </a:r>
          </a:p>
          <a:p>
            <a:pPr algn="just">
              <a:lnSpc>
                <a:spcPct val="150000"/>
              </a:lnSpc>
            </a:pPr>
            <a:r>
              <a:rPr lang="en-US" sz="2000" dirty="0">
                <a:latin typeface="Times New Roman" panose="02020603050405020304" pitchFamily="18" charset="0"/>
                <a:cs typeface="Times New Roman" panose="02020603050405020304" pitchFamily="18" charset="0"/>
              </a:rPr>
              <a:t>[7] K. N. </a:t>
            </a:r>
            <a:r>
              <a:rPr lang="en-US" sz="2000" dirty="0" err="1">
                <a:latin typeface="Times New Roman" panose="02020603050405020304" pitchFamily="18" charset="0"/>
                <a:cs typeface="Times New Roman" panose="02020603050405020304" pitchFamily="18" charset="0"/>
              </a:rPr>
              <a:t>Topouzelis</a:t>
            </a:r>
            <a:r>
              <a:rPr lang="en-US" sz="2000" dirty="0">
                <a:latin typeface="Times New Roman" panose="02020603050405020304" pitchFamily="18" charset="0"/>
                <a:cs typeface="Times New Roman" panose="02020603050405020304" pitchFamily="18" charset="0"/>
              </a:rPr>
              <a:t>, “Oil spill detection by SAR images: Dark </a:t>
            </a:r>
            <a:r>
              <a:rPr lang="en-US" sz="2000" dirty="0" smtClean="0">
                <a:latin typeface="Times New Roman" panose="02020603050405020304" pitchFamily="18" charset="0"/>
                <a:cs typeface="Times New Roman" panose="02020603050405020304" pitchFamily="18" charset="0"/>
              </a:rPr>
              <a:t>formation detection</a:t>
            </a:r>
            <a:r>
              <a:rPr lang="en-US" sz="2000" dirty="0">
                <a:latin typeface="Times New Roman" panose="02020603050405020304" pitchFamily="18" charset="0"/>
                <a:cs typeface="Times New Roman" panose="02020603050405020304" pitchFamily="18" charset="0"/>
              </a:rPr>
              <a:t>, feature extraction and classification algorithms,” Sensors, vol. </a:t>
            </a:r>
            <a:r>
              <a:rPr lang="en-US" sz="2000" dirty="0" smtClean="0">
                <a:latin typeface="Times New Roman" panose="02020603050405020304" pitchFamily="18" charset="0"/>
                <a:cs typeface="Times New Roman" panose="02020603050405020304" pitchFamily="18" charset="0"/>
              </a:rPr>
              <a:t>8, no</a:t>
            </a:r>
            <a:r>
              <a:rPr lang="en-US" sz="2000" dirty="0">
                <a:latin typeface="Times New Roman" panose="02020603050405020304" pitchFamily="18" charset="0"/>
                <a:cs typeface="Times New Roman" panose="02020603050405020304" pitchFamily="18" charset="0"/>
              </a:rPr>
              <a:t>. 10, pp. 6642–6659, 2008</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8] L. </a:t>
            </a:r>
            <a:r>
              <a:rPr lang="en-US" sz="2000" dirty="0" err="1">
                <a:latin typeface="Times New Roman" panose="02020603050405020304" pitchFamily="18" charset="0"/>
                <a:cs typeface="Times New Roman" panose="02020603050405020304" pitchFamily="18" charset="0"/>
              </a:rPr>
              <a:t>Gemme</a:t>
            </a:r>
            <a:r>
              <a:rPr lang="en-US" sz="2000" dirty="0">
                <a:latin typeface="Times New Roman" panose="02020603050405020304" pitchFamily="18" charset="0"/>
                <a:cs typeface="Times New Roman" panose="02020603050405020304" pitchFamily="18" charset="0"/>
              </a:rPr>
              <a:t> and S. G. </a:t>
            </a:r>
            <a:r>
              <a:rPr lang="en-US" sz="2000" dirty="0" err="1">
                <a:latin typeface="Times New Roman" panose="02020603050405020304" pitchFamily="18" charset="0"/>
                <a:cs typeface="Times New Roman" panose="02020603050405020304" pitchFamily="18" charset="0"/>
              </a:rPr>
              <a:t>Dellepiane</a:t>
            </a:r>
            <a:r>
              <a:rPr lang="en-US" sz="2000" dirty="0">
                <a:latin typeface="Times New Roman" panose="02020603050405020304" pitchFamily="18" charset="0"/>
                <a:cs typeface="Times New Roman" panose="02020603050405020304" pitchFamily="18" charset="0"/>
              </a:rPr>
              <a:t>, “An automatic data-driven method </a:t>
            </a:r>
            <a:r>
              <a:rPr lang="en-US" sz="2000" dirty="0" smtClean="0">
                <a:latin typeface="Times New Roman" panose="02020603050405020304" pitchFamily="18" charset="0"/>
                <a:cs typeface="Times New Roman" panose="02020603050405020304" pitchFamily="18" charset="0"/>
              </a:rPr>
              <a:t>for SAR </a:t>
            </a:r>
            <a:r>
              <a:rPr lang="en-US" sz="2000" dirty="0">
                <a:latin typeface="Times New Roman" panose="02020603050405020304" pitchFamily="18" charset="0"/>
                <a:cs typeface="Times New Roman" panose="02020603050405020304" pitchFamily="18" charset="0"/>
              </a:rPr>
              <a:t>image segmentation in sea surface analysis,” IEEE Trans. </a:t>
            </a:r>
            <a:r>
              <a:rPr lang="en-US" sz="2000" dirty="0" err="1" smtClean="0">
                <a:latin typeface="Times New Roman" panose="02020603050405020304" pitchFamily="18" charset="0"/>
                <a:cs typeface="Times New Roman" panose="02020603050405020304" pitchFamily="18" charset="0"/>
              </a:rPr>
              <a:t>Geosci</a:t>
            </a:r>
            <a:r>
              <a:rPr lang="en-US" sz="2000" dirty="0" smtClean="0">
                <a:latin typeface="Times New Roman" panose="02020603050405020304" pitchFamily="18" charset="0"/>
                <a:cs typeface="Times New Roman" panose="02020603050405020304" pitchFamily="18" charset="0"/>
              </a:rPr>
              <a:t>. Remote </a:t>
            </a:r>
            <a:r>
              <a:rPr lang="en-US" sz="2000" dirty="0">
                <a:latin typeface="Times New Roman" panose="02020603050405020304" pitchFamily="18" charset="0"/>
                <a:cs typeface="Times New Roman" panose="02020603050405020304" pitchFamily="18" charset="0"/>
              </a:rPr>
              <a:t>Sens., vol. 56, no. 5, pp. 2633–2646, May 2018</a:t>
            </a:r>
            <a:r>
              <a:rPr lang="en-US" sz="2000" dirty="0" smtClean="0">
                <a:latin typeface="Times New Roman" panose="02020603050405020304" pitchFamily="18" charset="0"/>
                <a:cs typeface="Times New Roman" panose="02020603050405020304" pitchFamily="18" charset="0"/>
              </a:rPr>
              <a: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20840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[9] D. </a:t>
            </a:r>
            <a:r>
              <a:rPr lang="en-US" sz="2000" dirty="0" err="1">
                <a:latin typeface="Times New Roman" panose="02020603050405020304" pitchFamily="18" charset="0"/>
                <a:cs typeface="Times New Roman" panose="02020603050405020304" pitchFamily="18" charset="0"/>
              </a:rPr>
              <a:t>Velotto</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Bentes</a:t>
            </a:r>
            <a:r>
              <a:rPr lang="en-US" sz="2000" dirty="0">
                <a:latin typeface="Times New Roman" panose="02020603050405020304" pitchFamily="18" charset="0"/>
                <a:cs typeface="Times New Roman" panose="02020603050405020304" pitchFamily="18" charset="0"/>
              </a:rPr>
              <a:t>, B. Tings, and S. </a:t>
            </a:r>
            <a:r>
              <a:rPr lang="en-US" sz="2000" dirty="0" err="1">
                <a:latin typeface="Times New Roman" panose="02020603050405020304" pitchFamily="18" charset="0"/>
                <a:cs typeface="Times New Roman" panose="02020603050405020304" pitchFamily="18" charset="0"/>
              </a:rPr>
              <a:t>Lehner</a:t>
            </a:r>
            <a:r>
              <a:rPr lang="en-US" sz="2000" dirty="0">
                <a:latin typeface="Times New Roman" panose="02020603050405020304" pitchFamily="18" charset="0"/>
                <a:cs typeface="Times New Roman" panose="02020603050405020304" pitchFamily="18" charset="0"/>
              </a:rPr>
              <a:t>, “First comparison </a:t>
            </a:r>
            <a:r>
              <a:rPr lang="en-US" sz="2000" dirty="0" smtClean="0">
                <a:latin typeface="Times New Roman" panose="02020603050405020304" pitchFamily="18" charset="0"/>
                <a:cs typeface="Times New Roman" panose="02020603050405020304" pitchFamily="18" charset="0"/>
              </a:rPr>
              <a:t>of sentinel-1 </a:t>
            </a:r>
            <a:r>
              <a:rPr lang="en-US" sz="2000" dirty="0">
                <a:latin typeface="Times New Roman" panose="02020603050405020304" pitchFamily="18" charset="0"/>
                <a:cs typeface="Times New Roman" panose="02020603050405020304" pitchFamily="18" charset="0"/>
              </a:rPr>
              <a:t>and </a:t>
            </a:r>
            <a:r>
              <a:rPr lang="en-US" sz="2000" dirty="0" err="1">
                <a:latin typeface="Times New Roman" panose="02020603050405020304" pitchFamily="18" charset="0"/>
                <a:cs typeface="Times New Roman" panose="02020603050405020304" pitchFamily="18" charset="0"/>
              </a:rPr>
              <a:t>TerraSAR</a:t>
            </a:r>
            <a:r>
              <a:rPr lang="en-US" sz="2000" dirty="0">
                <a:latin typeface="Times New Roman" panose="02020603050405020304" pitchFamily="18" charset="0"/>
                <a:cs typeface="Times New Roman" panose="02020603050405020304" pitchFamily="18" charset="0"/>
              </a:rPr>
              <a:t>-X data in the framework of maritime targets detection: South Italy case,” IEEE J. Ocean. Eng., vol. 41, no. </a:t>
            </a:r>
            <a:r>
              <a:rPr lang="en-US" sz="2000" dirty="0" smtClean="0">
                <a:latin typeface="Times New Roman" panose="02020603050405020304" pitchFamily="18" charset="0"/>
                <a:cs typeface="Times New Roman" panose="02020603050405020304" pitchFamily="18" charset="0"/>
              </a:rPr>
              <a:t>4, pp</a:t>
            </a:r>
            <a:r>
              <a:rPr lang="en-US" sz="2000" dirty="0">
                <a:latin typeface="Times New Roman" panose="02020603050405020304" pitchFamily="18" charset="0"/>
                <a:cs typeface="Times New Roman" panose="02020603050405020304" pitchFamily="18" charset="0"/>
              </a:rPr>
              <a:t>. 993–1006, Oct. 2016</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[10] F. </a:t>
            </a:r>
            <a:r>
              <a:rPr lang="en-US" sz="2000" dirty="0" err="1">
                <a:latin typeface="Times New Roman" panose="02020603050405020304" pitchFamily="18" charset="0"/>
                <a:cs typeface="Times New Roman" panose="02020603050405020304" pitchFamily="18" charset="0"/>
              </a:rPr>
              <a:t>Ulaby</a:t>
            </a:r>
            <a:r>
              <a:rPr lang="en-US" sz="2000" dirty="0">
                <a:latin typeface="Times New Roman" panose="02020603050405020304" pitchFamily="18" charset="0"/>
                <a:cs typeface="Times New Roman" panose="02020603050405020304" pitchFamily="18" charset="0"/>
              </a:rPr>
              <a:t> and D. Long, Microwave Radar and Radiometric Remote </a:t>
            </a:r>
            <a:r>
              <a:rPr lang="en-US" sz="2000" dirty="0" smtClean="0">
                <a:latin typeface="Times New Roman" panose="02020603050405020304" pitchFamily="18" charset="0"/>
                <a:cs typeface="Times New Roman" panose="02020603050405020304" pitchFamily="18" charset="0"/>
              </a:rPr>
              <a:t>Sensing, vol</a:t>
            </a:r>
            <a:r>
              <a:rPr lang="en-US" sz="2000" dirty="0">
                <a:latin typeface="Times New Roman" panose="02020603050405020304" pitchFamily="18" charset="0"/>
                <a:cs typeface="Times New Roman" panose="02020603050405020304" pitchFamily="18" charset="0"/>
              </a:rPr>
              <a:t>. 4. Ann Arbor, MI, USA: Univ. Michigan Press, 2014</a:t>
            </a: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9725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505"/>
            <a:ext cx="10515600" cy="1325563"/>
          </a:xfrm>
        </p:spPr>
        <p:txBody>
          <a:bodyPr>
            <a:normAutofit/>
          </a:bodyPr>
          <a:lstStyle/>
          <a:p>
            <a:pPr algn="ctr"/>
            <a:r>
              <a:rPr lang="en-US" sz="5400" b="1" i="1" dirty="0" smtClean="0">
                <a:effectLst>
                  <a:outerShdw blurRad="38100" dist="38100" dir="2700000" algn="tl">
                    <a:srgbClr val="000000">
                      <a:alpha val="43137"/>
                    </a:srgbClr>
                  </a:outerShdw>
                </a:effectLst>
              </a:rPr>
              <a:t>Thank</a:t>
            </a:r>
            <a:r>
              <a:rPr lang="en-US" sz="5400" b="1" i="1" dirty="0" smtClean="0"/>
              <a:t> </a:t>
            </a:r>
            <a:r>
              <a:rPr lang="en-US" sz="5400" b="1" i="1" dirty="0" smtClean="0">
                <a:effectLst>
                  <a:outerShdw blurRad="38100" dist="38100" dir="2700000" algn="tl">
                    <a:srgbClr val="000000">
                      <a:alpha val="43137"/>
                    </a:srgbClr>
                  </a:outerShdw>
                </a:effectLst>
              </a:rPr>
              <a:t>You</a:t>
            </a:r>
            <a:r>
              <a:rPr lang="en-US" sz="5400" b="1" i="1" dirty="0" smtClean="0"/>
              <a:t>…</a:t>
            </a:r>
            <a:endParaRPr lang="en-US" sz="5400" b="1" i="1" dirty="0"/>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2174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Purpose of Image processing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purpose of image processing is divided into 5 groups. They are: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a:t>
            </a:r>
            <a:r>
              <a:rPr lang="en-US" sz="2000" b="1" i="1" dirty="0">
                <a:latin typeface="Times New Roman" panose="02020603050405020304" pitchFamily="18" charset="0"/>
                <a:cs typeface="Times New Roman" panose="02020603050405020304" pitchFamily="18" charset="0"/>
              </a:rPr>
              <a:t>Visualization</a:t>
            </a:r>
            <a:r>
              <a:rPr lang="en-US" sz="2000" dirty="0">
                <a:latin typeface="Times New Roman" panose="02020603050405020304" pitchFamily="18" charset="0"/>
                <a:cs typeface="Times New Roman" panose="02020603050405020304" pitchFamily="18" charset="0"/>
              </a:rPr>
              <a:t> - Observe the objects that are not visible.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a:t>
            </a:r>
            <a:r>
              <a:rPr lang="en-US" sz="2000" b="1" i="1" dirty="0">
                <a:latin typeface="Times New Roman" panose="02020603050405020304" pitchFamily="18" charset="0"/>
                <a:cs typeface="Times New Roman" panose="02020603050405020304" pitchFamily="18" charset="0"/>
              </a:rPr>
              <a:t> Image sharpening and restoration</a:t>
            </a:r>
            <a:r>
              <a:rPr lang="en-US" sz="2000" dirty="0">
                <a:latin typeface="Times New Roman" panose="02020603050405020304" pitchFamily="18" charset="0"/>
                <a:cs typeface="Times New Roman" panose="02020603050405020304" pitchFamily="18" charset="0"/>
              </a:rPr>
              <a:t> - To create a better image.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a:t>
            </a:r>
            <a:r>
              <a:rPr lang="en-US" sz="2000" b="1" i="1" dirty="0">
                <a:latin typeface="Times New Roman" panose="02020603050405020304" pitchFamily="18" charset="0"/>
                <a:cs typeface="Times New Roman" panose="02020603050405020304" pitchFamily="18" charset="0"/>
              </a:rPr>
              <a:t> Image retrieval </a:t>
            </a:r>
            <a:r>
              <a:rPr lang="en-US" sz="2000" dirty="0">
                <a:latin typeface="Times New Roman" panose="02020603050405020304" pitchFamily="18" charset="0"/>
                <a:cs typeface="Times New Roman" panose="02020603050405020304" pitchFamily="18" charset="0"/>
              </a:rPr>
              <a:t>- Seek for the image of interest.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a:t>
            </a:r>
            <a:r>
              <a:rPr lang="en-US" sz="2000" b="1" i="1" dirty="0">
                <a:latin typeface="Times New Roman" panose="02020603050405020304" pitchFamily="18" charset="0"/>
                <a:cs typeface="Times New Roman" panose="02020603050405020304" pitchFamily="18" charset="0"/>
              </a:rPr>
              <a:t>Measurement of pattern </a:t>
            </a:r>
            <a:r>
              <a:rPr lang="en-US" sz="2000" dirty="0">
                <a:latin typeface="Times New Roman" panose="02020603050405020304" pitchFamily="18" charset="0"/>
                <a:cs typeface="Times New Roman" panose="02020603050405020304" pitchFamily="18" charset="0"/>
              </a:rPr>
              <a:t>– Measures various objects in an image.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a:t>
            </a:r>
            <a:r>
              <a:rPr lang="en-US" sz="2000" b="1" i="1" dirty="0">
                <a:latin typeface="Times New Roman" panose="02020603050405020304" pitchFamily="18" charset="0"/>
                <a:cs typeface="Times New Roman" panose="02020603050405020304" pitchFamily="18" charset="0"/>
              </a:rPr>
              <a:t> Image Recognition </a:t>
            </a:r>
            <a:r>
              <a:rPr lang="en-US" sz="2000" dirty="0">
                <a:latin typeface="Times New Roman" panose="02020603050405020304" pitchFamily="18" charset="0"/>
                <a:cs typeface="Times New Roman" panose="02020603050405020304" pitchFamily="18" charset="0"/>
              </a:rPr>
              <a:t>– Distinguish the objects in an </a:t>
            </a:r>
            <a:r>
              <a:rPr lang="en-US" sz="2000" dirty="0" smtClean="0">
                <a:latin typeface="Times New Roman" panose="02020603050405020304" pitchFamily="18" charset="0"/>
                <a:cs typeface="Times New Roman" panose="02020603050405020304" pitchFamily="18" charset="0"/>
              </a:rPr>
              <a:t>image. etc., </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69633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work, </a:t>
            </a:r>
            <a:r>
              <a:rPr lang="en-IN" sz="2000" dirty="0" smtClean="0">
                <a:latin typeface="Times New Roman" panose="02020603050405020304" pitchFamily="18" charset="0"/>
                <a:cs typeface="Times New Roman" panose="02020603050405020304" pitchFamily="18" charset="0"/>
              </a:rPr>
              <a:t>we aim </a:t>
            </a:r>
            <a:r>
              <a:rPr lang="en-IN" sz="2000" dirty="0">
                <a:latin typeface="Times New Roman" panose="02020603050405020304" pitchFamily="18" charset="0"/>
                <a:cs typeface="Times New Roman" panose="02020603050405020304" pitchFamily="18" charset="0"/>
              </a:rPr>
              <a:t>to develop an effective segmentation method which </a:t>
            </a:r>
            <a:r>
              <a:rPr lang="en-IN" sz="2000" dirty="0" smtClean="0">
                <a:latin typeface="Times New Roman" panose="02020603050405020304" pitchFamily="18" charset="0"/>
                <a:cs typeface="Times New Roman" panose="02020603050405020304" pitchFamily="18" charset="0"/>
              </a:rPr>
              <a:t>addresses, marine </a:t>
            </a:r>
            <a:r>
              <a:rPr lang="en-IN" sz="2000" dirty="0">
                <a:latin typeface="Times New Roman" panose="02020603050405020304" pitchFamily="18" charset="0"/>
                <a:cs typeface="Times New Roman" panose="02020603050405020304" pitchFamily="18" charset="0"/>
              </a:rPr>
              <a:t>oil spill identification in SAR images by </a:t>
            </a:r>
            <a:r>
              <a:rPr lang="en-IN" sz="2000" dirty="0" smtClean="0">
                <a:latin typeface="Times New Roman" panose="02020603050405020304" pitchFamily="18" charset="0"/>
                <a:cs typeface="Times New Roman" panose="02020603050405020304" pitchFamily="18" charset="0"/>
              </a:rPr>
              <a:t>investigating the </a:t>
            </a:r>
            <a:r>
              <a:rPr lang="en-IN" sz="2000" dirty="0">
                <a:latin typeface="Times New Roman" panose="02020603050405020304" pitchFamily="18" charset="0"/>
                <a:cs typeface="Times New Roman" panose="02020603050405020304" pitchFamily="18" charset="0"/>
              </a:rPr>
              <a:t>distribution </a:t>
            </a:r>
            <a:r>
              <a:rPr lang="en-IN" sz="2000" dirty="0" smtClean="0">
                <a:latin typeface="Times New Roman" panose="02020603050405020304" pitchFamily="18" charset="0"/>
                <a:cs typeface="Times New Roman" panose="02020603050405020304" pitchFamily="18" charset="0"/>
              </a:rPr>
              <a:t>of </a:t>
            </a:r>
            <a:r>
              <a:rPr lang="en-IN" sz="2000" dirty="0">
                <a:latin typeface="Times New Roman" panose="02020603050405020304" pitchFamily="18" charset="0"/>
                <a:cs typeface="Times New Roman" panose="02020603050405020304" pitchFamily="18" charset="0"/>
              </a:rPr>
              <a:t>SAR images.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seek </a:t>
            </a:r>
            <a:r>
              <a:rPr lang="en-IN" sz="2000" dirty="0" smtClean="0">
                <a:latin typeface="Times New Roman" panose="02020603050405020304" pitchFamily="18" charset="0"/>
                <a:cs typeface="Times New Roman" panose="02020603050405020304" pitchFamily="18" charset="0"/>
              </a:rPr>
              <a:t>effective oil </a:t>
            </a:r>
            <a:r>
              <a:rPr lang="en-IN" sz="2000" dirty="0">
                <a:latin typeface="Times New Roman" panose="02020603050405020304" pitchFamily="18" charset="0"/>
                <a:cs typeface="Times New Roman" panose="02020603050405020304" pitchFamily="18" charset="0"/>
              </a:rPr>
              <a:t>spill segmentation, we revisit the SAR imaging </a:t>
            </a:r>
            <a:r>
              <a:rPr lang="en-IN" sz="2000" dirty="0" smtClean="0">
                <a:latin typeface="Times New Roman" panose="02020603050405020304" pitchFamily="18" charset="0"/>
                <a:cs typeface="Times New Roman" panose="02020603050405020304" pitchFamily="18" charset="0"/>
              </a:rPr>
              <a:t>mechanism in </a:t>
            </a:r>
            <a:r>
              <a:rPr lang="en-IN" sz="2000" dirty="0">
                <a:latin typeface="Times New Roman" panose="02020603050405020304" pitchFamily="18" charset="0"/>
                <a:cs typeface="Times New Roman" panose="02020603050405020304" pitchFamily="18" charset="0"/>
              </a:rPr>
              <a:t>order to attain the probability distribution </a:t>
            </a:r>
            <a:r>
              <a:rPr lang="en-IN" sz="2000" dirty="0" smtClean="0">
                <a:latin typeface="Times New Roman" panose="02020603050405020304" pitchFamily="18" charset="0"/>
                <a:cs typeface="Times New Roman" panose="02020603050405020304" pitchFamily="18" charset="0"/>
              </a:rPr>
              <a:t>of oil </a:t>
            </a:r>
            <a:r>
              <a:rPr lang="en-IN" sz="2000" dirty="0">
                <a:latin typeface="Times New Roman" panose="02020603050405020304" pitchFamily="18" charset="0"/>
                <a:cs typeface="Times New Roman" panose="02020603050405020304" pitchFamily="18" charset="0"/>
              </a:rPr>
              <a:t>spill </a:t>
            </a:r>
            <a:r>
              <a:rPr lang="en-IN" sz="2000" dirty="0" smtClean="0">
                <a:latin typeface="Times New Roman" panose="02020603050405020304" pitchFamily="18" charset="0"/>
                <a:cs typeface="Times New Roman" panose="02020603050405020304" pitchFamily="18" charset="0"/>
              </a:rPr>
              <a:t>in SAR </a:t>
            </a:r>
            <a:r>
              <a:rPr lang="en-IN" sz="2000" dirty="0">
                <a:latin typeface="Times New Roman" panose="02020603050405020304" pitchFamily="18" charset="0"/>
                <a:cs typeface="Times New Roman" panose="02020603050405020304" pitchFamily="18" charset="0"/>
              </a:rPr>
              <a:t>images, in which the characteristics of SAR images are properly modelled.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then exploit the </a:t>
            </a:r>
            <a:r>
              <a:rPr lang="en-IN" sz="2000" dirty="0" smtClean="0">
                <a:latin typeface="Times New Roman" panose="02020603050405020304" pitchFamily="18" charset="0"/>
                <a:cs typeface="Times New Roman" panose="02020603050405020304" pitchFamily="18" charset="0"/>
              </a:rPr>
              <a:t>distribution to </a:t>
            </a:r>
            <a:r>
              <a:rPr lang="en-IN" sz="2000" dirty="0">
                <a:latin typeface="Times New Roman" panose="02020603050405020304" pitchFamily="18" charset="0"/>
                <a:cs typeface="Times New Roman" panose="02020603050405020304" pitchFamily="18" charset="0"/>
              </a:rPr>
              <a:t>formulate the segmentation energy </a:t>
            </a:r>
            <a:r>
              <a:rPr lang="en-IN" sz="2000" dirty="0" smtClean="0">
                <a:latin typeface="Times New Roman" panose="02020603050405020304" pitchFamily="18" charset="0"/>
                <a:cs typeface="Times New Roman" panose="02020603050405020304" pitchFamily="18" charset="0"/>
              </a:rPr>
              <a:t>functional, by </a:t>
            </a:r>
            <a:r>
              <a:rPr lang="en-IN" sz="2000" dirty="0">
                <a:latin typeface="Times New Roman" panose="02020603050405020304" pitchFamily="18" charset="0"/>
                <a:cs typeface="Times New Roman" panose="02020603050405020304" pitchFamily="18" charset="0"/>
              </a:rPr>
              <a:t>which oil spill characteristics are incorporated to guide oil </a:t>
            </a:r>
            <a:r>
              <a:rPr lang="en-IN" sz="2000" dirty="0" smtClean="0">
                <a:latin typeface="Times New Roman" panose="02020603050405020304" pitchFamily="18" charset="0"/>
                <a:cs typeface="Times New Roman" panose="02020603050405020304" pitchFamily="18" charset="0"/>
              </a:rPr>
              <a:t>spill segmentation</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There is a necessity for detection and classification, to identify such spill or non-spill, then performance of the process will evaluated with suitable metrics.</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49428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a:t>
            </a: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mj-lt"/>
              </a:rPr>
              <a:t>To </a:t>
            </a:r>
            <a:r>
              <a:rPr lang="en-US" sz="2000" dirty="0">
                <a:latin typeface="+mj-lt"/>
              </a:rPr>
              <a:t>check the </a:t>
            </a:r>
            <a:r>
              <a:rPr lang="en-US" sz="2000" dirty="0" smtClean="0">
                <a:latin typeface="+mj-lt"/>
              </a:rPr>
              <a:t>oil spill or non-spill.</a:t>
            </a:r>
          </a:p>
          <a:p>
            <a:pPr>
              <a:lnSpc>
                <a:spcPct val="150000"/>
              </a:lnSpc>
            </a:pPr>
            <a:r>
              <a:rPr lang="en-US" sz="2000" dirty="0" smtClean="0">
                <a:latin typeface="+mj-lt"/>
              </a:rPr>
              <a:t>To improve the efficiency of the process.</a:t>
            </a:r>
            <a:endParaRPr lang="en-US" sz="2000" dirty="0">
              <a:latin typeface="+mj-lt"/>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17397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Existing Method:</a:t>
            </a:r>
            <a:endParaRPr lang="en-US" dirty="0"/>
          </a:p>
        </p:txBody>
      </p:sp>
      <p:sp>
        <p:nvSpPr>
          <p:cNvPr id="3" name="Content Placeholder 2"/>
          <p:cNvSpPr>
            <a:spLocks noGrp="1"/>
          </p:cNvSpPr>
          <p:nvPr>
            <p:ph idx="1"/>
          </p:nvPr>
        </p:nvSpPr>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Today, adulterations are more sophisticated. </a:t>
            </a:r>
            <a:r>
              <a:rPr lang="en-US" sz="2000" dirty="0" smtClean="0">
                <a:latin typeface="Times New Roman" panose="02020603050405020304" pitchFamily="18" charset="0"/>
                <a:cs typeface="Times New Roman" panose="02020603050405020304" pitchFamily="18" charset="0"/>
              </a:rPr>
              <a:t>Therefore, it </a:t>
            </a:r>
            <a:r>
              <a:rPr lang="en-US" sz="2000" dirty="0">
                <a:latin typeface="Times New Roman" panose="02020603050405020304" pitchFamily="18" charset="0"/>
                <a:cs typeface="Times New Roman" panose="02020603050405020304" pitchFamily="18" charset="0"/>
              </a:rPr>
              <a:t>is necessary to use advanced and suitable methods </a:t>
            </a:r>
            <a:r>
              <a:rPr lang="en-US" sz="2000" dirty="0" smtClean="0">
                <a:latin typeface="Times New Roman" panose="02020603050405020304" pitchFamily="18" charset="0"/>
                <a:cs typeface="Times New Roman" panose="02020603050405020304" pitchFamily="18" charset="0"/>
              </a:rPr>
              <a:t>to detect </a:t>
            </a:r>
            <a:r>
              <a:rPr lang="en-US" sz="2000" dirty="0">
                <a:latin typeface="Times New Roman" panose="02020603050405020304" pitchFamily="18" charset="0"/>
                <a:cs typeface="Times New Roman" panose="02020603050405020304" pitchFamily="18" charset="0"/>
              </a:rPr>
              <a:t>adulteration.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Generally</a:t>
            </a:r>
            <a:r>
              <a:rPr lang="en-US" sz="2000" dirty="0">
                <a:latin typeface="Times New Roman" panose="02020603050405020304" pitchFamily="18" charset="0"/>
                <a:cs typeface="Times New Roman" panose="02020603050405020304" pitchFamily="18" charset="0"/>
              </a:rPr>
              <a:t>, using physical </a:t>
            </a:r>
            <a:r>
              <a:rPr lang="en-US" sz="2000" dirty="0" smtClean="0">
                <a:latin typeface="Times New Roman" panose="02020603050405020304" pitchFamily="18" charset="0"/>
                <a:cs typeface="Times New Roman" panose="02020603050405020304" pitchFamily="18" charset="0"/>
              </a:rPr>
              <a:t>properties like </a:t>
            </a:r>
            <a:r>
              <a:rPr lang="en-US" sz="2000" dirty="0">
                <a:latin typeface="Times New Roman" panose="02020603050405020304" pitchFamily="18" charset="0"/>
                <a:cs typeface="Times New Roman" panose="02020603050405020304" pitchFamily="18" charset="0"/>
              </a:rPr>
              <a:t>refractive index, viscosity, melting point, saponification and iodine value are not anymore practical to </a:t>
            </a:r>
            <a:r>
              <a:rPr lang="en-US" sz="2000" dirty="0" smtClean="0">
                <a:latin typeface="Times New Roman" panose="02020603050405020304" pitchFamily="18" charset="0"/>
                <a:cs typeface="Times New Roman" panose="02020603050405020304" pitchFamily="18" charset="0"/>
              </a:rPr>
              <a:t>detect adulteration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Hence in this process, an </a:t>
            </a:r>
            <a:r>
              <a:rPr lang="en-US" sz="2000" dirty="0">
                <a:latin typeface="Times New Roman" panose="02020603050405020304" pitchFamily="18" charset="0"/>
                <a:cs typeface="Times New Roman" panose="02020603050405020304" pitchFamily="18" charset="0"/>
              </a:rPr>
              <a:t>Application </a:t>
            </a:r>
            <a:r>
              <a:rPr lang="en-US" sz="2000" dirty="0" smtClean="0">
                <a:latin typeface="Times New Roman" panose="02020603050405020304" pitchFamily="18" charset="0"/>
                <a:cs typeface="Times New Roman" panose="02020603050405020304" pitchFamily="18" charset="0"/>
              </a:rPr>
              <a:t>of computer </a:t>
            </a:r>
            <a:r>
              <a:rPr lang="en-US" sz="2000" dirty="0">
                <a:latin typeface="Times New Roman" panose="02020603050405020304" pitchFamily="18" charset="0"/>
                <a:cs typeface="Times New Roman" panose="02020603050405020304" pitchFamily="18" charset="0"/>
              </a:rPr>
              <a:t>vision system in food processing. </a:t>
            </a:r>
            <a:r>
              <a:rPr lang="en-US" sz="2000" dirty="0" smtClean="0">
                <a:latin typeface="Times New Roman" panose="02020603050405020304" pitchFamily="18" charset="0"/>
                <a:cs typeface="Times New Roman" panose="02020603050405020304" pitchFamily="18" charset="0"/>
              </a:rPr>
              <a:t>Computer vision </a:t>
            </a:r>
            <a:r>
              <a:rPr lang="en-US" sz="2000" dirty="0">
                <a:latin typeface="Times New Roman" panose="02020603050405020304" pitchFamily="18" charset="0"/>
                <a:cs typeface="Times New Roman" panose="02020603050405020304" pitchFamily="18" charset="0"/>
              </a:rPr>
              <a:t>have proven very successful in the analysis </a:t>
            </a:r>
            <a:r>
              <a:rPr lang="en-US" sz="2000" dirty="0" smtClean="0">
                <a:latin typeface="Times New Roman" panose="02020603050405020304" pitchFamily="18" charset="0"/>
                <a:cs typeface="Times New Roman" panose="02020603050405020304" pitchFamily="18" charset="0"/>
              </a:rPr>
              <a:t>of food </a:t>
            </a:r>
            <a:r>
              <a:rPr lang="en-US" sz="2000" dirty="0">
                <a:latin typeface="Times New Roman" panose="02020603050405020304" pitchFamily="18" charset="0"/>
                <a:cs typeface="Times New Roman" panose="02020603050405020304" pitchFamily="18" charset="0"/>
              </a:rPr>
              <a:t>on the basis of color, size, shape, texture etc. It </a:t>
            </a:r>
            <a:r>
              <a:rPr lang="en-US" sz="2000" dirty="0" smtClean="0">
                <a:latin typeface="Times New Roman" panose="02020603050405020304" pitchFamily="18" charset="0"/>
                <a:cs typeface="Times New Roman" panose="02020603050405020304" pitchFamily="18" charset="0"/>
              </a:rPr>
              <a:t>is the </a:t>
            </a:r>
            <a:r>
              <a:rPr lang="en-US" sz="2000" dirty="0">
                <a:latin typeface="Times New Roman" panose="02020603050405020304" pitchFamily="18" charset="0"/>
                <a:cs typeface="Times New Roman" panose="02020603050405020304" pitchFamily="18" charset="0"/>
              </a:rPr>
              <a:t>science that developed algorithm basis by </a:t>
            </a:r>
            <a:r>
              <a:rPr lang="en-US" sz="2000" dirty="0" smtClean="0">
                <a:latin typeface="Times New Roman" panose="02020603050405020304" pitchFamily="18" charset="0"/>
                <a:cs typeface="Times New Roman" panose="02020603050405020304" pitchFamily="18" charset="0"/>
              </a:rPr>
              <a:t>which useful </a:t>
            </a:r>
            <a:r>
              <a:rPr lang="en-US" sz="2000" dirty="0">
                <a:latin typeface="Times New Roman" panose="02020603050405020304" pitchFamily="18" charset="0"/>
                <a:cs typeface="Times New Roman" panose="02020603050405020304" pitchFamily="18" charset="0"/>
              </a:rPr>
              <a:t>information automatically extracted </a:t>
            </a:r>
            <a:r>
              <a:rPr lang="en-US" sz="2000" dirty="0" smtClean="0">
                <a:latin typeface="Times New Roman" panose="02020603050405020304" pitchFamily="18" charset="0"/>
                <a:cs typeface="Times New Roman" panose="02020603050405020304" pitchFamily="18" charset="0"/>
              </a:rPr>
              <a:t>from observed </a:t>
            </a:r>
            <a:r>
              <a:rPr lang="en-US" sz="2000" dirty="0">
                <a:latin typeface="Times New Roman" panose="02020603050405020304" pitchFamily="18" charset="0"/>
                <a:cs typeface="Times New Roman" panose="02020603050405020304" pitchFamily="18" charset="0"/>
              </a:rPr>
              <a:t>image.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67869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Disadvantages: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Due to the absence of multiple </a:t>
            </a:r>
            <a:r>
              <a:rPr lang="en-US" sz="2200" dirty="0">
                <a:latin typeface="Times New Roman" panose="02020603050405020304" pitchFamily="18" charset="0"/>
                <a:cs typeface="Times New Roman" panose="02020603050405020304" pitchFamily="18" charset="0"/>
              </a:rPr>
              <a:t>linear </a:t>
            </a:r>
            <a:r>
              <a:rPr lang="en-US" sz="2200" dirty="0" smtClean="0">
                <a:latin typeface="Times New Roman" panose="02020603050405020304" pitchFamily="18" charset="0"/>
                <a:cs typeface="Times New Roman" panose="02020603050405020304" pitchFamily="18" charset="0"/>
              </a:rPr>
              <a:t>regression, the accuracy performance of the process is low.</a:t>
            </a:r>
          </a:p>
          <a:p>
            <a:pPr algn="just">
              <a:lnSpc>
                <a:spcPct val="150000"/>
              </a:lnSpc>
            </a:pPr>
            <a:r>
              <a:rPr lang="en-US" sz="2200" dirty="0" smtClean="0">
                <a:latin typeface="Times New Roman" panose="02020603050405020304" pitchFamily="18" charset="0"/>
                <a:cs typeface="Times New Roman" panose="02020603050405020304" pitchFamily="18" charset="0"/>
              </a:rPr>
              <a:t>Adulteration types was identified based on the thresholding, not the appropriate labels.</a:t>
            </a: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15287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Method:</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This process is going to implement based on the simulation in digital image processing in MATLAB.</a:t>
            </a:r>
          </a:p>
          <a:p>
            <a:pPr algn="just">
              <a:lnSpc>
                <a:spcPct val="150000"/>
              </a:lnSpc>
            </a:pPr>
            <a:r>
              <a:rPr lang="en-US" sz="2000" dirty="0" smtClean="0">
                <a:latin typeface="Times New Roman" panose="02020603050405020304" pitchFamily="18" charset="0"/>
                <a:cs typeface="Times New Roman" panose="02020603050405020304" pitchFamily="18" charset="0"/>
              </a:rPr>
              <a:t>The efficient algorithm will be implemented in this process to identify the spill of the oil, hence the user can segment the region of spill by SAR image.</a:t>
            </a:r>
          </a:p>
          <a:p>
            <a:pPr algn="just">
              <a:lnSpc>
                <a:spcPct val="150000"/>
              </a:lnSpc>
            </a:pPr>
            <a:r>
              <a:rPr lang="en-US" sz="2000" dirty="0" smtClean="0">
                <a:latin typeface="Times New Roman" panose="02020603050405020304" pitchFamily="18" charset="0"/>
                <a:cs typeface="Times New Roman" panose="02020603050405020304" pitchFamily="18" charset="0"/>
              </a:rPr>
              <a:t>Then the proposed method is sub-divided into two categories , which is identification and classification. During the identification, it shows the spill portion.</a:t>
            </a:r>
          </a:p>
          <a:p>
            <a:pPr algn="just">
              <a:lnSpc>
                <a:spcPct val="150000"/>
              </a:lnSpc>
            </a:pPr>
            <a:r>
              <a:rPr lang="en-US" sz="2000" dirty="0" smtClean="0">
                <a:latin typeface="Times New Roman" panose="02020603050405020304" pitchFamily="18" charset="0"/>
                <a:cs typeface="Times New Roman" panose="02020603050405020304" pitchFamily="18" charset="0"/>
              </a:rPr>
              <a:t>Hence the classification , proposed to estimate the spill or non-spill image.</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52118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classification model is used, to improve the </a:t>
            </a:r>
            <a:r>
              <a:rPr lang="en-US" sz="2000" dirty="0">
                <a:latin typeface="Times New Roman" panose="02020603050405020304" pitchFamily="18" charset="0"/>
                <a:cs typeface="Times New Roman" panose="02020603050405020304" pitchFamily="18" charset="0"/>
              </a:rPr>
              <a:t>accuracy performance of the </a:t>
            </a:r>
            <a:r>
              <a:rPr lang="en-US" sz="2000" dirty="0" smtClean="0">
                <a:latin typeface="Times New Roman" panose="02020603050405020304" pitchFamily="18" charset="0"/>
                <a:cs typeface="Times New Roman" panose="02020603050405020304" pitchFamily="18" charset="0"/>
              </a:rPr>
              <a:t>process.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Spill or non spill types </a:t>
            </a:r>
            <a:r>
              <a:rPr lang="en-US" sz="2000" dirty="0">
                <a:latin typeface="Times New Roman" panose="02020603050405020304" pitchFamily="18" charset="0"/>
                <a:cs typeface="Times New Roman" panose="02020603050405020304" pitchFamily="18" charset="0"/>
              </a:rPr>
              <a:t>was identified based on </a:t>
            </a:r>
            <a:r>
              <a:rPr lang="en-US" sz="2000" dirty="0" smtClean="0">
                <a:latin typeface="Times New Roman" panose="02020603050405020304" pitchFamily="18" charset="0"/>
                <a:cs typeface="Times New Roman" panose="02020603050405020304" pitchFamily="18" charset="0"/>
              </a:rPr>
              <a:t>the appropriate </a:t>
            </a:r>
            <a:r>
              <a:rPr lang="en-US" sz="2000" dirty="0">
                <a:latin typeface="Times New Roman" panose="02020603050405020304" pitchFamily="18" charset="0"/>
                <a:cs typeface="Times New Roman" panose="02020603050405020304" pitchFamily="18" charset="0"/>
              </a:rPr>
              <a:t>labels.</a:t>
            </a:r>
          </a:p>
          <a:p>
            <a:pPr>
              <a:lnSpc>
                <a:spcPct val="150000"/>
              </a:lnSpc>
            </a:pPr>
            <a:r>
              <a:rPr lang="en-US" sz="2000" dirty="0" smtClean="0">
                <a:latin typeface="Times New Roman" panose="02020603050405020304" pitchFamily="18" charset="0"/>
                <a:cs typeface="Times New Roman" panose="02020603050405020304" pitchFamily="18" charset="0"/>
              </a:rPr>
              <a:t>It has more reliable, because the quality of the image will be optimum if the process is run for several times.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53495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TotalTime>
  <Words>2082</Words>
  <Application>Microsoft Office PowerPoint</Application>
  <PresentationFormat>Widescreen</PresentationFormat>
  <Paragraphs>180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Times New Roman</vt:lpstr>
      <vt:lpstr>Office Theme</vt:lpstr>
      <vt:lpstr>Oil Spill SAR Image Segmentation via Probability Distribution Modelling</vt:lpstr>
      <vt:lpstr>Domain Introduction:</vt:lpstr>
      <vt:lpstr>Purpose of Image processing</vt:lpstr>
      <vt:lpstr>Abstract:</vt:lpstr>
      <vt:lpstr>Objective</vt:lpstr>
      <vt:lpstr>Existing Method:</vt:lpstr>
      <vt:lpstr>Disadvantages:</vt:lpstr>
      <vt:lpstr>Proposed Method:</vt:lpstr>
      <vt:lpstr>Advantages:</vt:lpstr>
      <vt:lpstr>Flow Diagram:</vt:lpstr>
      <vt:lpstr>Modules:</vt:lpstr>
      <vt:lpstr>Module Description:</vt:lpstr>
      <vt:lpstr>Module Description:</vt:lpstr>
      <vt:lpstr>Module Description:</vt:lpstr>
      <vt:lpstr>Module Description:</vt:lpstr>
      <vt:lpstr>Module Description:</vt:lpstr>
      <vt:lpstr>Module Description:</vt:lpstr>
      <vt:lpstr>Module Description:</vt:lpstr>
      <vt:lpstr>Module Description:</vt:lpstr>
      <vt:lpstr>System Requirements</vt:lpstr>
      <vt:lpstr>Literature Review</vt:lpstr>
      <vt:lpstr>Literature Review</vt:lpstr>
      <vt:lpstr>Literature Review</vt:lpstr>
      <vt:lpstr>Literature Review</vt:lpstr>
      <vt:lpstr>Conclusion:</vt:lpstr>
      <vt:lpstr>References:</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CMP</cp:lastModifiedBy>
  <cp:revision>101</cp:revision>
  <dcterms:created xsi:type="dcterms:W3CDTF">2020-01-04T04:50:29Z</dcterms:created>
  <dcterms:modified xsi:type="dcterms:W3CDTF">2022-12-14T06:35:28Z</dcterms:modified>
</cp:coreProperties>
</file>