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AzRAiVPAm0xkMkXKIXLkEJAid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KatrinFrimus/Introduction-to-cloud-computing" TargetMode="External"/><Relationship Id="rId1" Type="http://schemas.openxmlformats.org/officeDocument/2006/relationships/hyperlink" Target="https://colab.research.google.com/drive/150S2V0nbB1XKU4fQTw7HN1hOUB89Vo4Z"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KatrinFrimus/Introduction-to-cloud-computing" TargetMode="External"/><Relationship Id="rId1" Type="http://schemas.openxmlformats.org/officeDocument/2006/relationships/hyperlink" Target="https://colab.research.google.com/drive/150S2V0nbB1XKU4fQTw7HN1hOUB89Vo4Z"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73007-8430-4A99-8E0E-94F8822A13AD}"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BCA8FB47-E4B1-4074-9528-B217E19B7607}">
      <dgm:prSet/>
      <dgm:spPr/>
      <dgm:t>
        <a:bodyPr/>
        <a:lstStyle/>
        <a:p>
          <a:r>
            <a:rPr lang="he-IL" b="0" i="0" u="sng">
              <a:hlinkClick xmlns:r="http://schemas.openxmlformats.org/officeDocument/2006/relationships" r:id="rId1"/>
            </a:rPr>
            <a:t>google colab</a:t>
          </a:r>
          <a:endParaRPr lang="en-US"/>
        </a:p>
      </dgm:t>
    </dgm:pt>
    <dgm:pt modelId="{9754299C-767C-41B1-8757-1D419FEBA250}" type="parTrans" cxnId="{13455F12-9A04-4AE2-BB17-C27EF7BB3E45}">
      <dgm:prSet/>
      <dgm:spPr/>
      <dgm:t>
        <a:bodyPr/>
        <a:lstStyle/>
        <a:p>
          <a:endParaRPr lang="en-US"/>
        </a:p>
      </dgm:t>
    </dgm:pt>
    <dgm:pt modelId="{D8FB555B-EED4-4290-BA62-99DD1BE88E24}" type="sibTrans" cxnId="{13455F12-9A04-4AE2-BB17-C27EF7BB3E45}">
      <dgm:prSet/>
      <dgm:spPr/>
      <dgm:t>
        <a:bodyPr/>
        <a:lstStyle/>
        <a:p>
          <a:endParaRPr lang="en-US"/>
        </a:p>
      </dgm:t>
    </dgm:pt>
    <dgm:pt modelId="{D1FEB83E-1C80-484F-AFB7-E995B6500CA0}">
      <dgm:prSet/>
      <dgm:spPr/>
      <dgm:t>
        <a:bodyPr/>
        <a:lstStyle/>
        <a:p>
          <a:r>
            <a:rPr lang="he-IL" b="0" i="0" u="sng">
              <a:hlinkClick xmlns:r="http://schemas.openxmlformats.org/officeDocument/2006/relationships" r:id="rId2"/>
            </a:rPr>
            <a:t>גיט</a:t>
          </a:r>
          <a:endParaRPr lang="en-US"/>
        </a:p>
      </dgm:t>
    </dgm:pt>
    <dgm:pt modelId="{12B80F8D-7B54-415B-84C0-F8ECC7E432B9}" type="parTrans" cxnId="{1B9945B8-99D1-47C4-9CC2-DB1E39A1F039}">
      <dgm:prSet/>
      <dgm:spPr/>
      <dgm:t>
        <a:bodyPr/>
        <a:lstStyle/>
        <a:p>
          <a:endParaRPr lang="en-US"/>
        </a:p>
      </dgm:t>
    </dgm:pt>
    <dgm:pt modelId="{014BC519-46DB-42D6-8012-82EEA764293A}" type="sibTrans" cxnId="{1B9945B8-99D1-47C4-9CC2-DB1E39A1F039}">
      <dgm:prSet/>
      <dgm:spPr/>
      <dgm:t>
        <a:bodyPr/>
        <a:lstStyle/>
        <a:p>
          <a:endParaRPr lang="en-US"/>
        </a:p>
      </dgm:t>
    </dgm:pt>
    <dgm:pt modelId="{E5A6C636-A7F5-461B-B6ED-53BAE091DD72}" type="pres">
      <dgm:prSet presAssocID="{5FC73007-8430-4A99-8E0E-94F8822A13AD}" presName="hierChild1" presStyleCnt="0">
        <dgm:presLayoutVars>
          <dgm:chPref val="1"/>
          <dgm:dir/>
          <dgm:animOne val="branch"/>
          <dgm:animLvl val="lvl"/>
          <dgm:resizeHandles/>
        </dgm:presLayoutVars>
      </dgm:prSet>
      <dgm:spPr/>
    </dgm:pt>
    <dgm:pt modelId="{DA6392A2-AE53-4072-AE52-29D399739084}" type="pres">
      <dgm:prSet presAssocID="{BCA8FB47-E4B1-4074-9528-B217E19B7607}" presName="hierRoot1" presStyleCnt="0"/>
      <dgm:spPr/>
    </dgm:pt>
    <dgm:pt modelId="{34315640-378F-4AD2-855E-228DD1E04530}" type="pres">
      <dgm:prSet presAssocID="{BCA8FB47-E4B1-4074-9528-B217E19B7607}" presName="composite" presStyleCnt="0"/>
      <dgm:spPr/>
    </dgm:pt>
    <dgm:pt modelId="{86247475-AC39-4A52-B248-5C3A2450999B}" type="pres">
      <dgm:prSet presAssocID="{BCA8FB47-E4B1-4074-9528-B217E19B7607}" presName="background" presStyleLbl="node0" presStyleIdx="0" presStyleCnt="2"/>
      <dgm:spPr/>
    </dgm:pt>
    <dgm:pt modelId="{C6078741-9D43-4058-A761-E0D35D3862AE}" type="pres">
      <dgm:prSet presAssocID="{BCA8FB47-E4B1-4074-9528-B217E19B7607}" presName="text" presStyleLbl="fgAcc0" presStyleIdx="0" presStyleCnt="2">
        <dgm:presLayoutVars>
          <dgm:chPref val="3"/>
        </dgm:presLayoutVars>
      </dgm:prSet>
      <dgm:spPr/>
    </dgm:pt>
    <dgm:pt modelId="{3BF92A92-8382-481F-889D-EA0975FDA6FF}" type="pres">
      <dgm:prSet presAssocID="{BCA8FB47-E4B1-4074-9528-B217E19B7607}" presName="hierChild2" presStyleCnt="0"/>
      <dgm:spPr/>
    </dgm:pt>
    <dgm:pt modelId="{CA2C61D4-A1E5-40CB-9798-F0B551B933E4}" type="pres">
      <dgm:prSet presAssocID="{D1FEB83E-1C80-484F-AFB7-E995B6500CA0}" presName="hierRoot1" presStyleCnt="0"/>
      <dgm:spPr/>
    </dgm:pt>
    <dgm:pt modelId="{B7A08A8F-0BAC-42FF-9026-02D59D485261}" type="pres">
      <dgm:prSet presAssocID="{D1FEB83E-1C80-484F-AFB7-E995B6500CA0}" presName="composite" presStyleCnt="0"/>
      <dgm:spPr/>
    </dgm:pt>
    <dgm:pt modelId="{BCB1CAA6-550E-4F63-99F3-A1CA08082D5F}" type="pres">
      <dgm:prSet presAssocID="{D1FEB83E-1C80-484F-AFB7-E995B6500CA0}" presName="background" presStyleLbl="node0" presStyleIdx="1" presStyleCnt="2"/>
      <dgm:spPr/>
    </dgm:pt>
    <dgm:pt modelId="{B77960AD-6210-4E58-A0A5-761DEAACAD54}" type="pres">
      <dgm:prSet presAssocID="{D1FEB83E-1C80-484F-AFB7-E995B6500CA0}" presName="text" presStyleLbl="fgAcc0" presStyleIdx="1" presStyleCnt="2">
        <dgm:presLayoutVars>
          <dgm:chPref val="3"/>
        </dgm:presLayoutVars>
      </dgm:prSet>
      <dgm:spPr/>
    </dgm:pt>
    <dgm:pt modelId="{71C4E6DE-5ADE-443D-87E5-0821C3039AD1}" type="pres">
      <dgm:prSet presAssocID="{D1FEB83E-1C80-484F-AFB7-E995B6500CA0}" presName="hierChild2" presStyleCnt="0"/>
      <dgm:spPr/>
    </dgm:pt>
  </dgm:ptLst>
  <dgm:cxnLst>
    <dgm:cxn modelId="{13455F12-9A04-4AE2-BB17-C27EF7BB3E45}" srcId="{5FC73007-8430-4A99-8E0E-94F8822A13AD}" destId="{BCA8FB47-E4B1-4074-9528-B217E19B7607}" srcOrd="0" destOrd="0" parTransId="{9754299C-767C-41B1-8757-1D419FEBA250}" sibTransId="{D8FB555B-EED4-4290-BA62-99DD1BE88E24}"/>
    <dgm:cxn modelId="{B77A9D5D-54A7-42F2-995C-AE631D9CA996}" type="presOf" srcId="{BCA8FB47-E4B1-4074-9528-B217E19B7607}" destId="{C6078741-9D43-4058-A761-E0D35D3862AE}" srcOrd="0" destOrd="0" presId="urn:microsoft.com/office/officeart/2005/8/layout/hierarchy1"/>
    <dgm:cxn modelId="{392D1179-8678-413E-BE90-F264060AA37E}" type="presOf" srcId="{5FC73007-8430-4A99-8E0E-94F8822A13AD}" destId="{E5A6C636-A7F5-461B-B6ED-53BAE091DD72}" srcOrd="0" destOrd="0" presId="urn:microsoft.com/office/officeart/2005/8/layout/hierarchy1"/>
    <dgm:cxn modelId="{CCBFACA6-1F3D-4E2E-A8A7-D8F84CEE117B}" type="presOf" srcId="{D1FEB83E-1C80-484F-AFB7-E995B6500CA0}" destId="{B77960AD-6210-4E58-A0A5-761DEAACAD54}" srcOrd="0" destOrd="0" presId="urn:microsoft.com/office/officeart/2005/8/layout/hierarchy1"/>
    <dgm:cxn modelId="{1B9945B8-99D1-47C4-9CC2-DB1E39A1F039}" srcId="{5FC73007-8430-4A99-8E0E-94F8822A13AD}" destId="{D1FEB83E-1C80-484F-AFB7-E995B6500CA0}" srcOrd="1" destOrd="0" parTransId="{12B80F8D-7B54-415B-84C0-F8ECC7E432B9}" sibTransId="{014BC519-46DB-42D6-8012-82EEA764293A}"/>
    <dgm:cxn modelId="{E910C49D-9C48-4C0B-85D5-BEABEB4C7905}" type="presParOf" srcId="{E5A6C636-A7F5-461B-B6ED-53BAE091DD72}" destId="{DA6392A2-AE53-4072-AE52-29D399739084}" srcOrd="0" destOrd="0" presId="urn:microsoft.com/office/officeart/2005/8/layout/hierarchy1"/>
    <dgm:cxn modelId="{6A86A5D9-BB43-4340-B436-F748378B644F}" type="presParOf" srcId="{DA6392A2-AE53-4072-AE52-29D399739084}" destId="{34315640-378F-4AD2-855E-228DD1E04530}" srcOrd="0" destOrd="0" presId="urn:microsoft.com/office/officeart/2005/8/layout/hierarchy1"/>
    <dgm:cxn modelId="{5D89338B-C4E1-411A-A43C-2372CE642A4B}" type="presParOf" srcId="{34315640-378F-4AD2-855E-228DD1E04530}" destId="{86247475-AC39-4A52-B248-5C3A2450999B}" srcOrd="0" destOrd="0" presId="urn:microsoft.com/office/officeart/2005/8/layout/hierarchy1"/>
    <dgm:cxn modelId="{51FFB76B-79AF-47D8-81C2-2ED3C3276224}" type="presParOf" srcId="{34315640-378F-4AD2-855E-228DD1E04530}" destId="{C6078741-9D43-4058-A761-E0D35D3862AE}" srcOrd="1" destOrd="0" presId="urn:microsoft.com/office/officeart/2005/8/layout/hierarchy1"/>
    <dgm:cxn modelId="{1F1832FC-5D74-4408-8615-97D4CBA1B4F1}" type="presParOf" srcId="{DA6392A2-AE53-4072-AE52-29D399739084}" destId="{3BF92A92-8382-481F-889D-EA0975FDA6FF}" srcOrd="1" destOrd="0" presId="urn:microsoft.com/office/officeart/2005/8/layout/hierarchy1"/>
    <dgm:cxn modelId="{3836D98B-28C1-4DF2-9C60-4D8A2C63EC9D}" type="presParOf" srcId="{E5A6C636-A7F5-461B-B6ED-53BAE091DD72}" destId="{CA2C61D4-A1E5-40CB-9798-F0B551B933E4}" srcOrd="1" destOrd="0" presId="urn:microsoft.com/office/officeart/2005/8/layout/hierarchy1"/>
    <dgm:cxn modelId="{00DA2082-7E17-4582-A75D-17A86123A333}" type="presParOf" srcId="{CA2C61D4-A1E5-40CB-9798-F0B551B933E4}" destId="{B7A08A8F-0BAC-42FF-9026-02D59D485261}" srcOrd="0" destOrd="0" presId="urn:microsoft.com/office/officeart/2005/8/layout/hierarchy1"/>
    <dgm:cxn modelId="{DF1AE835-2542-4EB3-B8C9-EB60D6DA6D55}" type="presParOf" srcId="{B7A08A8F-0BAC-42FF-9026-02D59D485261}" destId="{BCB1CAA6-550E-4F63-99F3-A1CA08082D5F}" srcOrd="0" destOrd="0" presId="urn:microsoft.com/office/officeart/2005/8/layout/hierarchy1"/>
    <dgm:cxn modelId="{FA1F2ED6-BB5A-41DE-9AB3-FB90CA3A1B75}" type="presParOf" srcId="{B7A08A8F-0BAC-42FF-9026-02D59D485261}" destId="{B77960AD-6210-4E58-A0A5-761DEAACAD54}" srcOrd="1" destOrd="0" presId="urn:microsoft.com/office/officeart/2005/8/layout/hierarchy1"/>
    <dgm:cxn modelId="{3D4E1E53-4B37-4DC4-96C9-38EE21933625}" type="presParOf" srcId="{CA2C61D4-A1E5-40CB-9798-F0B551B933E4}" destId="{71C4E6DE-5ADE-443D-87E5-0821C3039AD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47475-AC39-4A52-B248-5C3A2450999B}">
      <dsp:nvSpPr>
        <dsp:cNvPr id="0" name=""/>
        <dsp:cNvSpPr/>
      </dsp:nvSpPr>
      <dsp:spPr>
        <a:xfrm>
          <a:off x="1386" y="475205"/>
          <a:ext cx="4867682" cy="3090978"/>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6078741-9D43-4058-A761-E0D35D3862AE}">
      <dsp:nvSpPr>
        <dsp:cNvPr id="0" name=""/>
        <dsp:cNvSpPr/>
      </dsp:nvSpPr>
      <dsp:spPr>
        <a:xfrm>
          <a:off x="542240" y="989016"/>
          <a:ext cx="4867682" cy="3090978"/>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he-IL" sz="6500" b="0" i="0" u="sng" kern="1200">
              <a:hlinkClick xmlns:r="http://schemas.openxmlformats.org/officeDocument/2006/relationships" r:id="rId1"/>
            </a:rPr>
            <a:t>google colab</a:t>
          </a:r>
          <a:endParaRPr lang="en-US" sz="6500" kern="1200"/>
        </a:p>
      </dsp:txBody>
      <dsp:txXfrm>
        <a:off x="632772" y="1079548"/>
        <a:ext cx="4686618" cy="2909914"/>
      </dsp:txXfrm>
    </dsp:sp>
    <dsp:sp modelId="{BCB1CAA6-550E-4F63-99F3-A1CA08082D5F}">
      <dsp:nvSpPr>
        <dsp:cNvPr id="0" name=""/>
        <dsp:cNvSpPr/>
      </dsp:nvSpPr>
      <dsp:spPr>
        <a:xfrm>
          <a:off x="5950776" y="475205"/>
          <a:ext cx="4867682" cy="3090978"/>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77960AD-6210-4E58-A0A5-761DEAACAD54}">
      <dsp:nvSpPr>
        <dsp:cNvPr id="0" name=""/>
        <dsp:cNvSpPr/>
      </dsp:nvSpPr>
      <dsp:spPr>
        <a:xfrm>
          <a:off x="6491630" y="989016"/>
          <a:ext cx="4867682" cy="3090978"/>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he-IL" sz="6500" b="0" i="0" u="sng" kern="1200">
              <a:hlinkClick xmlns:r="http://schemas.openxmlformats.org/officeDocument/2006/relationships" r:id="rId2"/>
            </a:rPr>
            <a:t>גיט</a:t>
          </a:r>
          <a:endParaRPr lang="en-US" sz="6500" kern="1200"/>
        </a:p>
      </dsp:txBody>
      <dsp:txXfrm>
        <a:off x="6582162" y="1079548"/>
        <a:ext cx="4686618" cy="29099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1bf15c26e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1bf15c26e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 גרף שמציג את תבניות הפעילות לפי שעות ביממה, תוך חלוקה לסוגי פעילות מפורטים.</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1bf15c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1bf15c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המערכת תייצר טבלת פעולות ותפלטר אותם לפי כלל משתנים בהתאם לטקסט שקיבלנו בקובץ json.</a:t>
            </a:r>
            <a:br>
              <a:rPr lang="iw-IL"/>
            </a:br>
            <a:r>
              <a:rPr lang="iw-IL"/>
              <a:t>ניתן לייצא את הטבלה כקובץ PDF.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1bf15c26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1bf15c26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לדוגמא מי הסטודט שביצע את מספר הפעולות הגבוה ביותר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1bf15c26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1bf15c26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1bf15c26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f1bf15c26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f1bf15c26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1bf15c26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ניתן לראות כאן תרשים use case של המערכת שלנו עם הפעולות העיקריות שניתן לבצע בה</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1bf15c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1bf15c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1bf15c26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1bf15c2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בתרגיל בית 1 חשבנו מה צריך להיות במערכת שלנו, נכנסו לתוך תפקיד מנהל צוות עובדים שמשתמשים בon-shape וחשבנו מה יעזור לנו כדי לייעל את העבודה, בנינו תרשים use case ראשוני של מה המערכת שלנו תכיל</a:t>
            </a:r>
            <a:endParaRPr/>
          </a:p>
          <a:p>
            <a:pPr marL="0" lvl="0" indent="0" algn="r" rtl="1">
              <a:spcBef>
                <a:spcPts val="0"/>
              </a:spcBef>
              <a:spcAft>
                <a:spcPts val="0"/>
              </a:spcAft>
              <a:buNone/>
            </a:pPr>
            <a:endParaRPr/>
          </a:p>
          <a:p>
            <a:pPr marL="0" lvl="0" indent="0" algn="r" rtl="1">
              <a:spcBef>
                <a:spcPts val="0"/>
              </a:spcBef>
              <a:spcAft>
                <a:spcPts val="0"/>
              </a:spcAft>
              <a:buNone/>
            </a:pPr>
            <a:r>
              <a:rPr lang="iw-IL"/>
              <a:t>בתרגיל בית 2 בנינו אב טיפוס של המערכת שלנו, נתנו לסטודנטים נוספים להתנסות בהם וקיבלנו פידבק שבאמצעותו שיפרנו דברים בתכנון שלנו ודייקנו את המערכת </a:t>
            </a:r>
            <a:endParaRPr/>
          </a:p>
          <a:p>
            <a:pPr marL="0" lvl="0" indent="0" algn="r" rtl="1">
              <a:spcBef>
                <a:spcPts val="0"/>
              </a:spcBef>
              <a:spcAft>
                <a:spcPts val="0"/>
              </a:spcAft>
              <a:buNone/>
            </a:pPr>
            <a:endParaRPr/>
          </a:p>
          <a:p>
            <a:pPr marL="0" lvl="0" indent="0" algn="r" rtl="1">
              <a:spcBef>
                <a:spcPts val="0"/>
              </a:spcBef>
              <a:spcAft>
                <a:spcPts val="0"/>
              </a:spcAft>
              <a:buNone/>
            </a:pPr>
            <a:r>
              <a:rPr lang="iw-IL"/>
              <a:t>בתרגיל בית 3 כבר בנינו לגמרי את המערכת ומימשנו את כל הפיצ'רים הקיימים בה</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f15c2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f1bf15c26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כאן ניתן לראות את דף הבית של המערכת שלנו הכולל בתוכו את תפריט הפעולות האפשריות שניתן לבצע במערכת. אפשר לראות שהמערכת מכילה מגוון של גרפים היכולים לעזור למנהל הצוות לנתח נתונים של משתמשים שונים במערכת. כעת נעשה סקירה קצרה על כל האפשרויות שיש לנו במערכת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1bf15c26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1bf15c2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מנוע חיפוש שמבצע ניתוח טקסט,מסיר מילים נפוצות,מבצע פעולת גזירה על מילים(stemming),ומציג את 15 המילים הנפוצות ביותר בטקסט.</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1bf15c2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1bf15c2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גרף המייצג את מספר הפעולות לפי קובץ/משתמש/תאריך/טאב מסוים.</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1bf15c26e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1bf15c26e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גרף המייצג את פילוח מספר השעות של סטודנט מסוים בהתאם לקובץ JSON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f15c26e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1bf15c26e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IL"/>
              <a:t> גרף חום שמציג את תבניות הפעילות לפי שעות ביום עבור כל משתמש, תוך חלוקה לסוגי הפעילויות.</a:t>
            </a:r>
            <a:br>
              <a:rPr lang="iw-IL"/>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f1bf15c26e_0_17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2f1bf15c26e_0_17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2f1bf15c26e_0_17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f1bf15c26e_0_207"/>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f1bf15c26e_0_207"/>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2f1bf15c26e_0_2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f1bf15c26e_0_2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2f1bf15c26e_0_2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g2f1bf15c26e_0_2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g2f1bf15c26e_0_2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2f1bf15c26e_0_2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g2f1bf15c26e_0_2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f1bf15c26e_0_176"/>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g2f1bf15c26e_0_1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f1bf15c26e_0_17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2f1bf15c26e_0_179"/>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2f1bf15c26e_0_17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f1bf15c26e_0_18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2f1bf15c26e_0_183"/>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2f1bf15c26e_0_183"/>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2f1bf15c26e_0_18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f1bf15c26e_0_18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2f1bf15c26e_0_18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f1bf15c26e_0_191"/>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2f1bf15c26e_0_191"/>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2f1bf15c26e_0_19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f1bf15c26e_0_195"/>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2f1bf15c26e_0_19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f1bf15c26e_0_19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f1bf15c26e_0_198"/>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2f1bf15c26e_0_198"/>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2f1bf15c26e_0_198"/>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g2f1bf15c26e_0_19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f1bf15c26e_0_204"/>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2f1bf15c26e_0_2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f1bf15c26e_0_16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2f1bf15c26e_0_16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g2f1bf15c26e_0_16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tile tx="0" ty="0" sx="100000" sy="100000" flip="none" algn="tl"/>
        </a:blipFill>
        <a:effectLst/>
      </p:bgPr>
    </p:bg>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253291" y="0"/>
            <a:ext cx="11360700" cy="235863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dirty="0">
                <a:solidFill>
                  <a:schemeClr val="tx1"/>
                </a:solidFill>
              </a:rPr>
              <a:t>On-Shape Analyzer</a:t>
            </a:r>
          </a:p>
        </p:txBody>
      </p:sp>
      <p:sp>
        <p:nvSpPr>
          <p:cNvPr id="61" name="Google Shape;61;p1"/>
          <p:cNvSpPr txBox="1">
            <a:spLocks noGrp="1"/>
          </p:cNvSpPr>
          <p:nvPr>
            <p:ph type="subTitle" idx="1"/>
          </p:nvPr>
        </p:nvSpPr>
        <p:spPr>
          <a:xfrm>
            <a:off x="1412905" y="2747480"/>
            <a:ext cx="9144000" cy="2853900"/>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תומר בן לולו</a:t>
            </a:r>
          </a:p>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יותם גלעד</a:t>
            </a:r>
          </a:p>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קטרין פרימוס</a:t>
            </a:r>
          </a:p>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ליטל חיבטוב</a:t>
            </a:r>
          </a:p>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אדר בודומסקי</a:t>
            </a:r>
          </a:p>
          <a:p>
            <a:pPr marL="0" lvl="0" indent="0" algn="ctr" rtl="1">
              <a:lnSpc>
                <a:spcPct val="150000"/>
              </a:lnSpc>
              <a:spcBef>
                <a:spcPts val="0"/>
              </a:spcBef>
              <a:spcAft>
                <a:spcPts val="0"/>
              </a:spcAft>
              <a:buClr>
                <a:schemeClr val="dk1"/>
              </a:buClr>
              <a:buSzPct val="64864"/>
              <a:buNone/>
            </a:pPr>
            <a:r>
              <a:rPr lang="iw-IL" dirty="0">
                <a:latin typeface="Calibri"/>
                <a:ea typeface="Calibri"/>
                <a:cs typeface="Calibri"/>
                <a:sym typeface="Calibri"/>
              </a:rPr>
              <a:t>שובל בן שושן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22"/>
        <p:cNvGrpSpPr/>
        <p:nvPr/>
      </p:nvGrpSpPr>
      <p:grpSpPr>
        <a:xfrm>
          <a:off x="0" y="0"/>
          <a:ext cx="0" cy="0"/>
          <a:chOff x="0" y="0"/>
          <a:chExt cx="0" cy="0"/>
        </a:xfrm>
      </p:grpSpPr>
      <p:sp>
        <p:nvSpPr>
          <p:cNvPr id="123" name="Google Shape;123;g2f1bf15c26e_4_20"/>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Over all activity patterns per hour</a:t>
            </a:r>
            <a:endParaRPr b="1" dirty="0">
              <a:effectLst>
                <a:glow rad="101600">
                  <a:schemeClr val="accent2">
                    <a:satMod val="175000"/>
                    <a:alpha val="40000"/>
                  </a:schemeClr>
                </a:glow>
              </a:effectLst>
              <a:latin typeface="Calibri"/>
              <a:ea typeface="Calibri"/>
              <a:cs typeface="Calibri"/>
              <a:sym typeface="Calibri"/>
            </a:endParaRPr>
          </a:p>
        </p:txBody>
      </p:sp>
      <p:pic>
        <p:nvPicPr>
          <p:cNvPr id="124" name="Google Shape;124;g2f1bf15c26e_4_20"/>
          <p:cNvPicPr preferRelativeResize="0"/>
          <p:nvPr/>
        </p:nvPicPr>
        <p:blipFill rotWithShape="1">
          <a:blip r:embed="rId4">
            <a:alphaModFix/>
          </a:blip>
          <a:srcRect t="999"/>
          <a:stretch/>
        </p:blipFill>
        <p:spPr>
          <a:xfrm>
            <a:off x="1587825" y="1325700"/>
            <a:ext cx="8927775" cy="493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28"/>
        <p:cNvGrpSpPr/>
        <p:nvPr/>
      </p:nvGrpSpPr>
      <p:grpSpPr>
        <a:xfrm>
          <a:off x="0" y="0"/>
          <a:ext cx="0" cy="0"/>
          <a:chOff x="0" y="0"/>
          <a:chExt cx="0" cy="0"/>
        </a:xfrm>
      </p:grpSpPr>
      <p:sp>
        <p:nvSpPr>
          <p:cNvPr id="129" name="Google Shape;129;g2f1bf15c26e_0_5"/>
          <p:cNvSpPr txBox="1">
            <a:spLocks noGrp="1"/>
          </p:cNvSpPr>
          <p:nvPr>
            <p:ph type="title"/>
          </p:nvPr>
        </p:nvSpPr>
        <p:spPr>
          <a:xfrm>
            <a:off x="1676400" y="4094"/>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טבלאות במערכת</a:t>
            </a:r>
            <a:endParaRPr b="1" dirty="0">
              <a:effectLst>
                <a:glow rad="101600">
                  <a:schemeClr val="accent2">
                    <a:satMod val="175000"/>
                    <a:alpha val="40000"/>
                  </a:schemeClr>
                </a:glow>
              </a:effectLst>
              <a:latin typeface="Calibri"/>
              <a:ea typeface="Calibri"/>
              <a:cs typeface="Calibri"/>
              <a:sym typeface="Calibri"/>
            </a:endParaRPr>
          </a:p>
        </p:txBody>
      </p:sp>
      <p:pic>
        <p:nvPicPr>
          <p:cNvPr id="130" name="Google Shape;130;g2f1bf15c26e_0_5"/>
          <p:cNvPicPr preferRelativeResize="0"/>
          <p:nvPr/>
        </p:nvPicPr>
        <p:blipFill>
          <a:blip r:embed="rId4">
            <a:alphaModFix/>
          </a:blip>
          <a:stretch>
            <a:fillRect/>
          </a:stretch>
        </p:blipFill>
        <p:spPr>
          <a:xfrm>
            <a:off x="5699698" y="1808250"/>
            <a:ext cx="5481532" cy="3563250"/>
          </a:xfrm>
          <a:prstGeom prst="rect">
            <a:avLst/>
          </a:prstGeom>
          <a:noFill/>
          <a:ln>
            <a:noFill/>
          </a:ln>
        </p:spPr>
      </p:pic>
      <p:pic>
        <p:nvPicPr>
          <p:cNvPr id="131" name="Google Shape;131;g2f1bf15c26e_0_5"/>
          <p:cNvPicPr preferRelativeResize="0"/>
          <p:nvPr/>
        </p:nvPicPr>
        <p:blipFill>
          <a:blip r:embed="rId5">
            <a:alphaModFix/>
          </a:blip>
          <a:stretch>
            <a:fillRect/>
          </a:stretch>
        </p:blipFill>
        <p:spPr>
          <a:xfrm>
            <a:off x="1391812" y="2876006"/>
            <a:ext cx="3000375" cy="1514475"/>
          </a:xfrm>
          <a:prstGeom prst="rect">
            <a:avLst/>
          </a:prstGeom>
          <a:noFill/>
          <a:ln>
            <a:noFill/>
          </a:ln>
        </p:spPr>
      </p:pic>
      <p:pic>
        <p:nvPicPr>
          <p:cNvPr id="132" name="Google Shape;132;g2f1bf15c26e_0_5"/>
          <p:cNvPicPr preferRelativeResize="0"/>
          <p:nvPr/>
        </p:nvPicPr>
        <p:blipFill>
          <a:blip r:embed="rId6">
            <a:alphaModFix/>
          </a:blip>
          <a:stretch>
            <a:fillRect/>
          </a:stretch>
        </p:blipFill>
        <p:spPr>
          <a:xfrm>
            <a:off x="1391812" y="4347112"/>
            <a:ext cx="3238500" cy="962025"/>
          </a:xfrm>
          <a:prstGeom prst="rect">
            <a:avLst/>
          </a:prstGeom>
          <a:noFill/>
          <a:ln>
            <a:noFill/>
          </a:ln>
        </p:spPr>
      </p:pic>
      <p:pic>
        <p:nvPicPr>
          <p:cNvPr id="133" name="Google Shape;133;g2f1bf15c26e_0_5"/>
          <p:cNvPicPr preferRelativeResize="0"/>
          <p:nvPr/>
        </p:nvPicPr>
        <p:blipFill>
          <a:blip r:embed="rId7">
            <a:alphaModFix/>
          </a:blip>
          <a:stretch>
            <a:fillRect/>
          </a:stretch>
        </p:blipFill>
        <p:spPr>
          <a:xfrm>
            <a:off x="1191788" y="1163562"/>
            <a:ext cx="3400425"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f1bf15c26e_0_10"/>
          <p:cNvSpPr txBox="1">
            <a:spLocks noGrp="1"/>
          </p:cNvSpPr>
          <p:nvPr>
            <p:ph type="title"/>
          </p:nvPr>
        </p:nvSpPr>
        <p:spPr>
          <a:xfrm>
            <a:off x="1676400" y="0"/>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solidFill>
                  <a:sysClr val="windowText" lastClr="000000"/>
                </a:solidFill>
                <a:effectLst>
                  <a:glow rad="101600">
                    <a:schemeClr val="accent2">
                      <a:satMod val="175000"/>
                      <a:alpha val="40000"/>
                    </a:schemeClr>
                  </a:glow>
                </a:effectLst>
                <a:latin typeface="Calibri"/>
                <a:ea typeface="Calibri"/>
                <a:cs typeface="Calibri"/>
                <a:sym typeface="Calibri"/>
              </a:rPr>
              <a:t>צ'אטבוט</a:t>
            </a:r>
          </a:p>
        </p:txBody>
      </p:sp>
      <p:pic>
        <p:nvPicPr>
          <p:cNvPr id="139" name="Google Shape;139;g2f1bf15c26e_0_10"/>
          <p:cNvPicPr preferRelativeResize="0"/>
          <p:nvPr/>
        </p:nvPicPr>
        <p:blipFill>
          <a:blip r:embed="rId4">
            <a:alphaModFix/>
          </a:blip>
          <a:stretch>
            <a:fillRect/>
          </a:stretch>
        </p:blipFill>
        <p:spPr>
          <a:xfrm>
            <a:off x="1287068" y="1814691"/>
            <a:ext cx="6285974" cy="2945550"/>
          </a:xfrm>
          <a:prstGeom prst="rect">
            <a:avLst/>
          </a:prstGeom>
          <a:noFill/>
          <a:ln>
            <a:noFill/>
          </a:ln>
        </p:spPr>
      </p:pic>
      <p:pic>
        <p:nvPicPr>
          <p:cNvPr id="140" name="Google Shape;140;g2f1bf15c26e_0_10"/>
          <p:cNvPicPr preferRelativeResize="0"/>
          <p:nvPr/>
        </p:nvPicPr>
        <p:blipFill>
          <a:blip r:embed="rId5">
            <a:alphaModFix/>
          </a:blip>
          <a:stretch>
            <a:fillRect/>
          </a:stretch>
        </p:blipFill>
        <p:spPr>
          <a:xfrm>
            <a:off x="5458148" y="3739857"/>
            <a:ext cx="4623175" cy="1897250"/>
          </a:xfrm>
          <a:prstGeom prst="rect">
            <a:avLst/>
          </a:prstGeom>
          <a:noFill/>
          <a:ln>
            <a:noFill/>
          </a:ln>
        </p:spPr>
      </p:pic>
      <p:sp>
        <p:nvSpPr>
          <p:cNvPr id="141" name="Google Shape;141;g2f1bf15c26e_0_10"/>
          <p:cNvSpPr txBox="1"/>
          <p:nvPr/>
        </p:nvSpPr>
        <p:spPr>
          <a:xfrm>
            <a:off x="5384800" y="1063875"/>
            <a:ext cx="6541654" cy="17712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chemeClr val="dk1"/>
                </a:solidFill>
                <a:latin typeface="Calibri"/>
                <a:ea typeface="Calibri"/>
                <a:cs typeface="Calibri"/>
                <a:sym typeface="Calibri"/>
              </a:rPr>
              <a:t>Chatbot </a:t>
            </a:r>
            <a:r>
              <a:rPr lang="he-IL" sz="2800" dirty="0">
                <a:solidFill>
                  <a:schemeClr val="dk1"/>
                </a:solidFill>
                <a:latin typeface="Calibri"/>
                <a:ea typeface="Calibri"/>
                <a:cs typeface="Calibri"/>
                <a:sym typeface="Calibri"/>
              </a:rPr>
              <a:t> עונה על שאלות ספציפיות המתייחסות</a:t>
            </a:r>
            <a:br>
              <a:rPr lang="en-US" sz="2800" dirty="0">
                <a:solidFill>
                  <a:schemeClr val="dk1"/>
                </a:solidFill>
                <a:latin typeface="Calibri"/>
                <a:ea typeface="Calibri"/>
                <a:cs typeface="Calibri"/>
                <a:sym typeface="Calibri"/>
              </a:rPr>
            </a:br>
            <a:r>
              <a:rPr lang="he-IL" sz="2800" dirty="0">
                <a:solidFill>
                  <a:schemeClr val="dk1"/>
                </a:solidFill>
                <a:latin typeface="Calibri"/>
                <a:ea typeface="Calibri"/>
                <a:cs typeface="Calibri"/>
                <a:sym typeface="Calibri"/>
              </a:rPr>
              <a:t>לנתונים הנמצאים בקובץ </a:t>
            </a:r>
            <a:r>
              <a:rPr lang="en-US" sz="2800" dirty="0">
                <a:solidFill>
                  <a:schemeClr val="dk1"/>
                </a:solidFill>
                <a:latin typeface="Calibri"/>
                <a:ea typeface="Calibri"/>
                <a:cs typeface="Calibri"/>
                <a:sym typeface="Calibri"/>
              </a:rPr>
              <a:t>Log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45"/>
        <p:cNvGrpSpPr/>
        <p:nvPr/>
      </p:nvGrpSpPr>
      <p:grpSpPr>
        <a:xfrm>
          <a:off x="0" y="0"/>
          <a:ext cx="0" cy="0"/>
          <a:chOff x="0" y="0"/>
          <a:chExt cx="0" cy="0"/>
        </a:xfrm>
      </p:grpSpPr>
      <p:sp>
        <p:nvSpPr>
          <p:cNvPr id="146" name="Google Shape;146;g2f1bf15c26e_3_0"/>
          <p:cNvSpPr txBox="1">
            <a:spLocks noGrp="1"/>
          </p:cNvSpPr>
          <p:nvPr>
            <p:ph type="title"/>
          </p:nvPr>
        </p:nvSpPr>
        <p:spPr>
          <a:xfrm>
            <a:off x="1676400" y="-29025"/>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effectLst>
                  <a:glow rad="139700">
                    <a:schemeClr val="accent2">
                      <a:satMod val="175000"/>
                      <a:alpha val="40000"/>
                    </a:schemeClr>
                  </a:glow>
                </a:effectLst>
                <a:latin typeface="Calibri"/>
                <a:ea typeface="Calibri"/>
                <a:cs typeface="Calibri"/>
                <a:sym typeface="Calibri"/>
              </a:rPr>
              <a:t>פיצ'ר</a:t>
            </a:r>
            <a:endParaRPr b="1" dirty="0">
              <a:effectLst>
                <a:glow rad="139700">
                  <a:schemeClr val="accent2">
                    <a:satMod val="175000"/>
                    <a:alpha val="40000"/>
                  </a:schemeClr>
                </a:glow>
              </a:effectLst>
              <a:latin typeface="Calibri"/>
              <a:ea typeface="Calibri"/>
              <a:cs typeface="Calibri"/>
              <a:sym typeface="Calibri"/>
            </a:endParaRPr>
          </a:p>
        </p:txBody>
      </p:sp>
      <p:pic>
        <p:nvPicPr>
          <p:cNvPr id="147" name="Google Shape;147;g2f1bf15c26e_3_0"/>
          <p:cNvPicPr preferRelativeResize="0"/>
          <p:nvPr/>
        </p:nvPicPr>
        <p:blipFill>
          <a:blip r:embed="rId4">
            <a:alphaModFix/>
          </a:blip>
          <a:stretch>
            <a:fillRect/>
          </a:stretch>
        </p:blipFill>
        <p:spPr>
          <a:xfrm>
            <a:off x="379850" y="703001"/>
            <a:ext cx="4908926" cy="4086100"/>
          </a:xfrm>
          <a:prstGeom prst="rect">
            <a:avLst/>
          </a:prstGeom>
          <a:noFill/>
          <a:ln>
            <a:noFill/>
          </a:ln>
        </p:spPr>
      </p:pic>
      <p:sp>
        <p:nvSpPr>
          <p:cNvPr id="148" name="Google Shape;148;g2f1bf15c26e_3_0"/>
          <p:cNvSpPr/>
          <p:nvPr/>
        </p:nvSpPr>
        <p:spPr>
          <a:xfrm>
            <a:off x="538875" y="1012875"/>
            <a:ext cx="1566900" cy="567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g2f1bf15c26e_3_0"/>
          <p:cNvSpPr txBox="1"/>
          <p:nvPr/>
        </p:nvSpPr>
        <p:spPr>
          <a:xfrm>
            <a:off x="4708733" y="910724"/>
            <a:ext cx="7400401" cy="18393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IL" sz="2800" dirty="0">
                <a:solidFill>
                  <a:schemeClr val="dk1"/>
                </a:solidFill>
                <a:latin typeface="Calibri"/>
                <a:ea typeface="Calibri"/>
                <a:cs typeface="Calibri"/>
                <a:sym typeface="Calibri"/>
              </a:rPr>
              <a:t>הורדת הגרף/ הטבלה שהמשתמש יצר כקובץ </a:t>
            </a:r>
            <a:br>
              <a:rPr lang="iw-IL" sz="2800" dirty="0">
                <a:solidFill>
                  <a:schemeClr val="dk1"/>
                </a:solidFill>
                <a:latin typeface="Calibri"/>
                <a:ea typeface="Calibri"/>
                <a:cs typeface="Calibri"/>
                <a:sym typeface="Calibri"/>
              </a:rPr>
            </a:br>
            <a:r>
              <a:rPr lang="en-US" sz="2800" dirty="0">
                <a:solidFill>
                  <a:schemeClr val="dk1"/>
                </a:solidFill>
                <a:latin typeface="Calibri"/>
                <a:ea typeface="Calibri"/>
                <a:cs typeface="Calibri"/>
                <a:sym typeface="Calibri"/>
              </a:rPr>
              <a:t>PDF</a:t>
            </a:r>
          </a:p>
        </p:txBody>
      </p:sp>
      <p:pic>
        <p:nvPicPr>
          <p:cNvPr id="150" name="Google Shape;150;g2f1bf15c26e_3_0"/>
          <p:cNvPicPr preferRelativeResize="0"/>
          <p:nvPr/>
        </p:nvPicPr>
        <p:blipFill>
          <a:blip r:embed="rId5">
            <a:alphaModFix/>
          </a:blip>
          <a:stretch>
            <a:fillRect/>
          </a:stretch>
        </p:blipFill>
        <p:spPr>
          <a:xfrm>
            <a:off x="3312658" y="3995737"/>
            <a:ext cx="8796476" cy="2366383"/>
          </a:xfrm>
          <a:prstGeom prst="rect">
            <a:avLst/>
          </a:prstGeom>
          <a:noFill/>
          <a:ln>
            <a:noFill/>
          </a:ln>
        </p:spPr>
      </p:pic>
      <p:sp>
        <p:nvSpPr>
          <p:cNvPr id="151" name="Google Shape;151;g2f1bf15c26e_3_0"/>
          <p:cNvSpPr/>
          <p:nvPr/>
        </p:nvSpPr>
        <p:spPr>
          <a:xfrm>
            <a:off x="2389600" y="4248875"/>
            <a:ext cx="1021800" cy="2838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55"/>
        <p:cNvGrpSpPr/>
        <p:nvPr/>
      </p:nvGrpSpPr>
      <p:grpSpPr>
        <a:xfrm>
          <a:off x="0" y="0"/>
          <a:ext cx="0" cy="0"/>
          <a:chOff x="0" y="0"/>
          <a:chExt cx="0" cy="0"/>
        </a:xfrm>
      </p:grpSpPr>
      <p:sp>
        <p:nvSpPr>
          <p:cNvPr id="156" name="Google Shape;156;g2f1bf15c26e_1_5"/>
          <p:cNvSpPr txBox="1">
            <a:spLocks noGrp="1"/>
          </p:cNvSpPr>
          <p:nvPr>
            <p:ph type="title"/>
          </p:nvPr>
        </p:nvSpPr>
        <p:spPr>
          <a:xfrm>
            <a:off x="831300" y="0"/>
            <a:ext cx="11360700" cy="763500"/>
          </a:xfrm>
        </p:spPr>
        <p:txBody>
          <a:bodyPr spcFirstLastPara="1" wrap="square" lIns="91425" tIns="45700" rIns="91425" bIns="45700" anchor="ctr" anchorCtr="0">
            <a:normAutofit/>
          </a:bodyPr>
          <a:lstStyle/>
          <a:p>
            <a:pPr marL="0" lvl="0" indent="0" algn="r" rtl="1">
              <a:lnSpc>
                <a:spcPct val="90000"/>
              </a:lnSpc>
              <a:spcBef>
                <a:spcPts val="0"/>
              </a:spcBef>
              <a:spcAft>
                <a:spcPts val="0"/>
              </a:spcAft>
              <a:buNone/>
            </a:pPr>
            <a:r>
              <a:rPr lang="iw-IL" sz="4500" b="1" dirty="0">
                <a:effectLst>
                  <a:glow rad="101600">
                    <a:schemeClr val="accent2">
                      <a:satMod val="175000"/>
                      <a:alpha val="40000"/>
                    </a:schemeClr>
                  </a:glow>
                </a:effectLst>
              </a:rPr>
              <a:t>קישורים:</a:t>
            </a:r>
          </a:p>
        </p:txBody>
      </p:sp>
      <p:graphicFrame>
        <p:nvGraphicFramePr>
          <p:cNvPr id="159" name="Google Shape;157;g2f1bf15c26e_1_5">
            <a:extLst>
              <a:ext uri="{FF2B5EF4-FFF2-40B4-BE49-F238E27FC236}">
                <a16:creationId xmlns:a16="http://schemas.microsoft.com/office/drawing/2014/main" id="{8EB07C16-AC45-A557-A5CD-4497C0DD57FD}"/>
              </a:ext>
            </a:extLst>
          </p:cNvPr>
          <p:cNvGraphicFramePr/>
          <p:nvPr>
            <p:extLst>
              <p:ext uri="{D42A27DB-BD31-4B8C-83A1-F6EECF244321}">
                <p14:modId xmlns:p14="http://schemas.microsoft.com/office/powerpoint/2010/main" val="2090285484"/>
              </p:ext>
            </p:extLst>
          </p:nvPr>
        </p:nvGraphicFramePr>
        <p:xfrm>
          <a:off x="415600" y="1536633"/>
          <a:ext cx="11360700" cy="455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tile tx="0" ty="0" sx="100000" sy="100000" flip="none" algn="tl"/>
        </a:blipFill>
        <a:effectLst/>
      </p:bgPr>
    </p:bg>
    <p:spTree>
      <p:nvGrpSpPr>
        <p:cNvPr id="1" name="Shape 65"/>
        <p:cNvGrpSpPr/>
        <p:nvPr/>
      </p:nvGrpSpPr>
      <p:grpSpPr>
        <a:xfrm>
          <a:off x="0" y="0"/>
          <a:ext cx="0" cy="0"/>
          <a:chOff x="0" y="0"/>
          <a:chExt cx="0" cy="0"/>
        </a:xfrm>
      </p:grpSpPr>
      <p:sp>
        <p:nvSpPr>
          <p:cNvPr id="66" name="Google Shape;66;g2f1bf15c26e_1_11"/>
          <p:cNvSpPr txBox="1">
            <a:spLocks noGrp="1"/>
          </p:cNvSpPr>
          <p:nvPr>
            <p:ph type="title"/>
          </p:nvPr>
        </p:nvSpPr>
        <p:spPr>
          <a:xfrm>
            <a:off x="1676400" y="0"/>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ln w="22225">
                  <a:solidFill>
                    <a:schemeClr val="accent2"/>
                  </a:solidFill>
                  <a:prstDash val="solid"/>
                </a:ln>
                <a:solidFill>
                  <a:schemeClr val="accent2">
                    <a:lumMod val="40000"/>
                    <a:lumOff val="60000"/>
                  </a:schemeClr>
                </a:solidFill>
                <a:latin typeface="Calibri"/>
                <a:ea typeface="Calibri"/>
                <a:cs typeface="Calibri"/>
                <a:sym typeface="Calibri"/>
              </a:rPr>
              <a:t>פעולות עיקריות:</a:t>
            </a:r>
          </a:p>
        </p:txBody>
      </p:sp>
      <p:pic>
        <p:nvPicPr>
          <p:cNvPr id="67" name="Google Shape;67;g2f1bf15c26e_1_11"/>
          <p:cNvPicPr preferRelativeResize="0"/>
          <p:nvPr/>
        </p:nvPicPr>
        <p:blipFill>
          <a:blip r:embed="rId4">
            <a:alphaModFix/>
          </a:blip>
          <a:stretch>
            <a:fillRect/>
          </a:stretch>
        </p:blipFill>
        <p:spPr>
          <a:xfrm>
            <a:off x="2053595" y="1089286"/>
            <a:ext cx="7514799" cy="4916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tile tx="0" ty="0" sx="100000" sy="100000" flip="none" algn="tl"/>
        </a:blipFill>
        <a:effectLst/>
      </p:bgPr>
    </p:bg>
    <p:spTree>
      <p:nvGrpSpPr>
        <p:cNvPr id="1" name="Shape 71"/>
        <p:cNvGrpSpPr/>
        <p:nvPr/>
      </p:nvGrpSpPr>
      <p:grpSpPr>
        <a:xfrm>
          <a:off x="0" y="0"/>
          <a:ext cx="0" cy="0"/>
          <a:chOff x="0" y="0"/>
          <a:chExt cx="0" cy="0"/>
        </a:xfrm>
      </p:grpSpPr>
      <p:sp>
        <p:nvSpPr>
          <p:cNvPr id="72" name="Google Shape;72;g2f1bf15c26e_0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spc="50" dirty="0">
                <a:ln w="0"/>
                <a:solidFill>
                  <a:schemeClr val="bg2"/>
                </a:solidFill>
                <a:effectLst>
                  <a:glow rad="101600">
                    <a:schemeClr val="accent2">
                      <a:satMod val="175000"/>
                      <a:alpha val="40000"/>
                    </a:schemeClr>
                  </a:glow>
                  <a:innerShdw blurRad="63500" dist="50800" dir="13500000">
                    <a:srgbClr val="000000">
                      <a:alpha val="50000"/>
                    </a:srgbClr>
                  </a:innerShdw>
                </a:effectLst>
                <a:latin typeface="Calibri"/>
                <a:ea typeface="Calibri"/>
                <a:cs typeface="Calibri"/>
                <a:sym typeface="Calibri"/>
              </a:rPr>
              <a:t>דרישות לא פונקציונאליות של המערכת</a:t>
            </a:r>
          </a:p>
        </p:txBody>
      </p:sp>
      <p:sp>
        <p:nvSpPr>
          <p:cNvPr id="73" name="Google Shape;73;g2f1bf15c26e_0_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Clr>
                <a:schemeClr val="dk1"/>
              </a:buClr>
              <a:buSzPts val="1100"/>
              <a:buFont typeface="Arial"/>
              <a:buNone/>
            </a:pPr>
            <a:r>
              <a:rPr lang="iw-IL"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rPr>
              <a:t>•	קלות תחזוקה-הקוד צריך להיות כתוב בצורה ברורה ומסודרת (Maintenance).</a:t>
            </a: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a:p>
            <a:pPr marL="0" lvl="0" indent="0" algn="r" rtl="1">
              <a:spcBef>
                <a:spcPts val="1600"/>
              </a:spcBef>
              <a:spcAft>
                <a:spcPts val="0"/>
              </a:spcAft>
              <a:buClr>
                <a:schemeClr val="dk1"/>
              </a:buClr>
              <a:buSzPts val="1100"/>
              <a:buFont typeface="Arial"/>
              <a:buNone/>
            </a:pPr>
            <a:r>
              <a:rPr lang="iw-IL"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rPr>
              <a:t>•	טיפול בכמות גדולה של נתונים(Data Integrity)</a:t>
            </a: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a:p>
            <a:pPr marL="0" lvl="0" indent="0" algn="r" rtl="1">
              <a:spcBef>
                <a:spcPts val="1600"/>
              </a:spcBef>
              <a:spcAft>
                <a:spcPts val="0"/>
              </a:spcAft>
              <a:buClr>
                <a:schemeClr val="dk1"/>
              </a:buClr>
              <a:buSzPts val="1100"/>
              <a:buFont typeface="Arial"/>
              <a:buNone/>
            </a:pPr>
            <a:r>
              <a:rPr lang="iw-IL"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rPr>
              <a:t>•	השירות יהיה זמין תמיד כתוכנת ענן(Usability)</a:t>
            </a: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a:p>
            <a:pPr marL="0" lvl="0" indent="0" algn="r" rtl="1">
              <a:spcBef>
                <a:spcPts val="1600"/>
              </a:spcBef>
              <a:spcAft>
                <a:spcPts val="0"/>
              </a:spcAft>
              <a:buClr>
                <a:schemeClr val="dk1"/>
              </a:buClr>
              <a:buSzPts val="1100"/>
              <a:buFont typeface="Arial"/>
              <a:buNone/>
            </a:pPr>
            <a:r>
              <a:rPr lang="iw-IL"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rPr>
              <a:t>•	יתבצע גיבוי שוטף של הנתונים(Backup)</a:t>
            </a: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a:p>
            <a:pPr marL="0" lvl="0" indent="0" algn="r" rtl="1">
              <a:spcBef>
                <a:spcPts val="1600"/>
              </a:spcBef>
              <a:spcAft>
                <a:spcPts val="0"/>
              </a:spcAft>
              <a:buClr>
                <a:schemeClr val="dk1"/>
              </a:buClr>
              <a:buSzPts val="1100"/>
              <a:buFont typeface="Arial"/>
              <a:buNone/>
            </a:pPr>
            <a:r>
              <a:rPr lang="iw-IL"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rPr>
              <a:t>•	עיבוד הנתונים מקובץ הלוג יתבצע בשימוש מינימלי במשאבי המערכת(Efficiency)</a:t>
            </a: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a:p>
            <a:pPr marL="0" lvl="0" indent="0" algn="r" rtl="1">
              <a:spcBef>
                <a:spcPts val="1600"/>
              </a:spcBef>
              <a:spcAft>
                <a:spcPts val="1600"/>
              </a:spcAft>
              <a:buNone/>
            </a:pPr>
            <a:endParaRPr dirty="0">
              <a:effectLst>
                <a:innerShdw blurRad="63500" dist="50800" dir="13500000">
                  <a:prstClr val="black">
                    <a:alpha val="50000"/>
                  </a:prstClr>
                </a:innerShdw>
                <a:reflection blurRad="6350" stA="55000" endA="300" endPos="45500" dir="5400000" sy="-100000" algn="bl" rotWithShape="0"/>
              </a:effectLs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5000"/>
            <a:lum/>
          </a:blip>
          <a:srcRect/>
          <a:tile tx="0" ty="0" sx="100000" sy="100000" flip="none" algn="tl"/>
        </a:blipFill>
        <a:effectLst/>
      </p:bgPr>
    </p:bg>
    <p:spTree>
      <p:nvGrpSpPr>
        <p:cNvPr id="1" name="Shape 77"/>
        <p:cNvGrpSpPr/>
        <p:nvPr/>
      </p:nvGrpSpPr>
      <p:grpSpPr>
        <a:xfrm>
          <a:off x="0" y="0"/>
          <a:ext cx="0" cy="0"/>
          <a:chOff x="0" y="0"/>
          <a:chExt cx="0" cy="0"/>
        </a:xfrm>
      </p:grpSpPr>
      <p:sp>
        <p:nvSpPr>
          <p:cNvPr id="78" name="Google Shape;78;g2f1bf15c26e_0_25"/>
          <p:cNvSpPr txBox="1">
            <a:spLocks noGrp="1"/>
          </p:cNvSpPr>
          <p:nvPr>
            <p:ph type="title"/>
          </p:nvPr>
        </p:nvSpPr>
        <p:spPr>
          <a:xfrm>
            <a:off x="1676400" y="0"/>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תהליך העבודה שלנו במהלך הסמסטר</a:t>
            </a:r>
            <a:endParaRPr b="1" dirty="0">
              <a:effectLst>
                <a:glow rad="101600">
                  <a:schemeClr val="accent2">
                    <a:satMod val="175000"/>
                    <a:alpha val="40000"/>
                  </a:schemeClr>
                </a:glow>
              </a:effectLst>
              <a:latin typeface="Calibri"/>
              <a:ea typeface="Calibri"/>
              <a:cs typeface="Calibri"/>
              <a:sym typeface="Calibri"/>
            </a:endParaRPr>
          </a:p>
        </p:txBody>
      </p:sp>
      <p:sp>
        <p:nvSpPr>
          <p:cNvPr id="79" name="Google Shape;79;g2f1bf15c26e_0_25"/>
          <p:cNvSpPr txBox="1"/>
          <p:nvPr/>
        </p:nvSpPr>
        <p:spPr>
          <a:xfrm>
            <a:off x="9070500" y="2525925"/>
            <a:ext cx="2054700" cy="138540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t" anchorCtr="0">
            <a:spAutoFit/>
          </a:bodyPr>
          <a:lstStyle/>
          <a:p>
            <a:pPr marL="0" lvl="0" indent="0" algn="ctr" rtl="1">
              <a:spcBef>
                <a:spcPts val="0"/>
              </a:spcBef>
              <a:spcAft>
                <a:spcPts val="0"/>
              </a:spcAft>
              <a:buNone/>
            </a:pPr>
            <a:r>
              <a:rPr lang="iw-IL" sz="2600" dirty="0">
                <a:solidFill>
                  <a:schemeClr val="dk1"/>
                </a:solidFill>
                <a:latin typeface="Calibri"/>
                <a:ea typeface="Calibri"/>
                <a:cs typeface="Calibri"/>
                <a:sym typeface="Calibri"/>
              </a:rPr>
              <a:t>תרגיל בית 1- design </a:t>
            </a:r>
            <a:r>
              <a:rPr lang="iw-IL" sz="2600" dirty="0">
                <a:latin typeface="Calibri"/>
                <a:ea typeface="Calibri"/>
                <a:cs typeface="Calibri"/>
                <a:sym typeface="Calibri"/>
              </a:rPr>
              <a:t>thinking</a:t>
            </a:r>
            <a:r>
              <a:rPr lang="iw-IL" sz="2600" dirty="0">
                <a:solidFill>
                  <a:schemeClr val="dk1"/>
                </a:solidFill>
                <a:latin typeface="Calibri"/>
                <a:ea typeface="Calibri"/>
                <a:cs typeface="Calibri"/>
                <a:sym typeface="Calibri"/>
              </a:rPr>
              <a:t> </a:t>
            </a:r>
            <a:endParaRPr sz="2600" dirty="0">
              <a:solidFill>
                <a:schemeClr val="dk1"/>
              </a:solidFill>
              <a:latin typeface="Calibri"/>
              <a:ea typeface="Calibri"/>
              <a:cs typeface="Calibri"/>
              <a:sym typeface="Calibri"/>
            </a:endParaRPr>
          </a:p>
        </p:txBody>
      </p:sp>
      <p:sp>
        <p:nvSpPr>
          <p:cNvPr id="80" name="Google Shape;80;g2f1bf15c26e_0_25"/>
          <p:cNvSpPr txBox="1"/>
          <p:nvPr/>
        </p:nvSpPr>
        <p:spPr>
          <a:xfrm>
            <a:off x="5235100" y="2525925"/>
            <a:ext cx="2250900" cy="138540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spAutoFit/>
          </a:bodyPr>
          <a:lstStyle/>
          <a:p>
            <a:pPr marL="0" lvl="0" indent="0" algn="r" rtl="1">
              <a:spcBef>
                <a:spcPts val="0"/>
              </a:spcBef>
              <a:spcAft>
                <a:spcPts val="0"/>
              </a:spcAft>
              <a:buNone/>
            </a:pPr>
            <a:r>
              <a:rPr lang="iw-IL" sz="2600" dirty="0">
                <a:solidFill>
                  <a:schemeClr val="dk1"/>
                </a:solidFill>
                <a:latin typeface="Calibri"/>
                <a:ea typeface="Calibri"/>
                <a:cs typeface="Calibri"/>
                <a:sym typeface="Calibri"/>
              </a:rPr>
              <a:t>תרגיל בית 2- בניית מסכים רעיוניים</a:t>
            </a:r>
            <a:endParaRPr sz="2600" dirty="0">
              <a:solidFill>
                <a:schemeClr val="dk1"/>
              </a:solidFill>
              <a:latin typeface="Calibri"/>
              <a:ea typeface="Calibri"/>
              <a:cs typeface="Calibri"/>
              <a:sym typeface="Calibri"/>
            </a:endParaRPr>
          </a:p>
        </p:txBody>
      </p:sp>
      <p:sp>
        <p:nvSpPr>
          <p:cNvPr id="81" name="Google Shape;81;g2f1bf15c26e_0_25"/>
          <p:cNvSpPr txBox="1"/>
          <p:nvPr/>
        </p:nvSpPr>
        <p:spPr>
          <a:xfrm>
            <a:off x="1086525" y="2495175"/>
            <a:ext cx="2645400" cy="144690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t" anchorCtr="0">
            <a:spAutoFit/>
          </a:bodyPr>
          <a:lstStyle/>
          <a:p>
            <a:pPr marL="0" lvl="0" indent="0" algn="r" rtl="1">
              <a:spcBef>
                <a:spcPts val="0"/>
              </a:spcBef>
              <a:spcAft>
                <a:spcPts val="0"/>
              </a:spcAft>
              <a:buNone/>
            </a:pPr>
            <a:r>
              <a:rPr lang="iw-IL" sz="2700" dirty="0">
                <a:solidFill>
                  <a:schemeClr val="dk1"/>
                </a:solidFill>
                <a:latin typeface="Calibri"/>
                <a:ea typeface="Calibri"/>
                <a:cs typeface="Calibri"/>
                <a:sym typeface="Calibri"/>
              </a:rPr>
              <a:t>תרגיל בית 3- השלמת המערכת</a:t>
            </a:r>
            <a:r>
              <a:rPr lang="iw-IL" sz="2800" dirty="0">
                <a:solidFill>
                  <a:schemeClr val="dk1"/>
                </a:solidFill>
                <a:latin typeface="Calibri"/>
                <a:ea typeface="Calibri"/>
                <a:cs typeface="Calibri"/>
                <a:sym typeface="Calibri"/>
              </a:rPr>
              <a:t> </a:t>
            </a:r>
            <a:r>
              <a:rPr lang="iw-IL" sz="2700" dirty="0">
                <a:solidFill>
                  <a:schemeClr val="dk1"/>
                </a:solidFill>
                <a:latin typeface="Calibri"/>
                <a:ea typeface="Calibri"/>
                <a:cs typeface="Calibri"/>
                <a:sym typeface="Calibri"/>
              </a:rPr>
              <a:t>כולה</a:t>
            </a:r>
            <a:endParaRPr sz="2700" dirty="0">
              <a:solidFill>
                <a:schemeClr val="dk1"/>
              </a:solidFill>
              <a:latin typeface="Calibri"/>
              <a:ea typeface="Calibri"/>
              <a:cs typeface="Calibri"/>
              <a:sym typeface="Calibri"/>
            </a:endParaRPr>
          </a:p>
        </p:txBody>
      </p:sp>
      <p:cxnSp>
        <p:nvCxnSpPr>
          <p:cNvPr id="82" name="Google Shape;82;g2f1bf15c26e_0_25"/>
          <p:cNvCxnSpPr>
            <a:stCxn id="79" idx="1"/>
            <a:endCxn id="80" idx="3"/>
          </p:cNvCxnSpPr>
          <p:nvPr/>
        </p:nvCxnSpPr>
        <p:spPr>
          <a:xfrm rot="10800000">
            <a:off x="7485900" y="3218625"/>
            <a:ext cx="15846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g2f1bf15c26e_0_25"/>
          <p:cNvCxnSpPr>
            <a:stCxn id="80" idx="1"/>
            <a:endCxn id="81" idx="3"/>
          </p:cNvCxnSpPr>
          <p:nvPr/>
        </p:nvCxnSpPr>
        <p:spPr>
          <a:xfrm rot="10800000">
            <a:off x="3731800" y="3218625"/>
            <a:ext cx="15033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87"/>
        <p:cNvGrpSpPr/>
        <p:nvPr/>
      </p:nvGrpSpPr>
      <p:grpSpPr>
        <a:xfrm>
          <a:off x="0" y="0"/>
          <a:ext cx="0" cy="0"/>
          <a:chOff x="0" y="0"/>
          <a:chExt cx="0" cy="0"/>
        </a:xfrm>
      </p:grpSpPr>
      <p:sp>
        <p:nvSpPr>
          <p:cNvPr id="88" name="Google Shape;88;g2f1bf15c26e_1_0"/>
          <p:cNvSpPr txBox="1">
            <a:spLocks noGrp="1"/>
          </p:cNvSpPr>
          <p:nvPr>
            <p:ph type="title"/>
          </p:nvPr>
        </p:nvSpPr>
        <p:spPr>
          <a:xfrm>
            <a:off x="1676400" y="0"/>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מבט כללי</a:t>
            </a:r>
            <a:endParaRPr b="1" dirty="0">
              <a:effectLst>
                <a:glow rad="101600">
                  <a:schemeClr val="accent2">
                    <a:satMod val="175000"/>
                    <a:alpha val="40000"/>
                  </a:schemeClr>
                </a:glow>
              </a:effectLst>
              <a:latin typeface="Calibri"/>
              <a:ea typeface="Calibri"/>
              <a:cs typeface="Calibri"/>
              <a:sym typeface="Calibri"/>
            </a:endParaRPr>
          </a:p>
        </p:txBody>
      </p:sp>
      <p:pic>
        <p:nvPicPr>
          <p:cNvPr id="89" name="Google Shape;89;g2f1bf15c26e_1_0"/>
          <p:cNvPicPr preferRelativeResize="0"/>
          <p:nvPr/>
        </p:nvPicPr>
        <p:blipFill>
          <a:blip r:embed="rId4">
            <a:alphaModFix/>
          </a:blip>
          <a:stretch>
            <a:fillRect/>
          </a:stretch>
        </p:blipFill>
        <p:spPr>
          <a:xfrm>
            <a:off x="3199344" y="1171086"/>
            <a:ext cx="4995725" cy="492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93"/>
        <p:cNvGrpSpPr/>
        <p:nvPr/>
      </p:nvGrpSpPr>
      <p:grpSpPr>
        <a:xfrm>
          <a:off x="0" y="0"/>
          <a:ext cx="0" cy="0"/>
          <a:chOff x="0" y="0"/>
          <a:chExt cx="0" cy="0"/>
        </a:xfrm>
      </p:grpSpPr>
      <p:sp>
        <p:nvSpPr>
          <p:cNvPr id="94" name="Google Shape;94;g2f1bf15c26e_0_15"/>
          <p:cNvSpPr txBox="1">
            <a:spLocks noGrp="1"/>
          </p:cNvSpPr>
          <p:nvPr>
            <p:ph type="title"/>
          </p:nvPr>
        </p:nvSpPr>
        <p:spPr>
          <a:xfrm>
            <a:off x="831300" y="19759"/>
            <a:ext cx="11360700" cy="763500"/>
          </a:xfrm>
        </p:spPr>
        <p:txBody>
          <a:bodyPr spcFirstLastPara="1" wrap="square" lIns="91425" tIns="45700" rIns="91425" bIns="45700" anchor="ctr" anchorCtr="0">
            <a:normAutofit/>
          </a:bodyPr>
          <a:lstStyle/>
          <a:p>
            <a:pPr marL="0" lvl="0" indent="0" rtl="1">
              <a:lnSpc>
                <a:spcPct val="90000"/>
              </a:lnSpc>
              <a:spcBef>
                <a:spcPts val="0"/>
              </a:spcBef>
              <a:spcAft>
                <a:spcPts val="0"/>
              </a:spcAft>
              <a:buNone/>
            </a:pPr>
            <a:r>
              <a:rPr lang="iw-IL" b="1" dirty="0">
                <a:effectLst>
                  <a:glow rad="101600">
                    <a:schemeClr val="accent2">
                      <a:satMod val="175000"/>
                      <a:alpha val="40000"/>
                    </a:schemeClr>
                  </a:glow>
                </a:effectLst>
              </a:rPr>
              <a:t>אינדקס מילים </a:t>
            </a:r>
            <a:r>
              <a:rPr lang="en-US" b="1" dirty="0">
                <a:effectLst>
                  <a:glow rad="101600">
                    <a:schemeClr val="accent2">
                      <a:satMod val="175000"/>
                      <a:alpha val="40000"/>
                    </a:schemeClr>
                  </a:glow>
                </a:effectLst>
              </a:rPr>
              <a:t>On-Shape Glossary</a:t>
            </a:r>
          </a:p>
        </p:txBody>
      </p:sp>
      <p:pic>
        <p:nvPicPr>
          <p:cNvPr id="95" name="Google Shape;95;g2f1bf15c26e_0_15"/>
          <p:cNvPicPr preferRelativeResize="0"/>
          <p:nvPr/>
        </p:nvPicPr>
        <p:blipFill>
          <a:blip r:embed="rId4"/>
          <a:srcRect r="3" b="1735"/>
          <a:stretch/>
        </p:blipFill>
        <p:spPr>
          <a:xfrm>
            <a:off x="415600" y="1536633"/>
            <a:ext cx="5585100" cy="4555200"/>
          </a:xfrm>
          <a:prstGeom prst="rect">
            <a:avLst/>
          </a:prstGeom>
          <a:noFill/>
          <a:ln>
            <a:noFill/>
          </a:ln>
        </p:spPr>
      </p:pic>
      <p:sp>
        <p:nvSpPr>
          <p:cNvPr id="96" name="Google Shape;96;g2f1bf15c26e_0_15"/>
          <p:cNvSpPr txBox="1"/>
          <p:nvPr/>
        </p:nvSpPr>
        <p:spPr>
          <a:xfrm>
            <a:off x="5457568" y="2100656"/>
            <a:ext cx="6446918" cy="4555200"/>
          </a:xfrm>
          <a:prstGeom prst="rect">
            <a:avLst/>
          </a:prstGeom>
          <a:noFill/>
          <a:ln>
            <a:noFill/>
          </a:ln>
        </p:spPr>
        <p:txBody>
          <a:bodyPr spcFirstLastPara="1" lIns="91425" tIns="91425" rIns="91425" bIns="91425" anchor="t" anchorCtr="0">
            <a:normAutofit/>
          </a:bodyPr>
          <a:lstStyle/>
          <a:p>
            <a:pPr marL="0" lvl="0" indent="0" algn="r" rtl="1">
              <a:spcAft>
                <a:spcPts val="600"/>
              </a:spcAft>
              <a:buFont typeface="Arial"/>
              <a:buNone/>
            </a:pPr>
            <a:r>
              <a:rPr lang="he-IL" sz="2400" b="0" i="0" u="none" strike="noStrike" cap="none" dirty="0">
                <a:solidFill>
                  <a:schemeClr val="dk1"/>
                </a:solidFill>
              </a:rPr>
              <a:t>15 המילים המשמעותיות ביותר, והסדר בהן הן הופיעו.</a:t>
            </a:r>
            <a:endParaRPr lang="en-US" sz="2400" b="0" i="0" u="none" strike="noStrike" cap="none"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g2f1bf15c26e_0_0"/>
          <p:cNvSpPr txBox="1">
            <a:spLocks noGrp="1"/>
          </p:cNvSpPr>
          <p:nvPr>
            <p:ph type="title"/>
          </p:nvPr>
        </p:nvSpPr>
        <p:spPr>
          <a:xfrm>
            <a:off x="1676400" y="-2202"/>
            <a:ext cx="10515600" cy="1325700"/>
          </a:xfrm>
          <a:prstGeom prst="rect">
            <a:avLst/>
          </a:prstGeom>
        </p:spPr>
        <p:txBody>
          <a:bodyPr spcFirstLastPara="1" wrap="square" lIns="91425" tIns="45700" rIns="91425" bIns="45700" anchor="ctr" anchorCtr="0">
            <a:normAutofit/>
          </a:bodyPr>
          <a:lstStyle/>
          <a:p>
            <a:pPr marL="0" lvl="0" indent="0" algn="r" rtl="1">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גרפים במערכת-</a:t>
            </a:r>
            <a:endParaRPr b="1" dirty="0">
              <a:effectLst>
                <a:glow rad="101600">
                  <a:schemeClr val="accent2">
                    <a:satMod val="175000"/>
                    <a:alpha val="40000"/>
                  </a:schemeClr>
                </a:glow>
              </a:effectLst>
              <a:latin typeface="Calibri"/>
              <a:ea typeface="Calibri"/>
              <a:cs typeface="Calibri"/>
              <a:sym typeface="Calibri"/>
            </a:endParaRPr>
          </a:p>
          <a:p>
            <a:pPr marL="0" lvl="0" indent="0" algn="r" rtl="1">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 Graph of number of operations by filter </a:t>
            </a:r>
            <a:endParaRPr b="1" dirty="0">
              <a:effectLst>
                <a:glow rad="101600">
                  <a:schemeClr val="accent2">
                    <a:satMod val="175000"/>
                    <a:alpha val="40000"/>
                  </a:schemeClr>
                </a:glow>
              </a:effectLst>
              <a:latin typeface="Calibri"/>
              <a:ea typeface="Calibri"/>
              <a:cs typeface="Calibri"/>
              <a:sym typeface="Calibri"/>
            </a:endParaRPr>
          </a:p>
        </p:txBody>
      </p:sp>
      <p:sp>
        <p:nvSpPr>
          <p:cNvPr id="102" name="Google Shape;102;g2f1bf15c26e_0_0"/>
          <p:cNvSpPr txBox="1">
            <a:spLocks noGrp="1"/>
          </p:cNvSpPr>
          <p:nvPr>
            <p:ph type="body" idx="1"/>
          </p:nvPr>
        </p:nvSpPr>
        <p:spPr>
          <a:xfrm>
            <a:off x="838200" y="1741725"/>
            <a:ext cx="10515600" cy="435120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endParaRPr/>
          </a:p>
          <a:p>
            <a:pPr marL="0" lvl="0" indent="0" algn="r" rtl="1">
              <a:spcBef>
                <a:spcPts val="1600"/>
              </a:spcBef>
              <a:spcAft>
                <a:spcPts val="1600"/>
              </a:spcAft>
              <a:buNone/>
            </a:pPr>
            <a:endParaRPr/>
          </a:p>
        </p:txBody>
      </p:sp>
      <p:pic>
        <p:nvPicPr>
          <p:cNvPr id="103" name="Google Shape;103;g2f1bf15c26e_0_0"/>
          <p:cNvPicPr preferRelativeResize="0"/>
          <p:nvPr/>
        </p:nvPicPr>
        <p:blipFill rotWithShape="1">
          <a:blip r:embed="rId4">
            <a:alphaModFix/>
          </a:blip>
          <a:srcRect t="4807"/>
          <a:stretch/>
        </p:blipFill>
        <p:spPr>
          <a:xfrm>
            <a:off x="5596675" y="2452425"/>
            <a:ext cx="6357650" cy="4174500"/>
          </a:xfrm>
          <a:prstGeom prst="rect">
            <a:avLst/>
          </a:prstGeom>
          <a:noFill/>
          <a:ln>
            <a:noFill/>
          </a:ln>
        </p:spPr>
      </p:pic>
      <p:cxnSp>
        <p:nvCxnSpPr>
          <p:cNvPr id="104" name="Google Shape;104;g2f1bf15c26e_0_0"/>
          <p:cNvCxnSpPr/>
          <p:nvPr/>
        </p:nvCxnSpPr>
        <p:spPr>
          <a:xfrm>
            <a:off x="5012425" y="2002875"/>
            <a:ext cx="1604400" cy="10500"/>
          </a:xfrm>
          <a:prstGeom prst="straightConnector1">
            <a:avLst/>
          </a:prstGeom>
          <a:noFill/>
          <a:ln w="9525" cap="flat" cmpd="sng">
            <a:solidFill>
              <a:schemeClr val="dk2"/>
            </a:solidFill>
            <a:prstDash val="solid"/>
            <a:round/>
            <a:headEnd type="none" w="med" len="med"/>
            <a:tailEnd type="none" w="med" len="med"/>
          </a:ln>
        </p:spPr>
      </p:cxnSp>
      <p:cxnSp>
        <p:nvCxnSpPr>
          <p:cNvPr id="105" name="Google Shape;105;g2f1bf15c26e_0_0"/>
          <p:cNvCxnSpPr/>
          <p:nvPr/>
        </p:nvCxnSpPr>
        <p:spPr>
          <a:xfrm>
            <a:off x="6606325" y="2013350"/>
            <a:ext cx="21000" cy="629100"/>
          </a:xfrm>
          <a:prstGeom prst="straightConnector1">
            <a:avLst/>
          </a:prstGeom>
          <a:noFill/>
          <a:ln w="9525" cap="flat" cmpd="sng">
            <a:solidFill>
              <a:schemeClr val="dk2"/>
            </a:solidFill>
            <a:prstDash val="solid"/>
            <a:round/>
            <a:headEnd type="none" w="med" len="med"/>
            <a:tailEnd type="triangle" w="med" len="med"/>
          </a:ln>
        </p:spPr>
      </p:cxnSp>
      <p:pic>
        <p:nvPicPr>
          <p:cNvPr id="106" name="Google Shape;106;g2f1bf15c26e_0_0"/>
          <p:cNvPicPr preferRelativeResize="0"/>
          <p:nvPr/>
        </p:nvPicPr>
        <p:blipFill>
          <a:blip r:embed="rId5">
            <a:alphaModFix/>
          </a:blip>
          <a:stretch>
            <a:fillRect/>
          </a:stretch>
        </p:blipFill>
        <p:spPr>
          <a:xfrm>
            <a:off x="351900" y="1532249"/>
            <a:ext cx="4660525" cy="22204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g2f1bf15c26e_4_8"/>
          <p:cNvSpPr txBox="1">
            <a:spLocks noGrp="1"/>
          </p:cNvSpPr>
          <p:nvPr>
            <p:ph type="title"/>
          </p:nvPr>
        </p:nvSpPr>
        <p:spPr>
          <a:xfrm>
            <a:off x="99291" y="69561"/>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Graph of working hours per student</a:t>
            </a:r>
            <a:endParaRPr b="1" dirty="0">
              <a:effectLst>
                <a:glow rad="101600">
                  <a:schemeClr val="accent2">
                    <a:satMod val="175000"/>
                    <a:alpha val="40000"/>
                  </a:schemeClr>
                </a:glow>
              </a:effectLst>
              <a:latin typeface="Calibri"/>
              <a:ea typeface="Calibri"/>
              <a:cs typeface="Calibri"/>
              <a:sym typeface="Calibri"/>
            </a:endParaRPr>
          </a:p>
        </p:txBody>
      </p:sp>
      <p:pic>
        <p:nvPicPr>
          <p:cNvPr id="112" name="Google Shape;112;g2f1bf15c26e_4_8"/>
          <p:cNvPicPr preferRelativeResize="0"/>
          <p:nvPr/>
        </p:nvPicPr>
        <p:blipFill>
          <a:blip r:embed="rId4">
            <a:alphaModFix/>
          </a:blip>
          <a:stretch>
            <a:fillRect/>
          </a:stretch>
        </p:blipFill>
        <p:spPr>
          <a:xfrm>
            <a:off x="2237975" y="1517525"/>
            <a:ext cx="7716026" cy="5149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75000"/>
          </a:blip>
          <a:tile tx="0" ty="0" sx="100000" sy="100000" flip="none" algn="tl"/>
        </a:blipFill>
        <a:effectLst/>
      </p:bgPr>
    </p:bg>
    <p:spTree>
      <p:nvGrpSpPr>
        <p:cNvPr id="1" name="Shape 116"/>
        <p:cNvGrpSpPr/>
        <p:nvPr/>
      </p:nvGrpSpPr>
      <p:grpSpPr>
        <a:xfrm>
          <a:off x="0" y="0"/>
          <a:ext cx="0" cy="0"/>
          <a:chOff x="0" y="0"/>
          <a:chExt cx="0" cy="0"/>
        </a:xfrm>
      </p:grpSpPr>
      <p:sp>
        <p:nvSpPr>
          <p:cNvPr id="117" name="Google Shape;117;g2f1bf15c26e_4_14"/>
          <p:cNvSpPr txBox="1">
            <a:spLocks noGrp="1"/>
          </p:cNvSpPr>
          <p:nvPr>
            <p:ph type="title"/>
          </p:nvPr>
        </p:nvSpPr>
        <p:spPr>
          <a:xfrm>
            <a:off x="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w-IL" b="1" dirty="0">
                <a:effectLst>
                  <a:glow rad="101600">
                    <a:schemeClr val="accent2">
                      <a:satMod val="175000"/>
                      <a:alpha val="40000"/>
                    </a:schemeClr>
                  </a:glow>
                </a:effectLst>
                <a:latin typeface="Calibri"/>
                <a:ea typeface="Calibri"/>
                <a:cs typeface="Calibri"/>
                <a:sym typeface="Calibri"/>
              </a:rPr>
              <a:t>hourly activity patterns per user</a:t>
            </a:r>
            <a:endParaRPr b="1" dirty="0">
              <a:effectLst>
                <a:glow rad="101600">
                  <a:schemeClr val="accent2">
                    <a:satMod val="175000"/>
                    <a:alpha val="40000"/>
                  </a:schemeClr>
                </a:glow>
              </a:effectLst>
              <a:latin typeface="Calibri"/>
              <a:ea typeface="Calibri"/>
              <a:cs typeface="Calibri"/>
              <a:sym typeface="Calibri"/>
            </a:endParaRPr>
          </a:p>
        </p:txBody>
      </p:sp>
      <p:pic>
        <p:nvPicPr>
          <p:cNvPr id="118" name="Google Shape;118;g2f1bf15c26e_4_14"/>
          <p:cNvPicPr preferRelativeResize="0"/>
          <p:nvPr/>
        </p:nvPicPr>
        <p:blipFill>
          <a:blip r:embed="rId4">
            <a:alphaModFix/>
          </a:blip>
          <a:stretch>
            <a:fillRect/>
          </a:stretch>
        </p:blipFill>
        <p:spPr>
          <a:xfrm>
            <a:off x="2588367" y="1325700"/>
            <a:ext cx="7347773" cy="48623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34</TotalTime>
  <Words>437</Words>
  <Application>Microsoft Office PowerPoint</Application>
  <PresentationFormat>Widescreen</PresentationFormat>
  <Paragraphs>48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Play</vt:lpstr>
      <vt:lpstr>Simple Light</vt:lpstr>
      <vt:lpstr>On-Shape Analyzer</vt:lpstr>
      <vt:lpstr>פעולות עיקריות:</vt:lpstr>
      <vt:lpstr>דרישות לא פונקציונאליות של המערכת</vt:lpstr>
      <vt:lpstr>תהליך העבודה שלנו במהלך הסמסטר</vt:lpstr>
      <vt:lpstr>מבט כללי</vt:lpstr>
      <vt:lpstr>אינדקס מילים On-Shape Glossary</vt:lpstr>
      <vt:lpstr>גרפים במערכת-  Graph of number of operations by filter </vt:lpstr>
      <vt:lpstr>Graph of working hours per student</vt:lpstr>
      <vt:lpstr>hourly activity patterns per user</vt:lpstr>
      <vt:lpstr>Over all activity patterns per hour</vt:lpstr>
      <vt:lpstr>טבלאות במערכת</vt:lpstr>
      <vt:lpstr>צ'אטבוט</vt:lpstr>
      <vt:lpstr>פיצ'ר</vt:lpstr>
      <vt:lpstr>קישורים: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קטרין פרימוס</dc:creator>
  <cp:lastModifiedBy>תומר בן לולו</cp:lastModifiedBy>
  <cp:revision>2</cp:revision>
  <dcterms:created xsi:type="dcterms:W3CDTF">2024-08-10T06:04:54Z</dcterms:created>
  <dcterms:modified xsi:type="dcterms:W3CDTF">2024-08-10T07:25:35Z</dcterms:modified>
</cp:coreProperties>
</file>