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9" r:id="rId3"/>
  </p:sldMasterIdLst>
  <p:notesMasterIdLst>
    <p:notesMasterId r:id="rId21"/>
  </p:notesMasterIdLst>
  <p:handoutMasterIdLst>
    <p:handoutMasterId r:id="rId22"/>
  </p:handoutMasterIdLst>
  <p:sldIdLst>
    <p:sldId id="256" r:id="rId4"/>
    <p:sldId id="259" r:id="rId5"/>
    <p:sldId id="263" r:id="rId6"/>
    <p:sldId id="260" r:id="rId7"/>
    <p:sldId id="261" r:id="rId8"/>
    <p:sldId id="262" r:id="rId9"/>
    <p:sldId id="265" r:id="rId10"/>
    <p:sldId id="264" r:id="rId11"/>
    <p:sldId id="266" r:id="rId12"/>
    <p:sldId id="270" r:id="rId13"/>
    <p:sldId id="258" r:id="rId14"/>
    <p:sldId id="267" r:id="rId15"/>
    <p:sldId id="268" r:id="rId16"/>
    <p:sldId id="269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7EF"/>
    <a:srgbClr val="006674"/>
    <a:srgbClr val="FFA7E2"/>
    <a:srgbClr val="CB00D0"/>
    <a:srgbClr val="00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22" autoAdjust="0"/>
  </p:normalViewPr>
  <p:slideViewPr>
    <p:cSldViewPr snapToGrid="0" snapToObjects="1">
      <p:cViewPr varScale="1">
        <p:scale>
          <a:sx n="108" d="100"/>
          <a:sy n="108" d="100"/>
        </p:scale>
        <p:origin x="9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Autorenname	</a:t>
            </a:r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Masteruntertitelformat bearbeiten</a:t>
            </a:r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12.11.18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Michael Höpp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Automatisiertes Testen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16CC06E-8F66-43DD-BB63-28BEC2639D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 err="1"/>
              <a:t>Build</a:t>
            </a:r>
            <a:r>
              <a:rPr lang="de-DE" sz="2000" dirty="0"/>
              <a:t> Tool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Abhängigkeits-Management Tool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Projekt-Management Tool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D796DA7-58A7-494B-AA95-2DD3C6E8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26D1BD1F-7F71-4D59-BAC7-487E135CA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pic>
        <p:nvPicPr>
          <p:cNvPr id="1026" name="Picture 2" descr="Bildergebnis fÃ¼r eclipse logo">
            <a:extLst>
              <a:ext uri="{FF2B5EF4-FFF2-40B4-BE49-F238E27FC236}">
                <a16:creationId xmlns:a16="http://schemas.microsoft.com/office/drawing/2014/main" id="{4F20F28E-B6F2-4C37-95B7-6F9BCFB6C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317157"/>
            <a:ext cx="2750821" cy="64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maven logo">
            <a:extLst>
              <a:ext uri="{FF2B5EF4-FFF2-40B4-BE49-F238E27FC236}">
                <a16:creationId xmlns:a16="http://schemas.microsoft.com/office/drawing/2014/main" id="{DCA5947A-5AC9-4DE8-8C22-0D9A12193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467" y="4526325"/>
            <a:ext cx="3377065" cy="109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command line logo">
            <a:extLst>
              <a:ext uri="{FF2B5EF4-FFF2-40B4-BE49-F238E27FC236}">
                <a16:creationId xmlns:a16="http://schemas.microsoft.com/office/drawing/2014/main" id="{5EF9CE01-455E-4AB0-BC9D-AC4439422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59" y="2873509"/>
            <a:ext cx="1315401" cy="131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BEE85384-165D-463D-B633-E8E59E6DEAD6}"/>
              </a:ext>
            </a:extLst>
          </p:cNvPr>
          <p:cNvCxnSpPr>
            <a:stCxn id="1026" idx="2"/>
            <a:endCxn id="1028" idx="1"/>
          </p:cNvCxnSpPr>
          <p:nvPr/>
        </p:nvCxnSpPr>
        <p:spPr>
          <a:xfrm rot="16200000" flipH="1">
            <a:off x="1916191" y="4108618"/>
            <a:ext cx="1112295" cy="8222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86220117-9774-4958-9DC8-9B98DE92E83B}"/>
              </a:ext>
            </a:extLst>
          </p:cNvPr>
          <p:cNvCxnSpPr>
            <a:stCxn id="1030" idx="2"/>
            <a:endCxn id="1028" idx="3"/>
          </p:cNvCxnSpPr>
          <p:nvPr/>
        </p:nvCxnSpPr>
        <p:spPr>
          <a:xfrm rot="5400000">
            <a:off x="6331754" y="4117688"/>
            <a:ext cx="886985" cy="10294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595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9456EA-0C9A-4ECD-B062-B260132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394973A5-9F0E-45C6-AA87-B4CAB5C56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8ED0229-45BD-483E-844B-40E898C61328}"/>
              </a:ext>
            </a:extLst>
          </p:cNvPr>
          <p:cNvSpPr/>
          <p:nvPr/>
        </p:nvSpPr>
        <p:spPr>
          <a:xfrm>
            <a:off x="474025" y="1770959"/>
            <a:ext cx="200025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pom.xml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426490B-450F-4692-BB48-4FCD4FF3ABE3}"/>
              </a:ext>
            </a:extLst>
          </p:cNvPr>
          <p:cNvSpPr txBox="1"/>
          <p:nvPr/>
        </p:nvSpPr>
        <p:spPr>
          <a:xfrm>
            <a:off x="3068206" y="1761656"/>
            <a:ext cx="277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Abhängigkeiten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Plugins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38FCEB4E-4D5E-4276-B1AC-8F9AC0B211DF}"/>
              </a:ext>
            </a:extLst>
          </p:cNvPr>
          <p:cNvSpPr/>
          <p:nvPr/>
        </p:nvSpPr>
        <p:spPr>
          <a:xfrm>
            <a:off x="6376912" y="2212191"/>
            <a:ext cx="2466975" cy="164027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Repositories</a:t>
            </a:r>
            <a:endParaRPr lang="de-DE" sz="2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2DAEE9-DC21-4BC9-A2DA-F365B35E73CC}"/>
              </a:ext>
            </a:extLst>
          </p:cNvPr>
          <p:cNvSpPr/>
          <p:nvPr/>
        </p:nvSpPr>
        <p:spPr>
          <a:xfrm>
            <a:off x="474025" y="3218759"/>
            <a:ext cx="2000250" cy="1343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Dependency</a:t>
            </a:r>
            <a:r>
              <a:rPr lang="de-DE" sz="2400" dirty="0"/>
              <a:t> Manager</a:t>
            </a:r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13C6A587-CD68-4CDA-B962-76E538EEE5EF}"/>
              </a:ext>
            </a:extLst>
          </p:cNvPr>
          <p:cNvSpPr/>
          <p:nvPr/>
        </p:nvSpPr>
        <p:spPr>
          <a:xfrm rot="16200000">
            <a:off x="4543905" y="3212013"/>
            <a:ext cx="331150" cy="5801840"/>
          </a:xfrm>
          <a:prstGeom prst="leftBrace">
            <a:avLst>
              <a:gd name="adj1" fmla="val 88871"/>
              <a:gd name="adj2" fmla="val 496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49DE87-A627-46DB-BE39-2C7F76FAB72D}"/>
              </a:ext>
            </a:extLst>
          </p:cNvPr>
          <p:cNvSpPr txBox="1"/>
          <p:nvPr/>
        </p:nvSpPr>
        <p:spPr>
          <a:xfrm>
            <a:off x="4168306" y="627850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Lifecycle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B77C4D5-BEBD-401E-81A6-61CBE371874A}"/>
              </a:ext>
            </a:extLst>
          </p:cNvPr>
          <p:cNvSpPr/>
          <p:nvPr/>
        </p:nvSpPr>
        <p:spPr>
          <a:xfrm>
            <a:off x="2809875" y="4257675"/>
            <a:ext cx="1000125" cy="647700"/>
          </a:xfrm>
          <a:prstGeom prst="roundRect">
            <a:avLst/>
          </a:prstGeom>
          <a:gradFill>
            <a:gsLst>
              <a:gs pos="0">
                <a:srgbClr val="006674"/>
              </a:gs>
              <a:gs pos="100000">
                <a:srgbClr val="03B7EF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Plugin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F8DA5F3-C992-49EE-B8FD-E0978A904C4D}"/>
              </a:ext>
            </a:extLst>
          </p:cNvPr>
          <p:cNvSpPr/>
          <p:nvPr/>
        </p:nvSpPr>
        <p:spPr>
          <a:xfrm>
            <a:off x="5334002" y="4252213"/>
            <a:ext cx="1600198" cy="647700"/>
          </a:xfrm>
          <a:prstGeom prst="roundRect">
            <a:avLst/>
          </a:prstGeom>
          <a:gradFill>
            <a:gsLst>
              <a:gs pos="0">
                <a:srgbClr val="CB00D0"/>
              </a:gs>
              <a:gs pos="100000">
                <a:srgbClr val="FFA7E2"/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Abhängigkeit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7FA154B-FF15-440A-B992-09D2A20EB980}"/>
              </a:ext>
            </a:extLst>
          </p:cNvPr>
          <p:cNvSpPr/>
          <p:nvPr/>
        </p:nvSpPr>
        <p:spPr>
          <a:xfrm>
            <a:off x="4017168" y="4257675"/>
            <a:ext cx="1000125" cy="647700"/>
          </a:xfrm>
          <a:prstGeom prst="roundRect">
            <a:avLst/>
          </a:prstGeom>
          <a:gradFill>
            <a:gsLst>
              <a:gs pos="0">
                <a:srgbClr val="006674"/>
              </a:gs>
              <a:gs pos="100000">
                <a:srgbClr val="03B7EF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Plugin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2221F22-D958-4ACC-A8D1-72B7975D3187}"/>
              </a:ext>
            </a:extLst>
          </p:cNvPr>
          <p:cNvCxnSpPr>
            <a:cxnSpLocks/>
          </p:cNvCxnSpPr>
          <p:nvPr/>
        </p:nvCxnSpPr>
        <p:spPr>
          <a:xfrm>
            <a:off x="3283744" y="3569078"/>
            <a:ext cx="3452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97EEED3-7F3D-4A5E-8633-5A745EF813F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517230" y="3569078"/>
            <a:ext cx="1" cy="688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4E1C521-1C51-450A-8E6C-F4C90DCE6E8B}"/>
              </a:ext>
            </a:extLst>
          </p:cNvPr>
          <p:cNvCxnSpPr>
            <a:cxnSpLocks/>
          </p:cNvCxnSpPr>
          <p:nvPr/>
        </p:nvCxnSpPr>
        <p:spPr>
          <a:xfrm>
            <a:off x="3304381" y="3569078"/>
            <a:ext cx="0" cy="68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3EF755F-2E45-46FF-A941-BC0AEDF6AC30}"/>
              </a:ext>
            </a:extLst>
          </p:cNvPr>
          <p:cNvCxnSpPr>
            <a:cxnSpLocks/>
          </p:cNvCxnSpPr>
          <p:nvPr/>
        </p:nvCxnSpPr>
        <p:spPr>
          <a:xfrm>
            <a:off x="6123385" y="3569078"/>
            <a:ext cx="1" cy="688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8FF2C1DE-92A5-44D7-84CE-18D1BD4A4203}"/>
              </a:ext>
            </a:extLst>
          </p:cNvPr>
          <p:cNvSpPr/>
          <p:nvPr/>
        </p:nvSpPr>
        <p:spPr>
          <a:xfrm>
            <a:off x="2587344" y="5254207"/>
            <a:ext cx="1276350" cy="647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Compile</a:t>
            </a:r>
            <a:endParaRPr lang="de-DE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23AB745-3F23-4BAB-AD44-FFE6D8ACB5F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66056" y="2875859"/>
            <a:ext cx="8094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Geschweifte Klammer links 40">
            <a:extLst>
              <a:ext uri="{FF2B5EF4-FFF2-40B4-BE49-F238E27FC236}">
                <a16:creationId xmlns:a16="http://schemas.microsoft.com/office/drawing/2014/main" id="{7D195B6A-3ACA-48E7-8F49-369C1447B12C}"/>
              </a:ext>
            </a:extLst>
          </p:cNvPr>
          <p:cNvSpPr/>
          <p:nvPr/>
        </p:nvSpPr>
        <p:spPr>
          <a:xfrm>
            <a:off x="2492612" y="1791147"/>
            <a:ext cx="566737" cy="868663"/>
          </a:xfrm>
          <a:prstGeom prst="leftBrace">
            <a:avLst>
              <a:gd name="adj1" fmla="val 26820"/>
              <a:gd name="adj2" fmla="val 510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9DC1089-3B7B-4356-9086-9C98B9A2C2EF}"/>
              </a:ext>
            </a:extLst>
          </p:cNvPr>
          <p:cNvCxnSpPr/>
          <p:nvPr/>
        </p:nvCxnSpPr>
        <p:spPr>
          <a:xfrm>
            <a:off x="2474275" y="3333750"/>
            <a:ext cx="3902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D51B303-4B43-4E10-B43A-7DECB3ECF6FB}"/>
              </a:ext>
            </a:extLst>
          </p:cNvPr>
          <p:cNvCxnSpPr/>
          <p:nvPr/>
        </p:nvCxnSpPr>
        <p:spPr>
          <a:xfrm>
            <a:off x="4017168" y="2659810"/>
            <a:ext cx="0" cy="673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1B6EB0C-C71B-4ADC-B5A3-F9DF1341AE86}"/>
              </a:ext>
            </a:extLst>
          </p:cNvPr>
          <p:cNvCxnSpPr/>
          <p:nvPr/>
        </p:nvCxnSpPr>
        <p:spPr>
          <a:xfrm>
            <a:off x="4709480" y="2323409"/>
            <a:ext cx="0" cy="1010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Pfeil: nach rechts 54">
            <a:extLst>
              <a:ext uri="{FF2B5EF4-FFF2-40B4-BE49-F238E27FC236}">
                <a16:creationId xmlns:a16="http://schemas.microsoft.com/office/drawing/2014/main" id="{A4183196-495F-4692-9E5E-90ADCD80EBA5}"/>
              </a:ext>
            </a:extLst>
          </p:cNvPr>
          <p:cNvSpPr/>
          <p:nvPr/>
        </p:nvSpPr>
        <p:spPr>
          <a:xfrm>
            <a:off x="3894575" y="5254207"/>
            <a:ext cx="1276350" cy="6931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FF8C018A-7E4D-4371-8F5D-E4EFE3D01B24}"/>
              </a:ext>
            </a:extLst>
          </p:cNvPr>
          <p:cNvSpPr/>
          <p:nvPr/>
        </p:nvSpPr>
        <p:spPr>
          <a:xfrm>
            <a:off x="5201806" y="5231063"/>
            <a:ext cx="1276350" cy="6931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Package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ECC77415-585E-40DC-A317-5DCF7D66155C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2869406" y="4950619"/>
            <a:ext cx="485777" cy="3952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98E0A0C9-B637-42BC-ABB7-12066BE9B5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455" y="4950525"/>
            <a:ext cx="488506" cy="4064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99AC2A92-51F8-4F8E-95A9-C546823F3739}"/>
              </a:ext>
            </a:extLst>
          </p:cNvPr>
          <p:cNvCxnSpPr>
            <a:stCxn id="15" idx="2"/>
          </p:cNvCxnSpPr>
          <p:nvPr/>
        </p:nvCxnSpPr>
        <p:spPr>
          <a:xfrm flipH="1">
            <a:off x="4517230" y="4905375"/>
            <a:ext cx="1" cy="242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974C6668-6C14-4A18-993E-2B42280E93E1}"/>
              </a:ext>
            </a:extLst>
          </p:cNvPr>
          <p:cNvCxnSpPr/>
          <p:nvPr/>
        </p:nvCxnSpPr>
        <p:spPr>
          <a:xfrm>
            <a:off x="4517230" y="5148263"/>
            <a:ext cx="10358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843B61F9-EED7-4DD2-8693-677D7856FC3E}"/>
              </a:ext>
            </a:extLst>
          </p:cNvPr>
          <p:cNvCxnSpPr/>
          <p:nvPr/>
        </p:nvCxnSpPr>
        <p:spPr>
          <a:xfrm>
            <a:off x="5553075" y="5148263"/>
            <a:ext cx="0" cy="249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1989CA96-5D41-49CE-A4FB-79B188370461}"/>
              </a:ext>
            </a:extLst>
          </p:cNvPr>
          <p:cNvSpPr txBox="1"/>
          <p:nvPr/>
        </p:nvSpPr>
        <p:spPr>
          <a:xfrm>
            <a:off x="2035684" y="54161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036FE07-750B-40FC-81D3-39EB0443B9D3}"/>
              </a:ext>
            </a:extLst>
          </p:cNvPr>
          <p:cNvSpPr txBox="1"/>
          <p:nvPr/>
        </p:nvSpPr>
        <p:spPr>
          <a:xfrm>
            <a:off x="6607684" y="54448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6960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9456EA-0C9A-4ECD-B062-B260132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394973A5-9F0E-45C6-AA87-B4CAB5C56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pom.xml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2668E32-EB66-4880-9E19-4F4382C4864D}"/>
              </a:ext>
            </a:extLst>
          </p:cNvPr>
          <p:cNvSpPr/>
          <p:nvPr/>
        </p:nvSpPr>
        <p:spPr>
          <a:xfrm>
            <a:off x="474025" y="1770959"/>
            <a:ext cx="200025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pom.xml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A624B0-7E28-4E96-A874-4A39C728C78B}"/>
              </a:ext>
            </a:extLst>
          </p:cNvPr>
          <p:cNvSpPr txBox="1"/>
          <p:nvPr/>
        </p:nvSpPr>
        <p:spPr>
          <a:xfrm>
            <a:off x="3068206" y="1761656"/>
            <a:ext cx="277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Abhängigkeiten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Plugins</a:t>
            </a:r>
          </a:p>
        </p:txBody>
      </p: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60C5926B-C6EB-4B0D-818F-5F02A9D27759}"/>
              </a:ext>
            </a:extLst>
          </p:cNvPr>
          <p:cNvSpPr/>
          <p:nvPr/>
        </p:nvSpPr>
        <p:spPr>
          <a:xfrm>
            <a:off x="2492612" y="1791147"/>
            <a:ext cx="566737" cy="868663"/>
          </a:xfrm>
          <a:prstGeom prst="leftBrace">
            <a:avLst>
              <a:gd name="adj1" fmla="val 26820"/>
              <a:gd name="adj2" fmla="val 510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DDC6431-132C-4189-B54E-C1248300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80" y="3157088"/>
            <a:ext cx="4242702" cy="2576962"/>
          </a:xfrm>
          <a:prstGeom prst="rect">
            <a:avLst/>
          </a:prstGeom>
        </p:spPr>
      </p:pic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170638-84BE-4AE6-9FDB-BB70473A8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3157088"/>
            <a:ext cx="3200400" cy="2131387"/>
          </a:xfrm>
          <a:prstGeom prst="rect">
            <a:avLst/>
          </a:prstGeom>
        </p:spPr>
      </p:pic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C4C687C-7547-4702-95A1-D053E8913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30" y="3182264"/>
            <a:ext cx="2581275" cy="2280126"/>
          </a:xfrm>
          <a:prstGeom prst="rect">
            <a:avLst/>
          </a:prstGeom>
        </p:spPr>
      </p:pic>
      <p:pic>
        <p:nvPicPr>
          <p:cNvPr id="18" name="Grafik 1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7B41CF1-87B1-4E19-A74A-956BE2203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0" y="3157088"/>
            <a:ext cx="4242701" cy="1524433"/>
          </a:xfrm>
          <a:prstGeom prst="rect">
            <a:avLst/>
          </a:prstGeom>
        </p:spPr>
      </p:pic>
      <p:pic>
        <p:nvPicPr>
          <p:cNvPr id="20" name="Grafik 1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96EE631-5515-44E4-9D1D-026CB868C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0155" y="4681521"/>
            <a:ext cx="4242701" cy="180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9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9456EA-0C9A-4ECD-B062-B260132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394973A5-9F0E-45C6-AA87-B4CAB5C56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Dependency</a:t>
            </a:r>
            <a:r>
              <a:rPr lang="de-DE" dirty="0"/>
              <a:t> Manager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8ED0229-45BD-483E-844B-40E898C61328}"/>
              </a:ext>
            </a:extLst>
          </p:cNvPr>
          <p:cNvSpPr/>
          <p:nvPr/>
        </p:nvSpPr>
        <p:spPr>
          <a:xfrm>
            <a:off x="474025" y="1770959"/>
            <a:ext cx="200025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pom.xml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426490B-450F-4692-BB48-4FCD4FF3ABE3}"/>
              </a:ext>
            </a:extLst>
          </p:cNvPr>
          <p:cNvSpPr txBox="1"/>
          <p:nvPr/>
        </p:nvSpPr>
        <p:spPr>
          <a:xfrm>
            <a:off x="3068206" y="1761656"/>
            <a:ext cx="277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Abhängigkeiten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Plugins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38FCEB4E-4D5E-4276-B1AC-8F9AC0B211DF}"/>
              </a:ext>
            </a:extLst>
          </p:cNvPr>
          <p:cNvSpPr/>
          <p:nvPr/>
        </p:nvSpPr>
        <p:spPr>
          <a:xfrm>
            <a:off x="6376912" y="2212191"/>
            <a:ext cx="2466975" cy="164027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Repositories</a:t>
            </a:r>
            <a:endParaRPr lang="de-DE" sz="2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2DAEE9-DC21-4BC9-A2DA-F365B35E73CC}"/>
              </a:ext>
            </a:extLst>
          </p:cNvPr>
          <p:cNvSpPr/>
          <p:nvPr/>
        </p:nvSpPr>
        <p:spPr>
          <a:xfrm>
            <a:off x="474025" y="3218759"/>
            <a:ext cx="2000250" cy="1343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Dependency</a:t>
            </a:r>
            <a:r>
              <a:rPr lang="de-DE" sz="2400" dirty="0"/>
              <a:t> Manager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23AB745-3F23-4BAB-AD44-FFE6D8ACB5F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66056" y="2875859"/>
            <a:ext cx="8094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Geschweifte Klammer links 40">
            <a:extLst>
              <a:ext uri="{FF2B5EF4-FFF2-40B4-BE49-F238E27FC236}">
                <a16:creationId xmlns:a16="http://schemas.microsoft.com/office/drawing/2014/main" id="{7D195B6A-3ACA-48E7-8F49-369C1447B12C}"/>
              </a:ext>
            </a:extLst>
          </p:cNvPr>
          <p:cNvSpPr/>
          <p:nvPr/>
        </p:nvSpPr>
        <p:spPr>
          <a:xfrm>
            <a:off x="2492612" y="1791147"/>
            <a:ext cx="566737" cy="868663"/>
          </a:xfrm>
          <a:prstGeom prst="leftBrace">
            <a:avLst>
              <a:gd name="adj1" fmla="val 26820"/>
              <a:gd name="adj2" fmla="val 510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9DC1089-3B7B-4356-9086-9C98B9A2C2EF}"/>
              </a:ext>
            </a:extLst>
          </p:cNvPr>
          <p:cNvCxnSpPr/>
          <p:nvPr/>
        </p:nvCxnSpPr>
        <p:spPr>
          <a:xfrm>
            <a:off x="2474275" y="3333750"/>
            <a:ext cx="3902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D51B303-4B43-4E10-B43A-7DECB3ECF6FB}"/>
              </a:ext>
            </a:extLst>
          </p:cNvPr>
          <p:cNvCxnSpPr/>
          <p:nvPr/>
        </p:nvCxnSpPr>
        <p:spPr>
          <a:xfrm>
            <a:off x="4017168" y="2659810"/>
            <a:ext cx="0" cy="673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1B6EB0C-C71B-4ADC-B5A3-F9DF1341AE86}"/>
              </a:ext>
            </a:extLst>
          </p:cNvPr>
          <p:cNvCxnSpPr/>
          <p:nvPr/>
        </p:nvCxnSpPr>
        <p:spPr>
          <a:xfrm>
            <a:off x="4709480" y="2323409"/>
            <a:ext cx="0" cy="1010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C247BCA-D0AF-47AF-A740-375A2E0463A9}"/>
              </a:ext>
            </a:extLst>
          </p:cNvPr>
          <p:cNvSpPr txBox="1"/>
          <p:nvPr/>
        </p:nvSpPr>
        <p:spPr>
          <a:xfrm>
            <a:off x="1527291" y="3108519"/>
            <a:ext cx="28360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6 </a:t>
            </a:r>
            <a:r>
              <a:rPr lang="de-DE" sz="2000" dirty="0" err="1"/>
              <a:t>Dependency</a:t>
            </a:r>
            <a:r>
              <a:rPr lang="de-DE" sz="2000" dirty="0"/>
              <a:t> Scopes: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compile</a:t>
            </a:r>
            <a:r>
              <a:rPr lang="de-DE" sz="2000" dirty="0"/>
              <a:t> (</a:t>
            </a:r>
            <a:r>
              <a:rPr lang="de-DE" sz="2000" dirty="0" err="1"/>
              <a:t>default</a:t>
            </a:r>
            <a:r>
              <a:rPr lang="de-DE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provided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runtime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test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system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import</a:t>
            </a:r>
            <a:endParaRPr lang="de-DE" sz="20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D77F05-7B66-4151-9CF6-AC2BB4D31DB1}"/>
              </a:ext>
            </a:extLst>
          </p:cNvPr>
          <p:cNvSpPr txBox="1"/>
          <p:nvPr/>
        </p:nvSpPr>
        <p:spPr>
          <a:xfrm>
            <a:off x="4852555" y="3218759"/>
            <a:ext cx="2776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</a:t>
            </a:r>
            <a:r>
              <a:rPr lang="de-DE" dirty="0" err="1"/>
              <a:t>pom</a:t>
            </a:r>
            <a:r>
              <a:rPr lang="de-DE" dirty="0"/>
              <a:t> definierte Abhängigkeiten werden geladen</a:t>
            </a:r>
          </a:p>
        </p:txBody>
      </p:sp>
    </p:spTree>
    <p:extLst>
      <p:ext uri="{BB962C8B-B14F-4D97-AF65-F5344CB8AC3E}">
        <p14:creationId xmlns:p14="http://schemas.microsoft.com/office/powerpoint/2010/main" val="305566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0.00087 -0.2756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379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2.22222E-6 -0.1641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1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1.66667E-6 -0.1347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9" grpId="0" animBg="1"/>
      <p:bldP spid="41" grpId="0" animBg="1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9456EA-0C9A-4ECD-B062-B260132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394973A5-9F0E-45C6-AA87-B4CAB5C56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Einfluss auf den Lifecycle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8ED0229-45BD-483E-844B-40E898C61328}"/>
              </a:ext>
            </a:extLst>
          </p:cNvPr>
          <p:cNvSpPr/>
          <p:nvPr/>
        </p:nvSpPr>
        <p:spPr>
          <a:xfrm>
            <a:off x="474025" y="1770959"/>
            <a:ext cx="200025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pom.xml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426490B-450F-4692-BB48-4FCD4FF3ABE3}"/>
              </a:ext>
            </a:extLst>
          </p:cNvPr>
          <p:cNvSpPr txBox="1"/>
          <p:nvPr/>
        </p:nvSpPr>
        <p:spPr>
          <a:xfrm>
            <a:off x="3068206" y="1761656"/>
            <a:ext cx="277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Abhängigkeiten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Plugins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38FCEB4E-4D5E-4276-B1AC-8F9AC0B211DF}"/>
              </a:ext>
            </a:extLst>
          </p:cNvPr>
          <p:cNvSpPr/>
          <p:nvPr/>
        </p:nvSpPr>
        <p:spPr>
          <a:xfrm>
            <a:off x="6376912" y="2212191"/>
            <a:ext cx="2466975" cy="164027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Repositories</a:t>
            </a:r>
            <a:endParaRPr lang="de-DE" sz="2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2DAEE9-DC21-4BC9-A2DA-F365B35E73CC}"/>
              </a:ext>
            </a:extLst>
          </p:cNvPr>
          <p:cNvSpPr/>
          <p:nvPr/>
        </p:nvSpPr>
        <p:spPr>
          <a:xfrm>
            <a:off x="474025" y="3218759"/>
            <a:ext cx="2000250" cy="1343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Dependency</a:t>
            </a:r>
            <a:r>
              <a:rPr lang="de-DE" sz="2400" dirty="0"/>
              <a:t> Manager</a:t>
            </a:r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13C6A587-CD68-4CDA-B962-76E538EEE5EF}"/>
              </a:ext>
            </a:extLst>
          </p:cNvPr>
          <p:cNvSpPr/>
          <p:nvPr/>
        </p:nvSpPr>
        <p:spPr>
          <a:xfrm rot="16200000">
            <a:off x="4543905" y="3212013"/>
            <a:ext cx="331150" cy="5801840"/>
          </a:xfrm>
          <a:prstGeom prst="leftBrace">
            <a:avLst>
              <a:gd name="adj1" fmla="val 88871"/>
              <a:gd name="adj2" fmla="val 496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49DE87-A627-46DB-BE39-2C7F76FAB72D}"/>
              </a:ext>
            </a:extLst>
          </p:cNvPr>
          <p:cNvSpPr txBox="1"/>
          <p:nvPr/>
        </p:nvSpPr>
        <p:spPr>
          <a:xfrm>
            <a:off x="4168306" y="627850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Lifecycle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B77C4D5-BEBD-401E-81A6-61CBE371874A}"/>
              </a:ext>
            </a:extLst>
          </p:cNvPr>
          <p:cNvSpPr/>
          <p:nvPr/>
        </p:nvSpPr>
        <p:spPr>
          <a:xfrm>
            <a:off x="2809875" y="4257675"/>
            <a:ext cx="1000125" cy="647700"/>
          </a:xfrm>
          <a:prstGeom prst="roundRect">
            <a:avLst/>
          </a:prstGeom>
          <a:gradFill>
            <a:gsLst>
              <a:gs pos="0">
                <a:srgbClr val="006674"/>
              </a:gs>
              <a:gs pos="100000">
                <a:srgbClr val="03B7EF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Plugin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F8DA5F3-C992-49EE-B8FD-E0978A904C4D}"/>
              </a:ext>
            </a:extLst>
          </p:cNvPr>
          <p:cNvSpPr/>
          <p:nvPr/>
        </p:nvSpPr>
        <p:spPr>
          <a:xfrm>
            <a:off x="5334002" y="4252213"/>
            <a:ext cx="1600198" cy="647700"/>
          </a:xfrm>
          <a:prstGeom prst="roundRect">
            <a:avLst/>
          </a:prstGeom>
          <a:gradFill>
            <a:gsLst>
              <a:gs pos="0">
                <a:srgbClr val="CB00D0"/>
              </a:gs>
              <a:gs pos="100000">
                <a:srgbClr val="FFA7E2"/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Abhängigkeit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7FA154B-FF15-440A-B992-09D2A20EB980}"/>
              </a:ext>
            </a:extLst>
          </p:cNvPr>
          <p:cNvSpPr/>
          <p:nvPr/>
        </p:nvSpPr>
        <p:spPr>
          <a:xfrm>
            <a:off x="4017168" y="4257675"/>
            <a:ext cx="1000125" cy="647700"/>
          </a:xfrm>
          <a:prstGeom prst="roundRect">
            <a:avLst/>
          </a:prstGeom>
          <a:gradFill>
            <a:gsLst>
              <a:gs pos="0">
                <a:srgbClr val="006674"/>
              </a:gs>
              <a:gs pos="100000">
                <a:srgbClr val="03B7EF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Plugin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2221F22-D958-4ACC-A8D1-72B7975D3187}"/>
              </a:ext>
            </a:extLst>
          </p:cNvPr>
          <p:cNvCxnSpPr>
            <a:cxnSpLocks/>
          </p:cNvCxnSpPr>
          <p:nvPr/>
        </p:nvCxnSpPr>
        <p:spPr>
          <a:xfrm>
            <a:off x="3283744" y="3569078"/>
            <a:ext cx="3452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97EEED3-7F3D-4A5E-8633-5A745EF813F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517230" y="3569078"/>
            <a:ext cx="1" cy="688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4E1C521-1C51-450A-8E6C-F4C90DCE6E8B}"/>
              </a:ext>
            </a:extLst>
          </p:cNvPr>
          <p:cNvCxnSpPr>
            <a:cxnSpLocks/>
          </p:cNvCxnSpPr>
          <p:nvPr/>
        </p:nvCxnSpPr>
        <p:spPr>
          <a:xfrm>
            <a:off x="3304381" y="3569078"/>
            <a:ext cx="0" cy="68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3EF755F-2E45-46FF-A941-BC0AEDF6AC30}"/>
              </a:ext>
            </a:extLst>
          </p:cNvPr>
          <p:cNvCxnSpPr>
            <a:cxnSpLocks/>
          </p:cNvCxnSpPr>
          <p:nvPr/>
        </p:nvCxnSpPr>
        <p:spPr>
          <a:xfrm>
            <a:off x="6123385" y="3569078"/>
            <a:ext cx="1" cy="688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8FF2C1DE-92A5-44D7-84CE-18D1BD4A4203}"/>
              </a:ext>
            </a:extLst>
          </p:cNvPr>
          <p:cNvSpPr/>
          <p:nvPr/>
        </p:nvSpPr>
        <p:spPr>
          <a:xfrm>
            <a:off x="2587344" y="5254207"/>
            <a:ext cx="1276350" cy="647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Compile</a:t>
            </a:r>
            <a:endParaRPr lang="de-DE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23AB745-3F23-4BAB-AD44-FFE6D8ACB5F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66056" y="2875859"/>
            <a:ext cx="8094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Geschweifte Klammer links 40">
            <a:extLst>
              <a:ext uri="{FF2B5EF4-FFF2-40B4-BE49-F238E27FC236}">
                <a16:creationId xmlns:a16="http://schemas.microsoft.com/office/drawing/2014/main" id="{7D195B6A-3ACA-48E7-8F49-369C1447B12C}"/>
              </a:ext>
            </a:extLst>
          </p:cNvPr>
          <p:cNvSpPr/>
          <p:nvPr/>
        </p:nvSpPr>
        <p:spPr>
          <a:xfrm>
            <a:off x="2492612" y="1791147"/>
            <a:ext cx="566737" cy="868663"/>
          </a:xfrm>
          <a:prstGeom prst="leftBrace">
            <a:avLst>
              <a:gd name="adj1" fmla="val 26820"/>
              <a:gd name="adj2" fmla="val 510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9DC1089-3B7B-4356-9086-9C98B9A2C2EF}"/>
              </a:ext>
            </a:extLst>
          </p:cNvPr>
          <p:cNvCxnSpPr/>
          <p:nvPr/>
        </p:nvCxnSpPr>
        <p:spPr>
          <a:xfrm>
            <a:off x="2474275" y="3333750"/>
            <a:ext cx="3902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D51B303-4B43-4E10-B43A-7DECB3ECF6FB}"/>
              </a:ext>
            </a:extLst>
          </p:cNvPr>
          <p:cNvCxnSpPr/>
          <p:nvPr/>
        </p:nvCxnSpPr>
        <p:spPr>
          <a:xfrm>
            <a:off x="4017168" y="2659810"/>
            <a:ext cx="0" cy="673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1B6EB0C-C71B-4ADC-B5A3-F9DF1341AE86}"/>
              </a:ext>
            </a:extLst>
          </p:cNvPr>
          <p:cNvCxnSpPr/>
          <p:nvPr/>
        </p:nvCxnSpPr>
        <p:spPr>
          <a:xfrm>
            <a:off x="4709480" y="2323409"/>
            <a:ext cx="0" cy="1010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Pfeil: nach rechts 54">
            <a:extLst>
              <a:ext uri="{FF2B5EF4-FFF2-40B4-BE49-F238E27FC236}">
                <a16:creationId xmlns:a16="http://schemas.microsoft.com/office/drawing/2014/main" id="{A4183196-495F-4692-9E5E-90ADCD80EBA5}"/>
              </a:ext>
            </a:extLst>
          </p:cNvPr>
          <p:cNvSpPr/>
          <p:nvPr/>
        </p:nvSpPr>
        <p:spPr>
          <a:xfrm>
            <a:off x="3894575" y="5254207"/>
            <a:ext cx="1276350" cy="6931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FF8C018A-7E4D-4371-8F5D-E4EFE3D01B24}"/>
              </a:ext>
            </a:extLst>
          </p:cNvPr>
          <p:cNvSpPr/>
          <p:nvPr/>
        </p:nvSpPr>
        <p:spPr>
          <a:xfrm>
            <a:off x="5201806" y="5231063"/>
            <a:ext cx="1276350" cy="6931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Package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ECC77415-585E-40DC-A317-5DCF7D66155C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2869406" y="4950619"/>
            <a:ext cx="485777" cy="3952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98E0A0C9-B637-42BC-ABB7-12066BE9B5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455" y="4950525"/>
            <a:ext cx="488506" cy="4064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99AC2A92-51F8-4F8E-95A9-C546823F3739}"/>
              </a:ext>
            </a:extLst>
          </p:cNvPr>
          <p:cNvCxnSpPr>
            <a:stCxn id="15" idx="2"/>
          </p:cNvCxnSpPr>
          <p:nvPr/>
        </p:nvCxnSpPr>
        <p:spPr>
          <a:xfrm flipH="1">
            <a:off x="4517230" y="4905375"/>
            <a:ext cx="1" cy="242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974C6668-6C14-4A18-993E-2B42280E93E1}"/>
              </a:ext>
            </a:extLst>
          </p:cNvPr>
          <p:cNvCxnSpPr/>
          <p:nvPr/>
        </p:nvCxnSpPr>
        <p:spPr>
          <a:xfrm>
            <a:off x="4517230" y="5148263"/>
            <a:ext cx="10358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843B61F9-EED7-4DD2-8693-677D7856FC3E}"/>
              </a:ext>
            </a:extLst>
          </p:cNvPr>
          <p:cNvCxnSpPr/>
          <p:nvPr/>
        </p:nvCxnSpPr>
        <p:spPr>
          <a:xfrm>
            <a:off x="5553075" y="5148263"/>
            <a:ext cx="0" cy="249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CFAED80-B611-4761-8436-F4D9D7362897}"/>
              </a:ext>
            </a:extLst>
          </p:cNvPr>
          <p:cNvSpPr txBox="1"/>
          <p:nvPr/>
        </p:nvSpPr>
        <p:spPr>
          <a:xfrm>
            <a:off x="6614318" y="54161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446E8A9-9CB9-4240-8CFC-413337F68BC7}"/>
              </a:ext>
            </a:extLst>
          </p:cNvPr>
          <p:cNvSpPr txBox="1"/>
          <p:nvPr/>
        </p:nvSpPr>
        <p:spPr>
          <a:xfrm>
            <a:off x="2035684" y="54862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046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 animBg="1"/>
      <p:bldP spid="13" grpId="0" animBg="1"/>
      <p:bldP spid="15" grpId="0" animBg="1"/>
      <p:bldP spid="36" grpId="0" animBg="1"/>
      <p:bldP spid="55" grpId="0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DEDE771-3781-4C41-8FBC-D35A5C4F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82DE6AC-8E21-4551-83DD-E9B6B3AC3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Default Lifecycle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A2692-7D98-4ACB-85DC-5FFEEA2ED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1E4BBD0-35C1-4739-9BF1-4CDD7448D21B}"/>
              </a:ext>
            </a:extLst>
          </p:cNvPr>
          <p:cNvSpPr/>
          <p:nvPr/>
        </p:nvSpPr>
        <p:spPr>
          <a:xfrm rot="19377879">
            <a:off x="474023" y="4921833"/>
            <a:ext cx="1423355" cy="1120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validate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BCDACAED-07BE-4D80-BD8E-9CFAFA740E25}"/>
              </a:ext>
            </a:extLst>
          </p:cNvPr>
          <p:cNvSpPr/>
          <p:nvPr/>
        </p:nvSpPr>
        <p:spPr>
          <a:xfrm rot="19377879">
            <a:off x="1573230" y="4104239"/>
            <a:ext cx="1423355" cy="1120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compile</a:t>
            </a:r>
            <a:endParaRPr lang="de-DE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EE025C1-B944-4C6A-AEB4-E817D108CC08}"/>
              </a:ext>
            </a:extLst>
          </p:cNvPr>
          <p:cNvSpPr/>
          <p:nvPr/>
        </p:nvSpPr>
        <p:spPr>
          <a:xfrm rot="19377879">
            <a:off x="2672437" y="3286644"/>
            <a:ext cx="1423355" cy="1120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706027A-61B8-42CD-B9DB-730F6EA20131}"/>
              </a:ext>
            </a:extLst>
          </p:cNvPr>
          <p:cNvSpPr/>
          <p:nvPr/>
        </p:nvSpPr>
        <p:spPr>
          <a:xfrm rot="19377879">
            <a:off x="3771642" y="2470724"/>
            <a:ext cx="1423355" cy="1120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package</a:t>
            </a:r>
            <a:endParaRPr lang="de-DE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A4E47223-93A3-4F97-B92B-2D2193C3830F}"/>
              </a:ext>
            </a:extLst>
          </p:cNvPr>
          <p:cNvSpPr/>
          <p:nvPr/>
        </p:nvSpPr>
        <p:spPr>
          <a:xfrm rot="19377879">
            <a:off x="4845213" y="1653130"/>
            <a:ext cx="1423355" cy="1120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install</a:t>
            </a:r>
            <a:endParaRPr lang="de-DE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873C560B-0725-4EB7-8A5D-E16D5A6EBCFE}"/>
              </a:ext>
            </a:extLst>
          </p:cNvPr>
          <p:cNvSpPr/>
          <p:nvPr/>
        </p:nvSpPr>
        <p:spPr>
          <a:xfrm rot="19377879">
            <a:off x="5918785" y="835535"/>
            <a:ext cx="1423355" cy="1120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2040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680564D-DFDC-45B4-AAB2-573D2DD97F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Clean Lifecycle: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 err="1"/>
              <a:t>pre</a:t>
            </a:r>
            <a:r>
              <a:rPr lang="de-DE" sz="2000" dirty="0"/>
              <a:t>-clean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/>
              <a:t>clean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/>
              <a:t>post-clean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Default Lifecycle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Site Lifecycle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 err="1"/>
              <a:t>pre</a:t>
            </a:r>
            <a:r>
              <a:rPr lang="de-DE" sz="2000" dirty="0"/>
              <a:t>-site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/>
              <a:t>Site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/>
              <a:t>post-site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/>
              <a:t>site-deploy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6D42FE1-171D-4EA8-8A94-162138E8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4B0A7F1-C9BF-4138-95E3-E0B460F98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Lifecycle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61DAD0-925C-4E1A-AE76-C23DDBE63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7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DFAF969-BC02-4F4E-B92E-028E7DF4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0F3700D-C631-4455-B48F-B745EC7AC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Kommandos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35AB32-6B5C-4AA2-93BD-D0E6D5727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5CA250F-867C-4F0F-A3ED-322AEEEF2EFD}"/>
              </a:ext>
            </a:extLst>
          </p:cNvPr>
          <p:cNvSpPr/>
          <p:nvPr/>
        </p:nvSpPr>
        <p:spPr>
          <a:xfrm>
            <a:off x="632460" y="1722120"/>
            <a:ext cx="99822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mvn</a:t>
            </a:r>
            <a:endParaRPr lang="de-DE" sz="240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2D6DCD1-C96E-47D8-99F1-A8EEBE2B8173}"/>
              </a:ext>
            </a:extLst>
          </p:cNvPr>
          <p:cNvSpPr/>
          <p:nvPr/>
        </p:nvSpPr>
        <p:spPr>
          <a:xfrm>
            <a:off x="2087880" y="2590800"/>
            <a:ext cx="164592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phase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1E2C2A8-BEAD-44CB-A4F7-16DF83927D06}"/>
              </a:ext>
            </a:extLst>
          </p:cNvPr>
          <p:cNvSpPr/>
          <p:nvPr/>
        </p:nvSpPr>
        <p:spPr>
          <a:xfrm>
            <a:off x="4015740" y="2590800"/>
            <a:ext cx="164592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goal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6DD8BA1-93B8-4F31-8A22-F3FC785D7FA4}"/>
              </a:ext>
            </a:extLst>
          </p:cNvPr>
          <p:cNvSpPr/>
          <p:nvPr/>
        </p:nvSpPr>
        <p:spPr>
          <a:xfrm>
            <a:off x="6019800" y="2590800"/>
            <a:ext cx="185928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cycle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CD7DCFB-CB76-4433-BF1C-15AC5D0492A4}"/>
              </a:ext>
            </a:extLst>
          </p:cNvPr>
          <p:cNvSpPr txBox="1"/>
          <p:nvPr/>
        </p:nvSpPr>
        <p:spPr>
          <a:xfrm>
            <a:off x="6318498" y="383841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z.B.: clean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4AE8ED9-986F-45CA-A920-259120F10EC7}"/>
              </a:ext>
            </a:extLst>
          </p:cNvPr>
          <p:cNvSpPr txBox="1"/>
          <p:nvPr/>
        </p:nvSpPr>
        <p:spPr>
          <a:xfrm>
            <a:off x="2119598" y="383841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z.B.: </a:t>
            </a:r>
            <a:r>
              <a:rPr lang="de-DE" dirty="0" err="1"/>
              <a:t>package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885F60-81C2-4D32-AC73-B25B7593AC22}"/>
              </a:ext>
            </a:extLst>
          </p:cNvPr>
          <p:cNvSpPr txBox="1"/>
          <p:nvPr/>
        </p:nvSpPr>
        <p:spPr>
          <a:xfrm>
            <a:off x="2790703" y="4549893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z.B.: </a:t>
            </a:r>
            <a:r>
              <a:rPr lang="de-DE" dirty="0" err="1"/>
              <a:t>dependency:copy-dependencies</a:t>
            </a:r>
            <a:r>
              <a:rPr lang="de-DE" dirty="0"/>
              <a:t> 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51EDD94-8A4D-403C-BCF2-C02489013B51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2910840" y="3230880"/>
            <a:ext cx="0" cy="60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8A3D46B-F277-4B86-BA52-4056DAE146F6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6949440" y="3230880"/>
            <a:ext cx="0" cy="60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67834D0-2D39-412E-B2A1-F58773E9CB39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4838700" y="3230880"/>
            <a:ext cx="0" cy="1319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2339E46-0CCE-43E8-AE55-10C6BC3E4C70}"/>
              </a:ext>
            </a:extLst>
          </p:cNvPr>
          <p:cNvCxnSpPr>
            <a:stCxn id="7" idx="0"/>
          </p:cNvCxnSpPr>
          <p:nvPr/>
        </p:nvCxnSpPr>
        <p:spPr>
          <a:xfrm flipV="1">
            <a:off x="2910840" y="2042160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39200D7-62E4-4242-94DF-267D40128CF2}"/>
              </a:ext>
            </a:extLst>
          </p:cNvPr>
          <p:cNvCxnSpPr/>
          <p:nvPr/>
        </p:nvCxnSpPr>
        <p:spPr>
          <a:xfrm flipV="1">
            <a:off x="4838699" y="2042160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34DA1B5-8EE4-4EB0-8A38-C4AD71A939A8}"/>
              </a:ext>
            </a:extLst>
          </p:cNvPr>
          <p:cNvCxnSpPr/>
          <p:nvPr/>
        </p:nvCxnSpPr>
        <p:spPr>
          <a:xfrm flipV="1">
            <a:off x="6941819" y="2042160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4ADE37F3-1ACB-4BFF-A4F0-E2D8C221473B}"/>
              </a:ext>
            </a:extLst>
          </p:cNvPr>
          <p:cNvSpPr txBox="1"/>
          <p:nvPr/>
        </p:nvSpPr>
        <p:spPr>
          <a:xfrm>
            <a:off x="487396" y="272617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Argumente :</a:t>
            </a:r>
          </a:p>
        </p:txBody>
      </p:sp>
    </p:spTree>
    <p:extLst>
      <p:ext uri="{BB962C8B-B14F-4D97-AF65-F5344CB8AC3E}">
        <p14:creationId xmlns:p14="http://schemas.microsoft.com/office/powerpoint/2010/main" val="118258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6BFD12-B7C4-49CA-938E-127016D40A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Framework zum automatisierten Testen von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Unit Tests sind spezielle, durch Annotationen markierte Methoden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Einheiten (Methoden oder Klassen) sollen einzeln getestet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JUnit</a:t>
            </a:r>
            <a:r>
              <a:rPr lang="de-DE" sz="2000" dirty="0"/>
              <a:t> ist standardmäßig in </a:t>
            </a:r>
            <a:r>
              <a:rPr lang="de-DE" sz="2000" dirty="0" err="1"/>
              <a:t>Eclipse</a:t>
            </a:r>
            <a:r>
              <a:rPr lang="de-DE" sz="2000" dirty="0"/>
              <a:t> integriert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Validierung ob der Test fehlschlägt durch verschiedene </a:t>
            </a:r>
            <a:r>
              <a:rPr lang="de-DE" sz="2000" dirty="0" err="1"/>
              <a:t>assert</a:t>
            </a:r>
            <a:r>
              <a:rPr lang="de-DE" sz="2000" dirty="0"/>
              <a:t> Aufrufe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1028700"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B24C367-6258-46A5-BDB3-8C38474E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08A6E58-EFBD-499F-A81C-B60D6B90C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05C151-C244-44B0-89A0-CC76A3A09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38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50A7B58-D883-4D96-BE52-1E1C4BCB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1150E41-11DA-450B-90D2-8C9F8C7AD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04D273-5B94-4DFE-AEC0-C71ED4615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B6DACAC-04B3-4187-949A-1BAAF16D1BA0}"/>
              </a:ext>
            </a:extLst>
          </p:cNvPr>
          <p:cNvSpPr txBox="1"/>
          <p:nvPr/>
        </p:nvSpPr>
        <p:spPr>
          <a:xfrm>
            <a:off x="2863000" y="164301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Mögliche Ergebnisse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17526C-55D7-4CC4-A346-CCAFC7B7F1F0}"/>
              </a:ext>
            </a:extLst>
          </p:cNvPr>
          <p:cNvSpPr txBox="1"/>
          <p:nvPr/>
        </p:nvSpPr>
        <p:spPr>
          <a:xfrm>
            <a:off x="896645" y="27609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Pass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3A2B434-7F2A-4E54-9C14-28ABA557F3ED}"/>
              </a:ext>
            </a:extLst>
          </p:cNvPr>
          <p:cNvSpPr txBox="1"/>
          <p:nvPr/>
        </p:nvSpPr>
        <p:spPr>
          <a:xfrm>
            <a:off x="3747857" y="276095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Fail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78F4AC-70F6-4F66-A527-975D1804482F}"/>
              </a:ext>
            </a:extLst>
          </p:cNvPr>
          <p:cNvSpPr txBox="1"/>
          <p:nvPr/>
        </p:nvSpPr>
        <p:spPr>
          <a:xfrm>
            <a:off x="6803255" y="27609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Error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5629271-D0A6-44D3-811F-95A42804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09" y="3540118"/>
            <a:ext cx="2849052" cy="1060908"/>
          </a:xfrm>
          <a:prstGeom prst="rect">
            <a:avLst/>
          </a:prstGeom>
          <a:ln w="25400">
            <a:solidFill>
              <a:schemeClr val="tx2"/>
            </a:solidFill>
          </a:ln>
          <a:effectLst>
            <a:softEdge rad="0"/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46C51C2-03EB-4F79-8E3D-8B21BDC70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02" y="3540118"/>
            <a:ext cx="2583726" cy="1072827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083DD6E-C32F-4867-BA08-03C82FD75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981" y="3533461"/>
            <a:ext cx="2602744" cy="1067566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74C7101-D224-4E0D-8CDF-E8F42D4FE5E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242874" y="3130287"/>
            <a:ext cx="2585" cy="403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8ABBA307-13D0-4B6A-A8CC-942CBF328D4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026139" y="3130287"/>
            <a:ext cx="0" cy="403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1AA27A6-CABD-49F1-851E-08CFAE8D093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152069" y="3130287"/>
            <a:ext cx="0" cy="403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4640C6A4-7DFA-4860-AA86-D17C6A94DC55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1245459" y="2012346"/>
            <a:ext cx="2780680" cy="748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6549542-A510-419A-BEE6-89948F7823E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026139" y="2012346"/>
            <a:ext cx="0" cy="748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7F3586D-A771-4173-B9D2-FB9500DBA958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026139" y="2012346"/>
            <a:ext cx="3125930" cy="748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FAC56728-134C-42E7-8DDD-18D7A5275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718" y="5185730"/>
            <a:ext cx="3914775" cy="85725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00B1AE0E-A773-434D-9E2C-756188F3C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089" y="5187381"/>
            <a:ext cx="3536225" cy="1054960"/>
          </a:xfrm>
          <a:prstGeom prst="rect">
            <a:avLst/>
          </a:prstGeom>
        </p:spPr>
      </p:pic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66449D9D-F091-4F47-AFA8-B1B0E8715967}"/>
              </a:ext>
            </a:extLst>
          </p:cNvPr>
          <p:cNvCxnSpPr>
            <a:stCxn id="14" idx="2"/>
            <a:endCxn id="37" idx="0"/>
          </p:cNvCxnSpPr>
          <p:nvPr/>
        </p:nvCxnSpPr>
        <p:spPr>
          <a:xfrm flipH="1">
            <a:off x="3089106" y="4612945"/>
            <a:ext cx="1611459" cy="572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608343B0-8138-41FC-B9F2-DC16CE1E84EF}"/>
              </a:ext>
            </a:extLst>
          </p:cNvPr>
          <p:cNvCxnSpPr>
            <a:stCxn id="15" idx="2"/>
            <a:endCxn id="38" idx="0"/>
          </p:cNvCxnSpPr>
          <p:nvPr/>
        </p:nvCxnSpPr>
        <p:spPr>
          <a:xfrm flipH="1">
            <a:off x="7134202" y="4601027"/>
            <a:ext cx="355151" cy="586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6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F564A86-8981-4FB1-8661-BC0F07EC47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1F4E74-C358-4111-8B13-155320D2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56CBDC8-FECE-467C-8E15-EC439D514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Asserts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547C15-1BF5-4CA6-878D-007149626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7F4BE48-B6E4-4180-853B-61BF1C58A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93560"/>
              </p:ext>
            </p:extLst>
          </p:nvPr>
        </p:nvGraphicFramePr>
        <p:xfrm>
          <a:off x="371974" y="1397000"/>
          <a:ext cx="8612227" cy="532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742">
                  <a:extLst>
                    <a:ext uri="{9D8B030D-6E8A-4147-A177-3AD203B41FA5}">
                      <a16:colId xmlns:a16="http://schemas.microsoft.com/office/drawing/2014/main" val="2950632722"/>
                    </a:ext>
                  </a:extLst>
                </a:gridCol>
                <a:gridCol w="1902267">
                  <a:extLst>
                    <a:ext uri="{9D8B030D-6E8A-4147-A177-3AD203B41FA5}">
                      <a16:colId xmlns:a16="http://schemas.microsoft.com/office/drawing/2014/main" val="3053415281"/>
                    </a:ext>
                  </a:extLst>
                </a:gridCol>
                <a:gridCol w="3839218">
                  <a:extLst>
                    <a:ext uri="{9D8B030D-6E8A-4147-A177-3AD203B41FA5}">
                      <a16:colId xmlns:a16="http://schemas.microsoft.com/office/drawing/2014/main" val="150608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Methodenname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8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assertEquals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Object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Object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Erwartet, dass die Objekte gleich (</a:t>
                      </a:r>
                      <a:r>
                        <a:rPr lang="de-DE" dirty="0" err="1"/>
                        <a:t>Equal</a:t>
                      </a:r>
                      <a:r>
                        <a:rPr lang="de-DE" dirty="0"/>
                        <a:t> Operator) sind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4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assertEquals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double, double,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Erwartet, dass die ersten beiden double weniger als der dritte double abweichen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25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assertArrayEquals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Object</a:t>
                      </a:r>
                      <a:r>
                        <a:rPr lang="de-DE" dirty="0"/>
                        <a:t>[], </a:t>
                      </a:r>
                      <a:r>
                        <a:rPr lang="de-DE" dirty="0" err="1"/>
                        <a:t>Object</a:t>
                      </a:r>
                      <a:r>
                        <a:rPr lang="de-DE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Erwartet, dass die Elemente in den beiden Arrays jeweils </a:t>
                      </a:r>
                      <a:r>
                        <a:rPr lang="de-DE" dirty="0" err="1"/>
                        <a:t>Equal</a:t>
                      </a:r>
                      <a:r>
                        <a:rPr lang="de-DE" dirty="0"/>
                        <a:t> sind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8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assertNull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Object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 einen Null 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0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assertSame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Object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Object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Erwartet, dass die Objekte die selben sind (selbe Referenz)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7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assertNotSame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Object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Object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 unterschiedliche 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89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assertThat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T, Matcher&lt;T&gt;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Nutzt einen benutzerdefinierten </a:t>
                      </a:r>
                      <a:r>
                        <a:rPr lang="de-DE" dirty="0" err="1"/>
                        <a:t>Matcher</a:t>
                      </a:r>
                      <a:r>
                        <a:rPr lang="de-DE" dirty="0"/>
                        <a:t> für das Objekt der Klasse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10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assertFalse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boolean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Erwartet, dass der </a:t>
                      </a:r>
                      <a:r>
                        <a:rPr lang="de-DE" dirty="0" err="1"/>
                        <a:t>boolean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false</a:t>
                      </a:r>
                      <a:r>
                        <a:rPr lang="de-DE" dirty="0"/>
                        <a:t> 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0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boolean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Erwartet, dass der </a:t>
                      </a:r>
                      <a:r>
                        <a:rPr lang="de-DE" dirty="0" err="1"/>
                        <a:t>boolean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 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31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17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8F38CC7-332F-4B26-976B-78808B29C1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Fail() ermöglicht einen sofortigen Fehlschlag des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 err="1"/>
              <a:t>Asserts</a:t>
            </a:r>
            <a:r>
              <a:rPr lang="de-DE" sz="2000" dirty="0"/>
              <a:t> können mit einem zusätzlichen String Parameter aufgerufen werden -&gt; Nachricht wird bei Fail angezeigt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BDCE344-A2CD-4518-84AE-E3A45E65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57CDBC9-C6A1-4C08-8775-DAA7E3C14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Beispiele zur Nutzung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D63505-EC16-47E8-B4C2-81318E250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40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286F659-F877-4BED-AD84-AC378798A3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Anforderungen werden als Tests formuliert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Code wird geschrieben um die Tests (und somit Anforderungen) zu erfüllen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Nachprüfbar welche Anforderungen erfüllt wurden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KEINE Garantie alle Fehler zu finden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Potenzielle Fehlerfälle müssen erkannt werden und Tests dafür geschrieben werden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03CC2A-03D7-4982-BE03-9695F528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BEEC4D2-C67E-4A1B-8432-C1CAE0CFC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Test Driven Development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C340F5-7FA9-4F32-A5BE-254AA0C03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816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881BF60-68D9-4546-9791-2B54AF31C1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Developer schreibt erst Tests, dann seine Implementierung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Realität: Developer schreibt gleich Implementierung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Wenn der Developer etwas benötigt, was von jemanden anders geschrieben wird, schreibt er Tests dafür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655736-49A5-415F-8100-FE49E70D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5D67B5B-B576-4D14-BC54-BCD2EE109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Test Driven Development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F8D5FE-7640-4FDC-A16C-17DF60668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68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0E63B2E-2064-4F17-8D30-739CFF97C6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Unit Tests sollen isoliert sein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Unit Tests sollen deterministisch sein (bei gleichen Bedingungen gleiches Ergebnis)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Unit Tests sollen sprechend benannt sein und intuitiv verstehbares Feedback liefern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Für verschiedene Testfälle sollen neue Testmethoden erstellt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Unit Tests sollen Ergebnisse testen, nicht die Implementierung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Überspezifizierung sollte vermieden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Unit Tests sollen möglichst wenig Abhängigkeiten haben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 dirty="0"/>
              <a:t>Artikel hierzu: https://esj.com/Articles/2012/09/24/Better-Unit-Testing.aspx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E9B4D89-A6F4-42C2-AA48-3E0664E4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8899AB94-118D-4F8E-85B2-26579585D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Guidelines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CA70F7-EE89-423D-AC48-5938BD322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79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12.11.18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Michael Höpp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Paket- und </a:t>
            </a:r>
            <a:r>
              <a:rPr lang="de-DE" dirty="0" err="1"/>
              <a:t>Buildsystem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2520606097"/>
      </p:ext>
    </p:extLst>
  </p:cSld>
  <p:clrMapOvr>
    <a:masterClrMapping/>
  </p:clrMapOvr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515</Words>
  <Application>Microsoft Office PowerPoint</Application>
  <PresentationFormat>Bildschirmpräsentation (4:3)</PresentationFormat>
  <Paragraphs>192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thi_template_thi_2</vt:lpstr>
      <vt:lpstr>Bildschirm</vt:lpstr>
      <vt:lpstr>Hörsaal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</vt:vector>
  </TitlesOfParts>
  <Company>Hochschule Ingolstadt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Plessow Waltraud</dc:creator>
  <cp:lastModifiedBy>Michael Höpp</cp:lastModifiedBy>
  <cp:revision>66</cp:revision>
  <cp:lastPrinted>2013-09-13T13:09:18Z</cp:lastPrinted>
  <dcterms:created xsi:type="dcterms:W3CDTF">2014-06-10T06:20:43Z</dcterms:created>
  <dcterms:modified xsi:type="dcterms:W3CDTF">2018-11-10T02:25:00Z</dcterms:modified>
</cp:coreProperties>
</file>