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69" r:id="rId3"/>
  </p:sldMasterIdLst>
  <p:notesMasterIdLst>
    <p:notesMasterId r:id="rId46"/>
  </p:notesMasterIdLst>
  <p:handoutMasterIdLst>
    <p:handoutMasterId r:id="rId47"/>
  </p:handoutMasterIdLst>
  <p:sldIdLst>
    <p:sldId id="256" r:id="rId4"/>
    <p:sldId id="257" r:id="rId5"/>
    <p:sldId id="260" r:id="rId6"/>
    <p:sldId id="262" r:id="rId7"/>
    <p:sldId id="263" r:id="rId8"/>
    <p:sldId id="269" r:id="rId9"/>
    <p:sldId id="268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78" r:id="rId24"/>
    <p:sldId id="259" r:id="rId25"/>
    <p:sldId id="266" r:id="rId26"/>
    <p:sldId id="285" r:id="rId27"/>
    <p:sldId id="258" r:id="rId28"/>
    <p:sldId id="267" r:id="rId29"/>
    <p:sldId id="298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1" r:id="rId41"/>
    <p:sldId id="274" r:id="rId42"/>
    <p:sldId id="296" r:id="rId43"/>
    <p:sldId id="264" r:id="rId44"/>
    <p:sldId id="297" r:id="rId4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8B00"/>
    <a:srgbClr val="005A9B"/>
    <a:srgbClr val="969696"/>
    <a:srgbClr val="96BE00"/>
    <a:srgbClr val="42F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22" autoAdjust="0"/>
  </p:normalViewPr>
  <p:slideViewPr>
    <p:cSldViewPr snapToGrid="0" snapToObjects="1">
      <p:cViewPr varScale="1">
        <p:scale>
          <a:sx n="108" d="100"/>
          <a:sy n="108" d="100"/>
        </p:scale>
        <p:origin x="17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6" d="100"/>
          <a:sy n="106" d="100"/>
        </p:scale>
        <p:origin x="-408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3250-C537-B448-BED9-AF61DCF088B2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A695-7498-A74F-BC00-EA565901E7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7081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8C751-7494-BF40-8574-213D7890D13D}" type="datetimeFigureOut">
              <a:rPr lang="de-DE" smtClean="0"/>
              <a:t>11.11.2018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8DAB-2417-E040-ADE8-0DE3F02E62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71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40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60"/>
            <a:ext cx="4051577" cy="16099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3541921"/>
            <a:ext cx="4050940" cy="296948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55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196477" y="4130561"/>
            <a:ext cx="787061" cy="37623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fld id="{4DAB4EE1-6072-2F44-92CB-9F66911368CD}" type="datetimeFigureOut">
              <a:rPr lang="de-DE" smtClean="0"/>
              <a:pPr/>
              <a:t>20.08.13</a:t>
            </a:fld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527200" y="4139505"/>
            <a:ext cx="4535119" cy="36729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140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Autorenname	</a:t>
            </a:r>
          </a:p>
        </p:txBody>
      </p:sp>
      <p:sp>
        <p:nvSpPr>
          <p:cNvPr id="19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28570" y="3280855"/>
            <a:ext cx="5454698" cy="59200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00000"/>
              </a:lnSpc>
              <a:buFontTx/>
              <a:buNone/>
              <a:defRPr sz="2400" b="0" i="1" baseline="0">
                <a:solidFill>
                  <a:srgbClr val="005A9B"/>
                </a:solidFill>
                <a:latin typeface="Arial"/>
              </a:defRPr>
            </a:lvl1pPr>
          </a:lstStyle>
          <a:p>
            <a:r>
              <a:rPr lang="de-DE" dirty="0"/>
              <a:t>Masteruntertitelformat bearbeiten</a:t>
            </a:r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41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96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4382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63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3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15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6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352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8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16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385309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9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286883"/>
            <a:ext cx="4035601" cy="229041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20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20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20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20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20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65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9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8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8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70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5" y="1770960"/>
            <a:ext cx="8298000" cy="1064366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2978941"/>
            <a:ext cx="8297862" cy="352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4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3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474663" y="1766888"/>
            <a:ext cx="8297862" cy="47412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3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60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5200" y="1767840"/>
            <a:ext cx="8291713" cy="4741200"/>
          </a:xfrm>
          <a:prstGeom prst="rect">
            <a:avLst/>
          </a:prstGeom>
        </p:spPr>
        <p:txBody>
          <a:bodyPr vert="horz" tIns="0" rIns="0" bIns="0"/>
          <a:lstStyle>
            <a:lvl1pPr marL="0" indent="0">
              <a:buFontTx/>
              <a:buNone/>
              <a:defRPr/>
            </a:lvl1pPr>
          </a:lstStyle>
          <a:p>
            <a:endParaRPr lang="de-DE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1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474026" y="1770959"/>
            <a:ext cx="4051577" cy="474045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7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72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47427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7427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6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8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4731313" y="1771651"/>
            <a:ext cx="4035601" cy="446850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</a:lstStyle>
          <a:p>
            <a:endParaRPr lang="de-DE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474663" y="1771651"/>
            <a:ext cx="4050940" cy="4739759"/>
          </a:xfrm>
          <a:prstGeom prst="rect">
            <a:avLst/>
          </a:prstGeom>
        </p:spPr>
        <p:txBody>
          <a:bodyPr vert="horz" lIns="0" tIns="0" rIns="0" bIns="0"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200" y="745067"/>
            <a:ext cx="7315200" cy="342054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Masteruntertitelformat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731314" y="6398644"/>
            <a:ext cx="4035601" cy="112766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5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892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5.emf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527200" y="2296800"/>
            <a:ext cx="5454000" cy="860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17"/>
          <p:cNvSpPr>
            <a:spLocks noGrp="1"/>
          </p:cNvSpPr>
          <p:nvPr>
            <p:ph type="body" idx="1"/>
          </p:nvPr>
        </p:nvSpPr>
        <p:spPr>
          <a:xfrm>
            <a:off x="2527200" y="3251201"/>
            <a:ext cx="5454000" cy="32575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866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r" defTabSz="457200" rtl="0" eaLnBrk="1" latinLnBrk="0" hangingPunct="1">
        <a:lnSpc>
          <a:spcPts val="3000"/>
        </a:lnSpc>
        <a:spcBef>
          <a:spcPct val="0"/>
        </a:spcBef>
        <a:buNone/>
        <a:defRPr sz="3000" i="1" kern="1200">
          <a:solidFill>
            <a:srgbClr val="005A9B"/>
          </a:solidFill>
          <a:latin typeface="Arial"/>
          <a:ea typeface="+mj-ea"/>
          <a:cs typeface="Arial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5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8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3" r:id="rId3"/>
    <p:sldLayoutId id="2147483667" r:id="rId4"/>
    <p:sldLayoutId id="2147483665" r:id="rId5"/>
    <p:sldLayoutId id="2147483662" r:id="rId6"/>
    <p:sldLayoutId id="2147483678" r:id="rId7"/>
    <p:sldLayoutId id="2147483677" r:id="rId8"/>
    <p:sldLayoutId id="2147483664" r:id="rId9"/>
    <p:sldLayoutId id="2147483680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3"/>
        </a:buBlip>
        <a:defRPr sz="18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Fußzeilenplatzhalter 8"/>
          <p:cNvSpPr txBox="1">
            <a:spLocks/>
          </p:cNvSpPr>
          <p:nvPr/>
        </p:nvSpPr>
        <p:spPr>
          <a:xfrm>
            <a:off x="378432" y="6582965"/>
            <a:ext cx="822837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" name="Titelplatzhalter 16"/>
          <p:cNvSpPr>
            <a:spLocks noGrp="1"/>
          </p:cNvSpPr>
          <p:nvPr>
            <p:ph type="title"/>
          </p:nvPr>
        </p:nvSpPr>
        <p:spPr>
          <a:xfrm>
            <a:off x="295200" y="406800"/>
            <a:ext cx="7315200" cy="327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17"/>
          <p:cNvSpPr>
            <a:spLocks noGrp="1"/>
          </p:cNvSpPr>
          <p:nvPr>
            <p:ph type="body" idx="1"/>
          </p:nvPr>
        </p:nvSpPr>
        <p:spPr>
          <a:xfrm>
            <a:off x="475200" y="1767599"/>
            <a:ext cx="8298000" cy="4741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295200" y="6627685"/>
            <a:ext cx="192196" cy="20872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rgbClr val="005A9B"/>
                </a:solidFill>
                <a:latin typeface="Arial"/>
              </a:defRPr>
            </a:lvl1pPr>
          </a:lstStyle>
          <a:p>
            <a:fld id="{F777D48D-F22C-624F-9C01-7CDA9A36169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475200" y="6627685"/>
            <a:ext cx="3332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latin typeface="Arial"/>
              </a:rPr>
              <a:t>Fußzeile auf Masterfolie eingeben</a:t>
            </a:r>
          </a:p>
          <a:p>
            <a:endParaRPr lang="de-DE" sz="8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52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9" r:id="rId5"/>
    <p:sldLayoutId id="2147483675" r:id="rId6"/>
    <p:sldLayoutId id="2147483676" r:id="rId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600" b="0" i="1" ker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b="1" kern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2pPr>
      <a:lvl3pPr marL="72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360000" algn="l" defTabSz="457200" rtl="0" eaLnBrk="1" latinLnBrk="0" hangingPunct="1">
        <a:lnSpc>
          <a:spcPct val="150000"/>
        </a:lnSpc>
        <a:spcBef>
          <a:spcPts val="0"/>
        </a:spcBef>
        <a:buSzPct val="100000"/>
        <a:buFontTx/>
        <a:buBlip>
          <a:blip r:embed="rId10"/>
        </a:buBlip>
        <a:defRPr sz="2600" ker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index.html" TargetMode="External"/><Relationship Id="rId2" Type="http://schemas.openxmlformats.org/officeDocument/2006/relationships/hyperlink" Target="https://docs.oracle.com/javase/tutorial/jdbc/overview/index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what-is-maven.html" TargetMode="External"/><Relationship Id="rId2" Type="http://schemas.openxmlformats.org/officeDocument/2006/relationships/hyperlink" Target="https://maven.apache.org/guides/introduction/introduction-to-the-lifecycl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orsten-horn.de/techdocs/maven.ht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agile.de/wissen/agiles-engineering/testgetriebene-entwicklung-tdd/" TargetMode="External"/><Relationship Id="rId2" Type="http://schemas.openxmlformats.org/officeDocument/2006/relationships/hyperlink" Target="https://esj.com/Articles/2012/09/24/Better-Unit-Testing.aspx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ogella.com/tutorials/JUnit/artic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7196477" y="4130561"/>
            <a:ext cx="787061" cy="376237"/>
          </a:xfrm>
        </p:spPr>
        <p:txBody>
          <a:bodyPr>
            <a:normAutofit/>
          </a:bodyPr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27200" y="4139505"/>
            <a:ext cx="4535119" cy="367293"/>
          </a:xfrm>
        </p:spPr>
        <p:txBody>
          <a:bodyPr/>
          <a:lstStyle/>
          <a:p>
            <a:r>
              <a:rPr lang="de-DE" dirty="0"/>
              <a:t>Katrin Krüger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JDBC, JPA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Persistenz</a:t>
            </a:r>
          </a:p>
        </p:txBody>
      </p:sp>
    </p:spTree>
    <p:extLst>
      <p:ext uri="{BB962C8B-B14F-4D97-AF65-F5344CB8AC3E}">
        <p14:creationId xmlns:p14="http://schemas.microsoft.com/office/powerpoint/2010/main" val="29295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1F72B9-4712-420D-92EF-59A571B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1CBEEF-E9D3-4823-B513-8728B3D29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Lebenszyklus Entity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15665-0311-42A3-844D-6F3CB3A6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03BC614-96D2-4FFF-8B1F-AF27129E0319}"/>
              </a:ext>
            </a:extLst>
          </p:cNvPr>
          <p:cNvSpPr/>
          <p:nvPr/>
        </p:nvSpPr>
        <p:spPr>
          <a:xfrm>
            <a:off x="5150525" y="2147669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9574843-19FC-4D5F-8596-CEA69E58211A}"/>
              </a:ext>
            </a:extLst>
          </p:cNvPr>
          <p:cNvSpPr/>
          <p:nvPr/>
        </p:nvSpPr>
        <p:spPr>
          <a:xfrm>
            <a:off x="853735" y="2415435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detached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2893DB5-7F72-4185-B815-B6B24DD00E58}"/>
              </a:ext>
            </a:extLst>
          </p:cNvPr>
          <p:cNvSpPr/>
          <p:nvPr/>
        </p:nvSpPr>
        <p:spPr>
          <a:xfrm>
            <a:off x="853735" y="501736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removed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429D5DE-6233-4A2B-81F3-9239BC5270FA}"/>
              </a:ext>
            </a:extLst>
          </p:cNvPr>
          <p:cNvSpPr/>
          <p:nvPr/>
        </p:nvSpPr>
        <p:spPr>
          <a:xfrm>
            <a:off x="5150525" y="3741993"/>
            <a:ext cx="1411550" cy="5681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managed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A74752-460B-4669-87F8-68576CA1F036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856300" y="1248063"/>
            <a:ext cx="0" cy="899606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26BF43A-8C81-4015-A367-D320ECF01F00}"/>
              </a:ext>
            </a:extLst>
          </p:cNvPr>
          <p:cNvSpPr txBox="1"/>
          <p:nvPr/>
        </p:nvSpPr>
        <p:spPr>
          <a:xfrm>
            <a:off x="5856300" y="1184699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new</a:t>
            </a:r>
            <a:endParaRPr lang="de-DE" dirty="0">
              <a:solidFill>
                <a:srgbClr val="6D8B00"/>
              </a:solidFill>
            </a:endParaRPr>
          </a:p>
          <a:p>
            <a:r>
              <a:rPr lang="de-DE" dirty="0">
                <a:solidFill>
                  <a:srgbClr val="6D8B00"/>
                </a:solidFill>
              </a:rPr>
              <a:t>Neue Instanz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0F58811-BB0F-4807-AB27-61FE85E05241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V="1">
            <a:off x="5856300" y="2715840"/>
            <a:ext cx="0" cy="1026153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7026D7-1167-4B5B-96BB-16A0CFFFB76D}"/>
              </a:ext>
            </a:extLst>
          </p:cNvPr>
          <p:cNvSpPr txBox="1"/>
          <p:nvPr/>
        </p:nvSpPr>
        <p:spPr>
          <a:xfrm>
            <a:off x="5856300" y="2887507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3D4562C-BA58-449C-8E2F-1F8EC4E610B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562075" y="4026078"/>
            <a:ext cx="1044606" cy="1"/>
          </a:xfrm>
          <a:prstGeom prst="straightConnector1">
            <a:avLst/>
          </a:prstGeom>
          <a:ln>
            <a:solidFill>
              <a:srgbClr val="6D8B00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2EA5C8C-4DB7-4326-ACF8-93F92F8D2DA8}"/>
              </a:ext>
            </a:extLst>
          </p:cNvPr>
          <p:cNvSpPr txBox="1"/>
          <p:nvPr/>
        </p:nvSpPr>
        <p:spPr>
          <a:xfrm>
            <a:off x="6838193" y="4004754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find()</a:t>
            </a:r>
          </a:p>
          <a:p>
            <a:r>
              <a:rPr lang="de-DE" dirty="0">
                <a:solidFill>
                  <a:srgbClr val="6D8B00"/>
                </a:solidFill>
              </a:rPr>
              <a:t>Datenbankabfrage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B276472D-9D00-4EDA-AD26-E3EFFD820A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65285" y="4310164"/>
            <a:ext cx="3161359" cy="991285"/>
          </a:xfrm>
          <a:prstGeom prst="bentConnector3">
            <a:avLst>
              <a:gd name="adj1" fmla="val 99986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4CBC3DE0-FCF1-4D87-8FB4-32F86B255922}"/>
              </a:ext>
            </a:extLst>
          </p:cNvPr>
          <p:cNvSpPr txBox="1"/>
          <p:nvPr/>
        </p:nvSpPr>
        <p:spPr>
          <a:xfrm>
            <a:off x="3530689" y="532523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persist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74D81F2-E342-4BCB-B15F-ECA8652A2AB7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559511" y="4210745"/>
            <a:ext cx="3591015" cy="806618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BC95A62-BD26-48C7-9F5D-E8181694243E}"/>
              </a:ext>
            </a:extLst>
          </p:cNvPr>
          <p:cNvSpPr txBox="1"/>
          <p:nvPr/>
        </p:nvSpPr>
        <p:spPr>
          <a:xfrm>
            <a:off x="2045911" y="4186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remove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EDCE40FB-C8AD-4CCA-BF31-43175C59DBB6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265286" y="2699521"/>
            <a:ext cx="2885239" cy="1165266"/>
          </a:xfrm>
          <a:prstGeom prst="bentConnector3">
            <a:avLst>
              <a:gd name="adj1" fmla="val 50000"/>
            </a:avLst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81CC637-A796-424D-99AE-F081577F17C8}"/>
              </a:ext>
            </a:extLst>
          </p:cNvPr>
          <p:cNvSpPr txBox="1"/>
          <p:nvPr/>
        </p:nvSpPr>
        <p:spPr>
          <a:xfrm>
            <a:off x="2562296" y="23728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detach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CF6F0498-BBBF-49EE-8B3D-69A59B48DC53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833781" y="1709334"/>
            <a:ext cx="1042473" cy="3591015"/>
          </a:xfrm>
          <a:prstGeom prst="bentConnector2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25FF654-8183-4C0E-A8D2-6B488824BE8A}"/>
              </a:ext>
            </a:extLst>
          </p:cNvPr>
          <p:cNvSpPr txBox="1"/>
          <p:nvPr/>
        </p:nvSpPr>
        <p:spPr>
          <a:xfrm>
            <a:off x="1611701" y="365263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BB01412-73D6-487D-AB01-3F22D981965D}"/>
              </a:ext>
            </a:extLst>
          </p:cNvPr>
          <p:cNvGrpSpPr/>
          <p:nvPr/>
        </p:nvGrpSpPr>
        <p:grpSpPr>
          <a:xfrm>
            <a:off x="5762430" y="4310164"/>
            <a:ext cx="543001" cy="516630"/>
            <a:chOff x="5762430" y="4310164"/>
            <a:chExt cx="543001" cy="516630"/>
          </a:xfrm>
        </p:grpSpPr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C2886017-1C5D-40D0-9B0E-BCD80B9E3B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89109" y="4383485"/>
              <a:ext cx="516630" cy="369988"/>
            </a:xfrm>
            <a:prstGeom prst="bentConnector3">
              <a:avLst>
                <a:gd name="adj1" fmla="val 97936"/>
              </a:avLst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Verbinder: gewinkelt 55">
              <a:extLst>
                <a:ext uri="{FF2B5EF4-FFF2-40B4-BE49-F238E27FC236}">
                  <a16:creationId xmlns:a16="http://schemas.microsoft.com/office/drawing/2014/main" id="{0918497F-A8B3-4C24-B38D-A46A5E2E11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71110" y="4471989"/>
              <a:ext cx="495630" cy="173012"/>
            </a:xfrm>
            <a:prstGeom prst="bentConnector3">
              <a:avLst>
                <a:gd name="adj1" fmla="val 101889"/>
              </a:avLst>
            </a:prstGeom>
            <a:ln>
              <a:solidFill>
                <a:srgbClr val="6D8B00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E443C1E5-52E3-40D5-A286-5414BB2943B6}"/>
              </a:ext>
            </a:extLst>
          </p:cNvPr>
          <p:cNvSpPr txBox="1"/>
          <p:nvPr/>
        </p:nvSpPr>
        <p:spPr>
          <a:xfrm>
            <a:off x="5576963" y="476814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6D8B00"/>
                </a:solidFill>
              </a:rPr>
              <a:t>merge</a:t>
            </a:r>
            <a:r>
              <a:rPr lang="de-DE" dirty="0">
                <a:solidFill>
                  <a:srgbClr val="6D8B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090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769485"/>
            <a:ext cx="6664893" cy="5243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400" dirty="0">
              <a:solidFill>
                <a:srgbClr val="0000C1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1B6FF55-4E13-4CB9-8587-634D6A8BA0B3}"/>
              </a:ext>
            </a:extLst>
          </p:cNvPr>
          <p:cNvSpPr/>
          <p:nvPr/>
        </p:nvSpPr>
        <p:spPr>
          <a:xfrm>
            <a:off x="2520240" y="5080594"/>
            <a:ext cx="632856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, 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de-DE" sz="1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A8BC019-CC0C-4944-9A16-4E7F2F6ADFD9}"/>
              </a:ext>
            </a:extLst>
          </p:cNvPr>
          <p:cNvSpPr/>
          <p:nvPr/>
        </p:nvSpPr>
        <p:spPr>
          <a:xfrm>
            <a:off x="2520242" y="4397515"/>
            <a:ext cx="6328557" cy="52322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Customer(){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40" y="3114388"/>
            <a:ext cx="6328557" cy="1200329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@Basic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//Standardwerte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@Transient 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Wird nicht persistiert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comment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0" y="2222870"/>
            <a:ext cx="6328559" cy="738664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Id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strategy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GenerationType.AUTO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247137"/>
            <a:ext cx="6664892" cy="3420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7" y="1247137"/>
            <a:ext cx="169651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Annotation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92725E4-6045-462B-9860-2E3006CE2578}"/>
              </a:ext>
            </a:extLst>
          </p:cNvPr>
          <p:cNvSpPr/>
          <p:nvPr/>
        </p:nvSpPr>
        <p:spPr>
          <a:xfrm>
            <a:off x="487392" y="1769485"/>
            <a:ext cx="1696515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Klassenrumpf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88" y="2227321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id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116696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Attribute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F7A3BE7-7B71-416C-8E5D-DE4DFC0BE75B}"/>
              </a:ext>
            </a:extLst>
          </p:cNvPr>
          <p:cNvSpPr/>
          <p:nvPr/>
        </p:nvSpPr>
        <p:spPr>
          <a:xfrm>
            <a:off x="487388" y="4396405"/>
            <a:ext cx="2032854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Leerer Konstruktor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DDD7511-B3A9-4E9E-8EFF-9C73E31AC721}"/>
              </a:ext>
            </a:extLst>
          </p:cNvPr>
          <p:cNvSpPr/>
          <p:nvPr/>
        </p:nvSpPr>
        <p:spPr>
          <a:xfrm>
            <a:off x="487397" y="5079484"/>
            <a:ext cx="2032845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Konstruktor</a:t>
            </a:r>
          </a:p>
        </p:txBody>
      </p:sp>
    </p:spTree>
    <p:extLst>
      <p:ext uri="{BB962C8B-B14F-4D97-AF65-F5344CB8AC3E}">
        <p14:creationId xmlns:p14="http://schemas.microsoft.com/office/powerpoint/2010/main" val="20286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12" grpId="0" animBg="1"/>
      <p:bldP spid="6" grpId="0" animBg="1"/>
      <p:bldP spid="7" grpId="0" animBg="1"/>
      <p:bldP spid="21" grpId="0" animBg="1"/>
      <p:bldP spid="13" grpId="0" animBg="1"/>
      <p:bldP spid="15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F4F61A4D-A953-475B-A6CE-219D2CD27491}"/>
              </a:ext>
            </a:extLst>
          </p:cNvPr>
          <p:cNvSpPr/>
          <p:nvPr/>
        </p:nvSpPr>
        <p:spPr>
          <a:xfrm>
            <a:off x="2520249" y="5508465"/>
            <a:ext cx="6328559" cy="1169551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  <a:endParaRPr lang="de-DE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toString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	return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“Customer [id="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 	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", 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3754884"/>
            <a:ext cx="6328557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void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setLastname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83AB441-6C28-4320-98C2-0EEBBEB3BEED}"/>
              </a:ext>
            </a:extLst>
          </p:cNvPr>
          <p:cNvSpPr/>
          <p:nvPr/>
        </p:nvSpPr>
        <p:spPr>
          <a:xfrm>
            <a:off x="2520249" y="2010343"/>
            <a:ext cx="6328559" cy="1600438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String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00C1"/>
                </a:solidFill>
                <a:latin typeface="Consolas" panose="020B0609020204030204" pitchFamily="49" charset="0"/>
              </a:rPr>
              <a:t>firstname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367161"/>
            <a:ext cx="6664893" cy="568170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0960FC4-E6F8-4ECC-8ED3-17DD298C4FA5}"/>
              </a:ext>
            </a:extLst>
          </p:cNvPr>
          <p:cNvSpPr/>
          <p:nvPr/>
        </p:nvSpPr>
        <p:spPr>
          <a:xfrm>
            <a:off x="487397" y="2010343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Getter-Methoden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88" y="3754884"/>
            <a:ext cx="203285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Setter-Methoden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1189608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3178963-2C05-4726-8C75-59502530B31A}"/>
              </a:ext>
            </a:extLst>
          </p:cNvPr>
          <p:cNvSpPr/>
          <p:nvPr/>
        </p:nvSpPr>
        <p:spPr>
          <a:xfrm>
            <a:off x="487397" y="5490839"/>
            <a:ext cx="2032852" cy="34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ToString</a:t>
            </a:r>
            <a:r>
              <a:rPr lang="de-DE" dirty="0"/>
              <a:t>-Methode</a:t>
            </a:r>
          </a:p>
        </p:txBody>
      </p:sp>
    </p:spTree>
    <p:extLst>
      <p:ext uri="{BB962C8B-B14F-4D97-AF65-F5344CB8AC3E}">
        <p14:creationId xmlns:p14="http://schemas.microsoft.com/office/powerpoint/2010/main" val="613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BAAF34-5F1C-40D3-8ED6-C3D5FBE0E323}"/>
              </a:ext>
            </a:extLst>
          </p:cNvPr>
          <p:cNvSpPr/>
          <p:nvPr/>
        </p:nvSpPr>
        <p:spPr>
          <a:xfrm>
            <a:off x="2520238" y="1403980"/>
            <a:ext cx="6328557" cy="153888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hashCode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final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31;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int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*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+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result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F352ADA-2749-4A98-95C7-28FCECE69042}"/>
              </a:ext>
            </a:extLst>
          </p:cNvPr>
          <p:cNvSpPr/>
          <p:nvPr/>
        </p:nvSpPr>
        <p:spPr>
          <a:xfrm>
            <a:off x="2520233" y="2971581"/>
            <a:ext cx="6328557" cy="35394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boolean</a:t>
            </a:r>
            <a:r>
              <a:rPr lang="en-US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equals(Object </a:t>
            </a:r>
            <a:r>
              <a:rPr lang="en-US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en-US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this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==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null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(!(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instanceof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Customer))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Customer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= (Customer)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obj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if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!=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de-DE" sz="1300" dirty="0">
                <a:solidFill>
                  <a:srgbClr val="0000C1"/>
                </a:solidFill>
                <a:latin typeface="Consolas" panose="020B0609020204030204" pitchFamily="49" charset="0"/>
              </a:rPr>
              <a:t>id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false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return</a:t>
            </a:r>
            <a:r>
              <a:rPr lang="de-DE" sz="13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true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89130E-2256-4263-8C2D-DD0720ADEADD}"/>
              </a:ext>
            </a:extLst>
          </p:cNvPr>
          <p:cNvSpPr/>
          <p:nvPr/>
        </p:nvSpPr>
        <p:spPr>
          <a:xfrm>
            <a:off x="2183907" y="1087122"/>
            <a:ext cx="6664893" cy="565990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de-DE" sz="1600" dirty="0">
              <a:solidFill>
                <a:srgbClr val="6D8B00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de-DE" sz="16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FA690A-F1DB-43AA-8FCC-245EC270A8AD}"/>
              </a:ext>
            </a:extLst>
          </p:cNvPr>
          <p:cNvSpPr/>
          <p:nvPr/>
        </p:nvSpPr>
        <p:spPr>
          <a:xfrm>
            <a:off x="487397" y="1403980"/>
            <a:ext cx="2032862" cy="5898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HashCode</a:t>
            </a:r>
            <a:r>
              <a:rPr lang="de-DE" dirty="0"/>
              <a:t>-Methode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F4FB67B-FDD8-44D1-8F96-CD4048356C53}"/>
              </a:ext>
            </a:extLst>
          </p:cNvPr>
          <p:cNvSpPr/>
          <p:nvPr/>
        </p:nvSpPr>
        <p:spPr>
          <a:xfrm>
            <a:off x="2024109" y="967664"/>
            <a:ext cx="6986726" cy="29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B0EA6BF-65FA-4F20-95E9-999880109AA2}"/>
              </a:ext>
            </a:extLst>
          </p:cNvPr>
          <p:cNvSpPr/>
          <p:nvPr/>
        </p:nvSpPr>
        <p:spPr>
          <a:xfrm>
            <a:off x="487392" y="2971582"/>
            <a:ext cx="2032862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Equals-Methode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 </a:t>
            </a:r>
            <a:r>
              <a:rPr lang="de-DE" dirty="0" err="1"/>
              <a:t>Entiy</a:t>
            </a:r>
            <a:r>
              <a:rPr lang="de-DE" dirty="0"/>
              <a:t>-Klasse</a:t>
            </a:r>
          </a:p>
        </p:txBody>
      </p:sp>
    </p:spTree>
    <p:extLst>
      <p:ext uri="{BB962C8B-B14F-4D97-AF65-F5344CB8AC3E}">
        <p14:creationId xmlns:p14="http://schemas.microsoft.com/office/powerpoint/2010/main" val="425520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8EB546E-4180-4086-B63E-720AD29E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8" y="1828220"/>
            <a:ext cx="8099824" cy="408013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F4FF6A0-1E9A-4CC0-BA17-AE07976D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5F01978-AF97-4C88-AB28-3C4E3ACA4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2B668-0A0E-4EEE-8CF8-98FCBD697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Pfeil: Fünfeck 8">
            <a:extLst>
              <a:ext uri="{FF2B5EF4-FFF2-40B4-BE49-F238E27FC236}">
                <a16:creationId xmlns:a16="http://schemas.microsoft.com/office/drawing/2014/main" id="{81948ED0-7449-4881-BCE9-B5CECF8BA874}"/>
              </a:ext>
            </a:extLst>
          </p:cNvPr>
          <p:cNvSpPr/>
          <p:nvPr/>
        </p:nvSpPr>
        <p:spPr>
          <a:xfrm flipH="1">
            <a:off x="1537311" y="366844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OneToOne</a:t>
            </a:r>
            <a:endParaRPr lang="de-DE" sz="1400" dirty="0"/>
          </a:p>
        </p:txBody>
      </p:sp>
      <p:sp>
        <p:nvSpPr>
          <p:cNvPr id="10" name="Pfeil: Fünfeck 9">
            <a:extLst>
              <a:ext uri="{FF2B5EF4-FFF2-40B4-BE49-F238E27FC236}">
                <a16:creationId xmlns:a16="http://schemas.microsoft.com/office/drawing/2014/main" id="{FBE0FAF8-0C6C-4618-A692-54B743025FBC}"/>
              </a:ext>
            </a:extLst>
          </p:cNvPr>
          <p:cNvSpPr/>
          <p:nvPr/>
        </p:nvSpPr>
        <p:spPr>
          <a:xfrm flipH="1">
            <a:off x="4751031" y="3668443"/>
            <a:ext cx="1614257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ManyToMany</a:t>
            </a:r>
            <a:endParaRPr lang="de-DE" sz="1400" dirty="0"/>
          </a:p>
        </p:txBody>
      </p:sp>
      <p:sp>
        <p:nvSpPr>
          <p:cNvPr id="11" name="Pfeil: Fünfeck 10">
            <a:extLst>
              <a:ext uri="{FF2B5EF4-FFF2-40B4-BE49-F238E27FC236}">
                <a16:creationId xmlns:a16="http://schemas.microsoft.com/office/drawing/2014/main" id="{945A7AD4-BE93-4681-B11B-2E383BF823EE}"/>
              </a:ext>
            </a:extLst>
          </p:cNvPr>
          <p:cNvSpPr/>
          <p:nvPr/>
        </p:nvSpPr>
        <p:spPr>
          <a:xfrm rot="18893868" flipH="1">
            <a:off x="2532373" y="1651333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1:N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OneToMany</a:t>
            </a:r>
            <a:endParaRPr lang="de-DE" sz="1400" dirty="0"/>
          </a:p>
        </p:txBody>
      </p:sp>
      <p:sp>
        <p:nvSpPr>
          <p:cNvPr id="12" name="Pfeil: Fünfeck 11">
            <a:extLst>
              <a:ext uri="{FF2B5EF4-FFF2-40B4-BE49-F238E27FC236}">
                <a16:creationId xmlns:a16="http://schemas.microsoft.com/office/drawing/2014/main" id="{34C0F35F-7846-4683-9A87-ACEF73AC311B}"/>
              </a:ext>
            </a:extLst>
          </p:cNvPr>
          <p:cNvSpPr/>
          <p:nvPr/>
        </p:nvSpPr>
        <p:spPr>
          <a:xfrm rot="18893868" flipH="1">
            <a:off x="5699461" y="1667988"/>
            <a:ext cx="1526960" cy="532660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N:1</a:t>
            </a:r>
          </a:p>
          <a:p>
            <a:pPr algn="ctr"/>
            <a:r>
              <a:rPr lang="de-DE" sz="1400" dirty="0"/>
              <a:t>@</a:t>
            </a:r>
            <a:r>
              <a:rPr lang="de-DE" sz="1400" dirty="0" err="1"/>
              <a:t>ManyToOne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53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370067-674D-4FDE-9BD8-AE62A2D6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2DCE48C-26A4-4E05-9EC5-7893B82AB9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Entity-Beziehungen - unidirektional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3EBEFF-2F62-4DCA-9F75-2B0A13CDA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792BE5-B82F-459B-99EC-91643B0E45F1}"/>
              </a:ext>
            </a:extLst>
          </p:cNvPr>
          <p:cNvSpPr/>
          <p:nvPr/>
        </p:nvSpPr>
        <p:spPr>
          <a:xfrm>
            <a:off x="2183907" y="1344779"/>
            <a:ext cx="6664892" cy="257027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Customer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Adresse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adresse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OneToMany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List&lt;Orders&gt;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D0F8EB6-61CD-4960-8A17-D646357FD65B}"/>
              </a:ext>
            </a:extLst>
          </p:cNvPr>
          <p:cNvSpPr/>
          <p:nvPr/>
        </p:nvSpPr>
        <p:spPr>
          <a:xfrm>
            <a:off x="487396" y="214819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OneToOne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DD5141A-446C-4DFD-8A1D-82B62C357FDE}"/>
              </a:ext>
            </a:extLst>
          </p:cNvPr>
          <p:cNvSpPr/>
          <p:nvPr/>
        </p:nvSpPr>
        <p:spPr>
          <a:xfrm>
            <a:off x="487396" y="2896481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OneToMany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99A8FE-976A-4AAC-8030-3BA35CA4F5BC}"/>
              </a:ext>
            </a:extLst>
          </p:cNvPr>
          <p:cNvSpPr/>
          <p:nvPr/>
        </p:nvSpPr>
        <p:spPr>
          <a:xfrm>
            <a:off x="2183907" y="4067453"/>
            <a:ext cx="6664892" cy="22978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public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class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Orders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implements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Serializable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ManyToOne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Supplier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//…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ManyToMany</a:t>
            </a:r>
            <a:endParaRPr 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  <a:cs typeface="Consolas-Bold"/>
              </a:rPr>
              <a:t>private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List&lt;Item&gt;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items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6365C7-4DB7-4224-AC1C-C5FF9CE15828}"/>
              </a:ext>
            </a:extLst>
          </p:cNvPr>
          <p:cNvSpPr/>
          <p:nvPr/>
        </p:nvSpPr>
        <p:spPr>
          <a:xfrm>
            <a:off x="487396" y="4871840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ManyToOne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9CE653-99EC-4BD8-899F-A2558641524D}"/>
              </a:ext>
            </a:extLst>
          </p:cNvPr>
          <p:cNvSpPr/>
          <p:nvPr/>
        </p:nvSpPr>
        <p:spPr>
          <a:xfrm>
            <a:off x="487396" y="5624103"/>
            <a:ext cx="2016107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@</a:t>
            </a:r>
            <a:r>
              <a:rPr lang="de-DE" dirty="0" err="1"/>
              <a:t>ManyToMany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5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1F9B85-CCB7-49E9-A985-76B717B2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53DB320-30FE-44DC-97A1-80653C97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6844EB-22C5-4C4E-B4C4-E6190DC2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761B055-9D90-42D5-9DBD-0591789ED767}"/>
              </a:ext>
            </a:extLst>
          </p:cNvPr>
          <p:cNvSpPr/>
          <p:nvPr/>
        </p:nvSpPr>
        <p:spPr>
          <a:xfrm>
            <a:off x="2507942" y="1480129"/>
            <a:ext cx="4128116" cy="532664"/>
          </a:xfrm>
          <a:prstGeom prst="roundRect">
            <a:avLst>
              <a:gd name="adj" fmla="val 961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JPA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CF6FA2-F904-4700-8FE6-F9046FA85F2E}"/>
              </a:ext>
            </a:extLst>
          </p:cNvPr>
          <p:cNvCxnSpPr>
            <a:cxnSpLocks/>
          </p:cNvCxnSpPr>
          <p:nvPr/>
        </p:nvCxnSpPr>
        <p:spPr>
          <a:xfrm flipV="1">
            <a:off x="2591407" y="2032769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E386532-ADB8-4B0B-B5DC-DFE3412C28D5}"/>
              </a:ext>
            </a:extLst>
          </p:cNvPr>
          <p:cNvCxnSpPr>
            <a:cxnSpLocks/>
          </p:cNvCxnSpPr>
          <p:nvPr/>
        </p:nvCxnSpPr>
        <p:spPr>
          <a:xfrm flipH="1" flipV="1">
            <a:off x="5279389" y="2027320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7A59E4F-A4B7-4B2B-ACA4-E374B2213A90}"/>
              </a:ext>
            </a:extLst>
          </p:cNvPr>
          <p:cNvGrpSpPr/>
          <p:nvPr/>
        </p:nvGrpSpPr>
        <p:grpSpPr>
          <a:xfrm>
            <a:off x="487396" y="3582127"/>
            <a:ext cx="4128116" cy="1944211"/>
            <a:chOff x="487396" y="3582127"/>
            <a:chExt cx="4128116" cy="194421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51D1828F-EA10-4D6E-8D2D-3EA8BBDEA0F5}"/>
                </a:ext>
              </a:extLst>
            </p:cNvPr>
            <p:cNvGrpSpPr/>
            <p:nvPr/>
          </p:nvGrpSpPr>
          <p:grpSpPr>
            <a:xfrm>
              <a:off x="487396" y="3582127"/>
              <a:ext cx="4128116" cy="1944211"/>
              <a:chOff x="2459115" y="1296138"/>
              <a:chExt cx="4128116" cy="1944211"/>
            </a:xfrm>
          </p:grpSpPr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F719473B-4CF8-4650-8B88-8230E27A5D0C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err="1"/>
                  <a:t>Application</a:t>
                </a:r>
                <a:r>
                  <a:rPr lang="de-DE" b="1" dirty="0"/>
                  <a:t>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Standalone</a:t>
                </a:r>
                <a:r>
                  <a:rPr lang="de-DE" i="1" dirty="0"/>
                  <a:t> – Java SE</a:t>
                </a:r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A8092C39-022B-40AE-AF8B-8BB2BF623A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CE24DF04-4EB5-4E79-9EEF-1236876B354F}"/>
                </a:ext>
              </a:extLst>
            </p:cNvPr>
            <p:cNvSpPr/>
            <p:nvPr/>
          </p:nvSpPr>
          <p:spPr>
            <a:xfrm>
              <a:off x="660518" y="44432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Händische Initialisierung &amp; Beenden des Entity Managers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Explizites Transaktionsmanagement mit </a:t>
              </a:r>
              <a:r>
                <a:rPr lang="de-DE" sz="1500" dirty="0" err="1"/>
                <a:t>begin</a:t>
              </a:r>
              <a:r>
                <a:rPr lang="de-DE" sz="1500" dirty="0"/>
                <a:t>(), </a:t>
              </a:r>
              <a:r>
                <a:rPr lang="de-DE" sz="1500" dirty="0" err="1"/>
                <a:t>commit</a:t>
              </a:r>
              <a:r>
                <a:rPr lang="de-DE" sz="1500" dirty="0"/>
                <a:t>() und </a:t>
              </a:r>
              <a:r>
                <a:rPr lang="de-DE" sz="1500" dirty="0" err="1"/>
                <a:t>rollback</a:t>
              </a:r>
              <a:r>
                <a:rPr lang="de-DE" sz="1500" dirty="0"/>
                <a:t>()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C86B7C-2C6C-4D40-9E4B-F1124B732096}"/>
              </a:ext>
            </a:extLst>
          </p:cNvPr>
          <p:cNvGrpSpPr/>
          <p:nvPr/>
        </p:nvGrpSpPr>
        <p:grpSpPr>
          <a:xfrm>
            <a:off x="4870882" y="3568827"/>
            <a:ext cx="4128116" cy="1944211"/>
            <a:chOff x="4870882" y="3568827"/>
            <a:chExt cx="4128116" cy="1944211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C0972B34-E730-4984-A72A-E90507C39EC9}"/>
                </a:ext>
              </a:extLst>
            </p:cNvPr>
            <p:cNvGrpSpPr/>
            <p:nvPr/>
          </p:nvGrpSpPr>
          <p:grpSpPr>
            <a:xfrm>
              <a:off x="4870882" y="3568827"/>
              <a:ext cx="4128116" cy="1944211"/>
              <a:chOff x="2459115" y="1296138"/>
              <a:chExt cx="4128116" cy="1944211"/>
            </a:xfrm>
          </p:grpSpPr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4F3756D6-22A7-438F-8A53-E9C5DE232331}"/>
                  </a:ext>
                </a:extLst>
              </p:cNvPr>
              <p:cNvSpPr/>
              <p:nvPr/>
            </p:nvSpPr>
            <p:spPr>
              <a:xfrm>
                <a:off x="2459115" y="1296138"/>
                <a:ext cx="4128116" cy="1944211"/>
              </a:xfrm>
              <a:prstGeom prst="roundRect">
                <a:avLst>
                  <a:gd name="adj" fmla="val 9619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/>
                  <a:t>Container </a:t>
                </a:r>
                <a:r>
                  <a:rPr lang="de-DE" b="1" dirty="0" err="1"/>
                  <a:t>Managed</a:t>
                </a:r>
                <a:r>
                  <a:rPr lang="de-DE" b="1" dirty="0"/>
                  <a:t> </a:t>
                </a:r>
                <a:r>
                  <a:rPr lang="de-DE" b="1" dirty="0" err="1"/>
                  <a:t>Persistence</a:t>
                </a:r>
                <a:endParaRPr lang="de-DE" dirty="0"/>
              </a:p>
              <a:p>
                <a:pPr algn="ctr"/>
                <a:r>
                  <a:rPr lang="de-DE" i="1" dirty="0" err="1"/>
                  <a:t>Application</a:t>
                </a:r>
                <a:r>
                  <a:rPr lang="de-DE" i="1" dirty="0"/>
                  <a:t> Server – Java EE</a:t>
                </a:r>
              </a:p>
            </p:txBody>
          </p:sp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E61059D8-389F-40CA-9D28-E01BA7434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9115" y="2086254"/>
                <a:ext cx="4128116" cy="0"/>
              </a:xfrm>
              <a:prstGeom prst="line">
                <a:avLst/>
              </a:prstGeom>
              <a:ln>
                <a:solidFill>
                  <a:srgbClr val="6D8B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03880B4C-8786-4A89-954C-05A54FC072DC}"/>
                </a:ext>
              </a:extLst>
            </p:cNvPr>
            <p:cNvSpPr/>
            <p:nvPr/>
          </p:nvSpPr>
          <p:spPr>
            <a:xfrm>
              <a:off x="5044004" y="4429962"/>
              <a:ext cx="3861778" cy="104756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de-DE" sz="1500" dirty="0"/>
                <a:t>Entity Manager wird injiziert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Transaktionsmanagement impliziert</a:t>
              </a:r>
            </a:p>
            <a:p>
              <a:pPr marL="285750" indent="-285750">
                <a:buFontTx/>
                <a:buChar char="-"/>
              </a:pPr>
              <a:r>
                <a:rPr lang="de-DE" sz="1500" dirty="0"/>
                <a:t>Code-Reduktion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6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26BAFA5-F700-43AC-88D8-1BCB3394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1889491-FED6-41C0-8965-A043024F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Transaktionsmanagement –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84779-28DA-4644-8BD1-ECAF95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F848340-4CD5-462D-8F94-743B4ED79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509284"/>
            <a:ext cx="6437613" cy="3404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.createEntityManager</a:t>
            </a:r>
            <a:r>
              <a:rPr lang="de-DE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feld 5">
            <a:extLst>
              <a:ext uri="{FF2B5EF4-FFF2-40B4-BE49-F238E27FC236}">
                <a16:creationId xmlns:a16="http://schemas.microsoft.com/office/drawing/2014/main" id="{A8CC2786-9862-4117-9D09-F68C46ED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927002"/>
            <a:ext cx="6433831" cy="29136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Orders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o</a:t>
            </a:r>
            <a:r>
              <a:rPr lang="de-DE" sz="1300" dirty="0"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Orders(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Date(</a:t>
            </a:r>
            <a:r>
              <a:rPr lang="de-DE" sz="1300" i="1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.begin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Transaktionsstart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.persist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(o);	</a:t>
            </a:r>
          </a:p>
          <a:p>
            <a:pPr lvl="1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.commit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 	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Transaktion ausführen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.rollback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	</a:t>
            </a:r>
            <a:r>
              <a:rPr lang="de-DE" sz="13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 Fehlerfall Rollback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e1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) {</a:t>
            </a:r>
          </a:p>
          <a:p>
            <a:pPr lvl="2">
              <a:lnSpc>
                <a:spcPct val="107000"/>
              </a:lnSpc>
            </a:pP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.printStackTrace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107000"/>
              </a:lnSpc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ServletException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de-DE" sz="1300" dirty="0" err="1">
                <a:solidFill>
                  <a:schemeClr val="tx2"/>
                </a:solidFill>
                <a:latin typeface="Consolas" panose="020B0609020204030204" pitchFamily="49" charset="0"/>
              </a:rPr>
              <a:t>.getMessage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7000"/>
              </a:lnSpc>
            </a:pP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EF7590F-A7B0-4150-B113-6BF0F31F4418}"/>
              </a:ext>
            </a:extLst>
          </p:cNvPr>
          <p:cNvSpPr/>
          <p:nvPr/>
        </p:nvSpPr>
        <p:spPr>
          <a:xfrm>
            <a:off x="391297" y="2509284"/>
            <a:ext cx="2016107" cy="3404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erstellen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21CDB24-32EA-4028-BE40-13FF7EE97F07}"/>
              </a:ext>
            </a:extLst>
          </p:cNvPr>
          <p:cNvSpPr/>
          <p:nvPr/>
        </p:nvSpPr>
        <p:spPr>
          <a:xfrm>
            <a:off x="391298" y="2930965"/>
            <a:ext cx="2016107" cy="592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mit Transaktionen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DE2242-75BB-4104-9CAA-A295361172B9}"/>
              </a:ext>
            </a:extLst>
          </p:cNvPr>
          <p:cNvSpPr/>
          <p:nvPr/>
        </p:nvSpPr>
        <p:spPr>
          <a:xfrm>
            <a:off x="2407405" y="5908114"/>
            <a:ext cx="6437613" cy="6762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300" dirty="0">
              <a:latin typeface="Consolas" panose="020B0609020204030204" pitchFamily="49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35E39E-E602-466E-8A50-38847631BE20}"/>
              </a:ext>
            </a:extLst>
          </p:cNvPr>
          <p:cNvSpPr/>
          <p:nvPr/>
        </p:nvSpPr>
        <p:spPr>
          <a:xfrm>
            <a:off x="391298" y="5911689"/>
            <a:ext cx="2016107" cy="676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 beenden 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DC3FF88-D8C8-4A3E-A36F-F3BDE105F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268386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PersistenceUnit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emf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3146B3-E11D-450E-AB57-B36A95067CA8}"/>
              </a:ext>
            </a:extLst>
          </p:cNvPr>
          <p:cNvSpPr/>
          <p:nvPr/>
        </p:nvSpPr>
        <p:spPr>
          <a:xfrm>
            <a:off x="391298" y="1268386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/>
              <a:t>EMF injizieren </a:t>
            </a:r>
          </a:p>
        </p:txBody>
      </p:sp>
      <p:sp>
        <p:nvSpPr>
          <p:cNvPr id="14" name="Textfeld 4">
            <a:extLst>
              <a:ext uri="{FF2B5EF4-FFF2-40B4-BE49-F238E27FC236}">
                <a16:creationId xmlns:a16="http://schemas.microsoft.com/office/drawing/2014/main" id="{1D94016D-7E0B-4886-9C43-D519281A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4" y="1877578"/>
            <a:ext cx="6437613" cy="5347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r>
              <a:rPr lang="de-DE" sz="13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sz="1300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endParaRPr lang="de-DE" sz="13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UserTransaction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300" dirty="0" err="1">
                <a:solidFill>
                  <a:srgbClr val="0000C1"/>
                </a:solidFill>
                <a:latin typeface="Consolas" panose="020B0609020204030204" pitchFamily="49" charset="0"/>
              </a:rPr>
              <a:t>utx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e-DE" sz="1300" dirty="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D84127-B7D6-4ED2-B7FE-3872BA78998A}"/>
              </a:ext>
            </a:extLst>
          </p:cNvPr>
          <p:cNvSpPr/>
          <p:nvPr/>
        </p:nvSpPr>
        <p:spPr>
          <a:xfrm>
            <a:off x="391297" y="1877578"/>
            <a:ext cx="2016107" cy="5347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/>
              <a:t>UserTransaction</a:t>
            </a:r>
            <a:r>
              <a:rPr lang="de-DE" sz="1600" dirty="0"/>
              <a:t> injizieren </a:t>
            </a:r>
          </a:p>
        </p:txBody>
      </p:sp>
    </p:spTree>
    <p:extLst>
      <p:ext uri="{BB962C8B-B14F-4D97-AF65-F5344CB8AC3E}">
        <p14:creationId xmlns:p14="http://schemas.microsoft.com/office/powerpoint/2010/main" val="409177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531880-8A9D-4A6E-BC19-99EE700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D68C649-C1BE-4E53-81BE-E9A4D3965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Transaktionsmanagement – Container </a:t>
            </a:r>
            <a:r>
              <a:rPr lang="de-DE" dirty="0" err="1"/>
              <a:t>Managed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17F20-008C-40FF-ADA1-D529EE4B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3F2E5791-3524-4705-8C5E-28D0C997F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1586006"/>
            <a:ext cx="6437613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AD21FB-54E2-4DED-80B0-07900FB4BDBF}"/>
              </a:ext>
            </a:extLst>
          </p:cNvPr>
          <p:cNvSpPr/>
          <p:nvPr/>
        </p:nvSpPr>
        <p:spPr>
          <a:xfrm>
            <a:off x="391297" y="1586006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Entity Manager injizieren 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12073B5B-9817-4660-97A9-AF04818F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05" y="2367710"/>
            <a:ext cx="643383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de-DE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.persist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order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600" dirty="0">
                <a:effectLst/>
                <a:latin typeface="Consolas" panose="020B0609020204030204" pitchFamily="49" charset="0"/>
              </a:rPr>
              <a:t>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C0CE8E0-CAF9-4D6F-AC10-7E6BBB715EED}"/>
              </a:ext>
            </a:extLst>
          </p:cNvPr>
          <p:cNvSpPr/>
          <p:nvPr/>
        </p:nvSpPr>
        <p:spPr>
          <a:xfrm>
            <a:off x="391298" y="2371673"/>
            <a:ext cx="2016107" cy="62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Datenbankzugriff </a:t>
            </a:r>
          </a:p>
        </p:txBody>
      </p:sp>
    </p:spTree>
    <p:extLst>
      <p:ext uri="{BB962C8B-B14F-4D97-AF65-F5344CB8AC3E}">
        <p14:creationId xmlns:p14="http://schemas.microsoft.com/office/powerpoint/2010/main" val="53575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0F152F-29F2-492E-AB0A-4CE5D5F8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6ED9BCF-4C49-425D-A4C3-01EF28D59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Datenmanipulation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51A69-0273-4625-90E8-EA6F1C79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19</a:t>
            </a:fld>
            <a:endParaRPr lang="de-DE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C8CCFE4-3F2B-4E3D-9527-0BEF20152C5C}"/>
              </a:ext>
            </a:extLst>
          </p:cNvPr>
          <p:cNvGrpSpPr/>
          <p:nvPr/>
        </p:nvGrpSpPr>
        <p:grpSpPr>
          <a:xfrm>
            <a:off x="391298" y="2611701"/>
            <a:ext cx="8453721" cy="881986"/>
            <a:chOff x="391298" y="2624760"/>
            <a:chExt cx="8453721" cy="881986"/>
          </a:xfrm>
        </p:grpSpPr>
        <p:sp>
          <p:nvSpPr>
            <p:cNvPr id="6" name="Textfeld 4">
              <a:extLst>
                <a:ext uri="{FF2B5EF4-FFF2-40B4-BE49-F238E27FC236}">
                  <a16:creationId xmlns:a16="http://schemas.microsoft.com/office/drawing/2014/main" id="{71BB15F8-8D85-40B2-A962-216F449EE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2624760"/>
              <a:ext cx="6927440" cy="88198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alt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new</a:t>
              </a:r>
              <a:r>
                <a:rPr lang="de-DE" altLang="de-DE" sz="1600" dirty="0">
                  <a:solidFill>
                    <a:srgbClr val="646464"/>
                  </a:solidFill>
                  <a:latin typeface="Consolas" panose="020B0609020204030204" pitchFamily="49" charset="0"/>
                </a:rPr>
                <a:t> 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Customer(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“Hans“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“Peter“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,</a:t>
              </a:r>
              <a:r>
                <a:rPr lang="de-DE" alt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 ““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.persist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//Speichern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.flush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();		</a:t>
              </a:r>
              <a:r>
                <a:rPr lang="de-DE" sz="16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//Synchronisieren mit DB</a:t>
              </a:r>
              <a:endParaRPr lang="de-DE" altLang="de-DE" sz="16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CC6DF3F-5C21-49A7-ADFD-6DD16003F9E5}"/>
                </a:ext>
              </a:extLst>
            </p:cNvPr>
            <p:cNvSpPr/>
            <p:nvPr/>
          </p:nvSpPr>
          <p:spPr>
            <a:xfrm>
              <a:off x="391298" y="262476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CREATE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E2FE8EB-F53A-49FE-9F60-634D2F8055E5}"/>
              </a:ext>
            </a:extLst>
          </p:cNvPr>
          <p:cNvGrpSpPr/>
          <p:nvPr/>
        </p:nvGrpSpPr>
        <p:grpSpPr>
          <a:xfrm>
            <a:off x="391298" y="3851808"/>
            <a:ext cx="8453721" cy="602646"/>
            <a:chOff x="391298" y="3877926"/>
            <a:chExt cx="8453721" cy="602646"/>
          </a:xfrm>
        </p:grpSpPr>
        <p:sp>
          <p:nvSpPr>
            <p:cNvPr id="8" name="Textfeld 4">
              <a:extLst>
                <a:ext uri="{FF2B5EF4-FFF2-40B4-BE49-F238E27FC236}">
                  <a16:creationId xmlns:a16="http://schemas.microsoft.com/office/drawing/2014/main" id="{5B59EBEE-070A-4F95-B16D-E93E5E9A2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3877926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Int</a:t>
              </a: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 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 = 3;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dirty="0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Customer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=</a:t>
              </a:r>
              <a:r>
                <a:rPr lang="de-DE" sz="1600" dirty="0">
                  <a:solidFill>
                    <a:srgbClr val="0000C0"/>
                  </a:solidFill>
                  <a:latin typeface="Consolas" panose="020B0609020204030204" pitchFamily="49" charset="0"/>
                </a:rPr>
                <a:t> </a:t>
              </a: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.find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alt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Customer.</a:t>
              </a:r>
              <a:r>
                <a:rPr lang="de-DE" altLang="de-DE" sz="1600" b="1" dirty="0" err="1">
                  <a:solidFill>
                    <a:srgbClr val="7F0055"/>
                  </a:solidFill>
                  <a:latin typeface="Consolas" panose="020B0609020204030204" pitchFamily="49" charset="0"/>
                  <a:ea typeface="Times New Roman" panose="02020603050405020304" pitchFamily="18" charset="0"/>
                  <a:cs typeface="Consolas-Bold" charset="0"/>
                </a:rPr>
                <a:t>class</a:t>
              </a:r>
              <a:r>
                <a:rPr lang="de-DE" altLang="de-DE" sz="16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de-DE" alt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2ED1013-9053-4BBA-BBCE-25447153AF5F}"/>
                </a:ext>
              </a:extLst>
            </p:cNvPr>
            <p:cNvSpPr/>
            <p:nvPr/>
          </p:nvSpPr>
          <p:spPr>
            <a:xfrm>
              <a:off x="391298" y="3877926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READ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0663ABC-1D55-437E-96F9-2746601ED19D}"/>
              </a:ext>
            </a:extLst>
          </p:cNvPr>
          <p:cNvGrpSpPr/>
          <p:nvPr/>
        </p:nvGrpSpPr>
        <p:grpSpPr>
          <a:xfrm>
            <a:off x="391298" y="4812575"/>
            <a:ext cx="8453721" cy="602647"/>
            <a:chOff x="391298" y="4787170"/>
            <a:chExt cx="8453721" cy="602647"/>
          </a:xfrm>
        </p:grpSpPr>
        <p:sp>
          <p:nvSpPr>
            <p:cNvPr id="10" name="Textfeld 4">
              <a:extLst>
                <a:ext uri="{FF2B5EF4-FFF2-40B4-BE49-F238E27FC236}">
                  <a16:creationId xmlns:a16="http://schemas.microsoft.com/office/drawing/2014/main" id="{8C2BD3D0-54DF-4DAE-A25C-5188E6553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4787171"/>
              <a:ext cx="6927440" cy="60264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.setFirstname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>
                  <a:solidFill>
                    <a:srgbClr val="2A00FF"/>
                  </a:solidFill>
                  <a:latin typeface="Consolas" panose="020B0609020204030204" pitchFamily="49" charset="0"/>
                </a:rPr>
                <a:t>“Gustav“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.merge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067046-C806-41C4-A946-D2EB34478E1A}"/>
                </a:ext>
              </a:extLst>
            </p:cNvPr>
            <p:cNvSpPr/>
            <p:nvPr/>
          </p:nvSpPr>
          <p:spPr>
            <a:xfrm>
              <a:off x="391298" y="4787170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UPDATE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0E5AB03-A105-4FAA-A58B-772D9AD305C7}"/>
              </a:ext>
            </a:extLst>
          </p:cNvPr>
          <p:cNvGrpSpPr/>
          <p:nvPr/>
        </p:nvGrpSpPr>
        <p:grpSpPr>
          <a:xfrm>
            <a:off x="391298" y="5773344"/>
            <a:ext cx="8453721" cy="352721"/>
            <a:chOff x="391298" y="5773344"/>
            <a:chExt cx="8453721" cy="352721"/>
          </a:xfrm>
        </p:grpSpPr>
        <p:sp>
          <p:nvSpPr>
            <p:cNvPr id="12" name="Textfeld 4">
              <a:extLst>
                <a:ext uri="{FF2B5EF4-FFF2-40B4-BE49-F238E27FC236}">
                  <a16:creationId xmlns:a16="http://schemas.microsoft.com/office/drawing/2014/main" id="{8512F41F-E65F-4045-9B56-96950EC6E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579" y="5773345"/>
              <a:ext cx="6927440" cy="352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vert="horz" wrap="square" lIns="91440" tIns="45720" rIns="91440" bIns="72000" anchor="t" anchorCtr="0">
              <a:no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de-DE" sz="1600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em</a:t>
              </a:r>
              <a:r>
                <a:rPr lang="de-DE" sz="1600" dirty="0" err="1">
                  <a:solidFill>
                    <a:schemeClr val="tx2"/>
                  </a:solidFill>
                  <a:latin typeface="Consolas" panose="020B0609020204030204" pitchFamily="49" charset="0"/>
                </a:rPr>
                <a:t>.remove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(</a:t>
              </a:r>
              <a:r>
                <a:rPr lang="de-DE" sz="1600" dirty="0" err="1">
                  <a:solidFill>
                    <a:srgbClr val="6A3E3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r>
                <a:rPr lang="de-DE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B9E4F78C-754B-4B01-A471-298CC01164E2}"/>
                </a:ext>
              </a:extLst>
            </p:cNvPr>
            <p:cNvSpPr/>
            <p:nvPr/>
          </p:nvSpPr>
          <p:spPr>
            <a:xfrm>
              <a:off x="391298" y="5773344"/>
              <a:ext cx="1526280" cy="3527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/>
                <a:t>DELETE</a:t>
              </a:r>
            </a:p>
          </p:txBody>
        </p:sp>
      </p:grpSp>
      <p:sp>
        <p:nvSpPr>
          <p:cNvPr id="14" name="Textfeld 4">
            <a:extLst>
              <a:ext uri="{FF2B5EF4-FFF2-40B4-BE49-F238E27FC236}">
                <a16:creationId xmlns:a16="http://schemas.microsoft.com/office/drawing/2014/main" id="{47E2FA3A-3696-4180-AC66-141AB08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5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F9390D75-664C-48F9-99BB-176B98E21585}"/>
              </a:ext>
            </a:extLst>
          </p:cNvPr>
          <p:cNvSpPr/>
          <p:nvPr/>
        </p:nvSpPr>
        <p:spPr>
          <a:xfrm>
            <a:off x="6906827" y="3258105"/>
            <a:ext cx="1749777" cy="1930893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40DE5D2-A185-456F-B59A-36E9C2C6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D70EBC0-ABA9-4D4C-BA63-EAE9C73BD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96DF91-9900-4414-B0B5-1BAA3E7C0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94E2783-0144-4951-A623-80EAFEAD2B53}"/>
              </a:ext>
            </a:extLst>
          </p:cNvPr>
          <p:cNvSpPr/>
          <p:nvPr/>
        </p:nvSpPr>
        <p:spPr>
          <a:xfrm>
            <a:off x="1398233" y="1669002"/>
            <a:ext cx="6347534" cy="7390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Lat. </a:t>
            </a:r>
            <a:r>
              <a:rPr lang="de-DE" i="1" dirty="0" err="1"/>
              <a:t>persistere</a:t>
            </a:r>
            <a:r>
              <a:rPr lang="de-DE" dirty="0"/>
              <a:t> = bestehen bleiben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68428EA-3A91-4C04-9923-946D10BED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6" y="3366886"/>
            <a:ext cx="2232185" cy="1453373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611A64B-A303-47C4-85BC-F90250FABD00}"/>
              </a:ext>
            </a:extLst>
          </p:cNvPr>
          <p:cNvGrpSpPr/>
          <p:nvPr/>
        </p:nvGrpSpPr>
        <p:grpSpPr>
          <a:xfrm>
            <a:off x="7090818" y="3438103"/>
            <a:ext cx="1406590" cy="1515652"/>
            <a:chOff x="7090818" y="3438103"/>
            <a:chExt cx="1406590" cy="1515652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1EF953BD-793A-425F-87C9-7AA083D60238}"/>
                </a:ext>
              </a:extLst>
            </p:cNvPr>
            <p:cNvGrpSpPr/>
            <p:nvPr/>
          </p:nvGrpSpPr>
          <p:grpSpPr>
            <a:xfrm>
              <a:off x="7941050" y="3500775"/>
              <a:ext cx="556358" cy="608986"/>
              <a:chOff x="8469897" y="789615"/>
              <a:chExt cx="855389" cy="784226"/>
            </a:xfrm>
          </p:grpSpPr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036A9EC2-BE8C-448D-815F-1C68E66BD4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44286" y="841584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134B29A9-710A-4040-B70C-B15C34361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86800" y="1007690"/>
                <a:ext cx="381000" cy="438150"/>
              </a:xfrm>
              <a:prstGeom prst="rect">
                <a:avLst/>
              </a:prstGeom>
            </p:spPr>
          </p:pic>
          <p:pic>
            <p:nvPicPr>
              <p:cNvPr id="18" name="Grafik 17">
                <a:extLst>
                  <a:ext uri="{FF2B5EF4-FFF2-40B4-BE49-F238E27FC236}">
                    <a16:creationId xmlns:a16="http://schemas.microsoft.com/office/drawing/2014/main" id="{990998E4-E114-4379-92FC-FC8B97F12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648699" y="789615"/>
                <a:ext cx="364435" cy="419100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5754A702-CC98-43EE-8136-F5025D0AA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9897" y="962152"/>
                <a:ext cx="317500" cy="365125"/>
              </a:xfrm>
              <a:prstGeom prst="rect">
                <a:avLst/>
              </a:prstGeom>
            </p:spPr>
          </p:pic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6F5816E5-7D8B-47D2-BE43-292F16519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92484" y="1208715"/>
                <a:ext cx="317501" cy="365126"/>
              </a:xfrm>
              <a:prstGeom prst="rect">
                <a:avLst/>
              </a:prstGeom>
            </p:spPr>
          </p:pic>
        </p:grp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E4D97E90-C6B8-4DCB-AD3A-DC43F1806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976249">
              <a:off x="6918455" y="4201324"/>
              <a:ext cx="924794" cy="580067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CE3B1616-26B9-44B4-976E-25B405834336}"/>
                </a:ext>
              </a:extLst>
            </p:cNvPr>
            <p:cNvGrpSpPr/>
            <p:nvPr/>
          </p:nvGrpSpPr>
          <p:grpSpPr>
            <a:xfrm>
              <a:off x="7169788" y="3438103"/>
              <a:ext cx="651578" cy="546528"/>
              <a:chOff x="5618751" y="1284968"/>
              <a:chExt cx="1369047" cy="1241416"/>
            </a:xfrm>
          </p:grpSpPr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A0840F83-AE03-4E56-8EDA-0269C48A4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51" y="1774126"/>
                <a:ext cx="653664" cy="491932"/>
              </a:xfrm>
              <a:prstGeom prst="rect">
                <a:avLst/>
              </a:prstGeom>
            </p:spPr>
          </p:pic>
          <p:pic>
            <p:nvPicPr>
              <p:cNvPr id="24" name="Grafik 23">
                <a:extLst>
                  <a:ext uri="{FF2B5EF4-FFF2-40B4-BE49-F238E27FC236}">
                    <a16:creationId xmlns:a16="http://schemas.microsoft.com/office/drawing/2014/main" id="{18EF23C4-3693-4822-B3AF-5E5C03189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5087" y="2048757"/>
                <a:ext cx="634655" cy="477627"/>
              </a:xfrm>
              <a:prstGeom prst="rect">
                <a:avLst/>
              </a:prstGeom>
            </p:spPr>
          </p:pic>
          <p:pic>
            <p:nvPicPr>
              <p:cNvPr id="25" name="Grafik 24">
                <a:extLst>
                  <a:ext uri="{FF2B5EF4-FFF2-40B4-BE49-F238E27FC236}">
                    <a16:creationId xmlns:a16="http://schemas.microsoft.com/office/drawing/2014/main" id="{D60194E4-47BE-448D-97A6-36D3DEF91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4601" y="1284968"/>
                <a:ext cx="834318" cy="62788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0BC0435-4F17-41A9-B08B-AAB48A478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5642" y="1774126"/>
                <a:ext cx="572156" cy="430591"/>
              </a:xfrm>
              <a:prstGeom prst="rect">
                <a:avLst/>
              </a:prstGeom>
            </p:spPr>
          </p:pic>
        </p:grp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72CEB186-9AA1-4C2E-AFE4-61A2781A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750" y="4163519"/>
              <a:ext cx="726363" cy="727571"/>
            </a:xfrm>
            <a:prstGeom prst="rect">
              <a:avLst/>
            </a:prstGeom>
          </p:spPr>
        </p:pic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84576D9B-9238-44CF-85F1-79F8C8A904A3}"/>
              </a:ext>
            </a:extLst>
          </p:cNvPr>
          <p:cNvSpPr txBox="1"/>
          <p:nvPr/>
        </p:nvSpPr>
        <p:spPr>
          <a:xfrm>
            <a:off x="1203378" y="559441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Daten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2499D3-7D2F-4992-AD6F-CBD5CA3380BE}"/>
              </a:ext>
            </a:extLst>
          </p:cNvPr>
          <p:cNvSpPr txBox="1"/>
          <p:nvPr/>
        </p:nvSpPr>
        <p:spPr>
          <a:xfrm>
            <a:off x="3655559" y="559441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Informationssystem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A9F9DC-AF98-4661-952D-AD02D77FA0BE}"/>
              </a:ext>
            </a:extLst>
          </p:cNvPr>
          <p:cNvSpPr txBox="1"/>
          <p:nvPr/>
        </p:nvSpPr>
        <p:spPr>
          <a:xfrm>
            <a:off x="7023711" y="559589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Informationen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6FBC3B1-1EBF-43AC-9F61-69405B04CAD4}"/>
              </a:ext>
            </a:extLst>
          </p:cNvPr>
          <p:cNvSpPr/>
          <p:nvPr/>
        </p:nvSpPr>
        <p:spPr>
          <a:xfrm>
            <a:off x="4042391" y="3708653"/>
            <a:ext cx="1411550" cy="83249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C4CC0A8-A682-47F5-9CA8-DE1558825725}"/>
              </a:ext>
            </a:extLst>
          </p:cNvPr>
          <p:cNvSpPr/>
          <p:nvPr/>
        </p:nvSpPr>
        <p:spPr>
          <a:xfrm>
            <a:off x="2994618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5AB293D-2961-4193-9514-8411367AC0E4}"/>
              </a:ext>
            </a:extLst>
          </p:cNvPr>
          <p:cNvSpPr/>
          <p:nvPr/>
        </p:nvSpPr>
        <p:spPr>
          <a:xfrm>
            <a:off x="5898137" y="3852258"/>
            <a:ext cx="696998" cy="545284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53E5CD81-A939-4B39-8963-63750CCA1A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9175" y="4265296"/>
            <a:ext cx="815552" cy="845074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774E4C6-992F-49C5-99B8-08C8E2CFE6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44303" y="4584415"/>
            <a:ext cx="815552" cy="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11" grpId="0" animBg="1"/>
      <p:bldP spid="28" grpId="0"/>
      <p:bldP spid="29" grpId="0"/>
      <p:bldP spid="30" grpId="0"/>
      <p:bldP spid="33" grpId="0" animBg="1"/>
      <p:bldP spid="35" grpId="0" animBg="1"/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E2A3965-C99A-48D3-944B-29A3953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58CE2D61-2997-4556-AE55-EB489F5CF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Query Language (JPQL)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CD762-9E8C-4CDD-A49C-9328308B4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A931FB3-98DA-499C-A016-864C990F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1629046"/>
            <a:ext cx="6927441" cy="6245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646464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</a:t>
            </a:r>
            <a:r>
              <a:rPr lang="de-DE" altLang="de-DE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PersistenceContext</a:t>
            </a:r>
            <a:endParaRPr lang="de-DE" altLang="de-DE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-Bold" charset="0"/>
              </a:rPr>
              <a:t>private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EntityManager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C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altLang="de-DE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E4D330BF-EF6D-4981-89FB-A46B1FC3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9" y="2611701"/>
            <a:ext cx="6927440" cy="109916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  <a:endParaRPr lang="de-DE" sz="14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B5EDEEE-E0E5-47DE-B41E-45A721950DA0}"/>
              </a:ext>
            </a:extLst>
          </p:cNvPr>
          <p:cNvSpPr/>
          <p:nvPr/>
        </p:nvSpPr>
        <p:spPr>
          <a:xfrm>
            <a:off x="391298" y="2611702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SELECT all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4A15F182-5722-4EE0-8153-0ECA0392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578" y="4054838"/>
            <a:ext cx="6927440" cy="2221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="horz" wrap="square" lIns="91440" tIns="45720" rIns="91440" bIns="72000" anchor="t" anchorCtr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“Peter“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psql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“SELECT c FROM Customer c WHERE 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c.firstname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 = :</a:t>
            </a:r>
            <a:r>
              <a:rPr lang="de-DE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TypedQuery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&lt;Customer&gt;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em</a:t>
            </a:r>
            <a:r>
              <a:rPr lang="de-DE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.createQuery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psql</a:t>
            </a:r>
            <a:r>
              <a:rPr lang="de-DE" altLang="de-DE" sz="14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Customer.</a:t>
            </a:r>
            <a:r>
              <a:rPr lang="de-DE" alt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chemeClr val="tx2"/>
                </a:solidFill>
                <a:latin typeface="Consolas" panose="020B0609020204030204" pitchFamily="49" charset="0"/>
              </a:rPr>
              <a:t>);	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100" dirty="0">
              <a:solidFill>
                <a:srgbClr val="3F7F5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.setParameter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fname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List&lt;Customer&gt; = </a:t>
            </a:r>
            <a:r>
              <a:rPr lang="de-DE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de-DE" sz="1600" dirty="0" err="1">
                <a:solidFill>
                  <a:schemeClr val="tx2"/>
                </a:solidFill>
                <a:latin typeface="Consolas" panose="020B0609020204030204" pitchFamily="49" charset="0"/>
              </a:rPr>
              <a:t>.getResultList</a:t>
            </a:r>
            <a:r>
              <a:rPr lang="de-DE" sz="1600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  <a:endParaRPr lang="de-DE" altLang="de-DE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536CF90-23CC-47F1-8A51-F2406A7B512D}"/>
              </a:ext>
            </a:extLst>
          </p:cNvPr>
          <p:cNvSpPr/>
          <p:nvPr/>
        </p:nvSpPr>
        <p:spPr>
          <a:xfrm>
            <a:off x="391298" y="4053877"/>
            <a:ext cx="1526280" cy="3420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64900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042E82-7C59-4B6F-88B5-879B20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6AC6BC2-F0E9-4CA0-B701-88323A072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081605-EF58-4912-9A6F-F23D9BBF0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61F32B4-4DBE-49D0-BEBD-9C23A6A18693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Bidirektionale Beziehungen</a:t>
            </a:r>
          </a:p>
          <a:p>
            <a:endParaRPr lang="de-DE" sz="1200" i="1" dirty="0"/>
          </a:p>
          <a:p>
            <a:r>
              <a:rPr lang="de-DE" sz="1200" i="1" dirty="0"/>
              <a:t>https://www.javaworld.com/article/2077819/java-se/understanding-jpa-part-2-relationships-the-jpa-way.html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AA322D6-38C4-40A0-A705-34B40A53BEF0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JPQL weiterführend</a:t>
            </a:r>
          </a:p>
          <a:p>
            <a:r>
              <a:rPr lang="de-DE" sz="1600" i="1" dirty="0" err="1"/>
              <a:t>NamedQueries</a:t>
            </a:r>
            <a:r>
              <a:rPr lang="de-DE" sz="1600" i="1" dirty="0"/>
              <a:t>, </a:t>
            </a:r>
            <a:r>
              <a:rPr lang="de-DE" sz="1600" i="1" dirty="0" err="1"/>
              <a:t>NativeQueries</a:t>
            </a:r>
            <a:r>
              <a:rPr lang="de-DE" sz="1600" i="1" dirty="0"/>
              <a:t>, JOIN, Datenaggregation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7</a:t>
            </a:r>
            <a:endParaRPr lang="de-DE" sz="1000" i="1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06F891-C394-427C-969F-F365EEFA469C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Zusammengesetzte Primärschlüssel</a:t>
            </a:r>
          </a:p>
          <a:p>
            <a:r>
              <a:rPr lang="de-DE" sz="1600" i="1" dirty="0"/>
              <a:t>Mit @</a:t>
            </a:r>
            <a:r>
              <a:rPr lang="de-DE" sz="1600" i="1" dirty="0" err="1"/>
              <a:t>EmbeddedId</a:t>
            </a:r>
            <a:r>
              <a:rPr lang="de-DE" sz="1600" i="1" dirty="0"/>
              <a:t> und @</a:t>
            </a:r>
            <a:r>
              <a:rPr lang="de-DE" sz="1600" i="1" dirty="0" err="1"/>
              <a:t>Embeddable</a:t>
            </a:r>
            <a:r>
              <a:rPr lang="de-DE" sz="1600" i="1" dirty="0"/>
              <a:t> Spaltenfelder auf Klassen verteilen</a:t>
            </a:r>
          </a:p>
          <a:p>
            <a:r>
              <a:rPr lang="de-DE" sz="1200" i="1" dirty="0"/>
              <a:t>Müller, Wehr (2012): Java </a:t>
            </a:r>
            <a:r>
              <a:rPr lang="de-DE" sz="1200" i="1" dirty="0" err="1"/>
              <a:t>Persistence</a:t>
            </a:r>
            <a:r>
              <a:rPr lang="de-DE" sz="1200" i="1" dirty="0"/>
              <a:t> API 2, Kapitel 2</a:t>
            </a:r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377196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2BFFBC-EBAB-4F4F-8BD2-7DD91A5C4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3149" y="1770959"/>
            <a:ext cx="8298000" cy="4740451"/>
          </a:xfrm>
        </p:spPr>
        <p:txBody>
          <a:bodyPr/>
          <a:lstStyle/>
          <a:p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Laudon</a:t>
            </a:r>
            <a:r>
              <a:rPr lang="de-DE" b="1" dirty="0"/>
              <a:t>, </a:t>
            </a:r>
            <a:r>
              <a:rPr lang="de-DE" b="1" dirty="0" err="1"/>
              <a:t>Schoder</a:t>
            </a:r>
            <a:r>
              <a:rPr lang="de-DE" dirty="0"/>
              <a:t>: </a:t>
            </a:r>
            <a:r>
              <a:rPr lang="de-DE" i="1"/>
              <a:t>Wirtschaftsinformatik – Eine </a:t>
            </a:r>
            <a:r>
              <a:rPr lang="de-DE" i="1" dirty="0"/>
              <a:t>Einführung.</a:t>
            </a:r>
            <a:r>
              <a:rPr lang="de-DE" dirty="0"/>
              <a:t> 3. Auflage</a:t>
            </a:r>
          </a:p>
          <a:p>
            <a:r>
              <a:rPr lang="de-DE" b="1" dirty="0"/>
              <a:t>Abts, D</a:t>
            </a:r>
            <a:r>
              <a:rPr lang="de-DE" dirty="0"/>
              <a:t>. (2016): </a:t>
            </a:r>
            <a:r>
              <a:rPr lang="de-DE" i="1" dirty="0"/>
              <a:t>Grundkurs Java. Von den Grundlagen bis zu Datenbank- und Netzanwendungen</a:t>
            </a:r>
            <a:r>
              <a:rPr lang="de-DE" dirty="0"/>
              <a:t>. Wiesbaden : Springer Fachmedien</a:t>
            </a:r>
          </a:p>
          <a:p>
            <a:r>
              <a:rPr lang="de-DE" b="1" dirty="0"/>
              <a:t>Adams, R</a:t>
            </a:r>
            <a:r>
              <a:rPr lang="de-DE" dirty="0"/>
              <a:t>. (2016): SQL. </a:t>
            </a:r>
            <a:r>
              <a:rPr lang="de-DE" i="1" dirty="0"/>
              <a:t>Der Grundkurs für Ausbildung und Praxis. Mit Beispielen in MySQL/</a:t>
            </a:r>
            <a:r>
              <a:rPr lang="de-DE" i="1" dirty="0" err="1"/>
              <a:t>MariaDB</a:t>
            </a:r>
            <a:r>
              <a:rPr lang="de-DE" dirty="0"/>
              <a:t>. Carl Hanser Verlag GmbH &amp; Co. KG</a:t>
            </a:r>
          </a:p>
          <a:p>
            <a:r>
              <a:rPr lang="de-DE" b="1" dirty="0" err="1"/>
              <a:t>Kleuker</a:t>
            </a:r>
            <a:r>
              <a:rPr lang="de-DE" b="1" dirty="0"/>
              <a:t>, S</a:t>
            </a:r>
            <a:r>
              <a:rPr lang="de-DE" dirty="0"/>
              <a:t>. (2013): </a:t>
            </a:r>
            <a:r>
              <a:rPr lang="de-DE" i="1" dirty="0"/>
              <a:t>Grundkurs Datenbankentwicklung. Von der Anforderungsanalyse zur komplexen Datenbankabfrage</a:t>
            </a:r>
            <a:r>
              <a:rPr lang="de-DE" dirty="0"/>
              <a:t>. Wiesbaden: Springer Fachmedien, 3. Auflage</a:t>
            </a:r>
          </a:p>
          <a:p>
            <a:r>
              <a:rPr lang="de-DE" b="1" dirty="0"/>
              <a:t>Unterstein, </a:t>
            </a:r>
            <a:r>
              <a:rPr lang="de-DE" b="1" dirty="0" err="1"/>
              <a:t>Matthiessen</a:t>
            </a:r>
            <a:r>
              <a:rPr lang="de-DE" b="1" dirty="0"/>
              <a:t> </a:t>
            </a:r>
            <a:r>
              <a:rPr lang="de-DE" dirty="0"/>
              <a:t>(2013): Anwendungsentwicklung mit Datenbanken. Heidelberg: Springer, 5.Auflage</a:t>
            </a:r>
          </a:p>
          <a:p>
            <a:r>
              <a:rPr lang="de-DE" b="1" dirty="0"/>
              <a:t>Sharan, K. </a:t>
            </a:r>
            <a:r>
              <a:rPr lang="de-DE" dirty="0"/>
              <a:t>(2018): </a:t>
            </a:r>
            <a:r>
              <a:rPr lang="de-DE" i="1" dirty="0"/>
              <a:t>Java APIs, </a:t>
            </a:r>
            <a:r>
              <a:rPr lang="de-DE" i="1" dirty="0" err="1"/>
              <a:t>Extensions</a:t>
            </a:r>
            <a:r>
              <a:rPr lang="de-DE" i="1" dirty="0"/>
              <a:t> and Libraries. </a:t>
            </a:r>
            <a:r>
              <a:rPr lang="de-DE" i="1" dirty="0" err="1"/>
              <a:t>With</a:t>
            </a:r>
            <a:r>
              <a:rPr lang="de-DE" i="1" dirty="0"/>
              <a:t> JavaFX, JDBC, </a:t>
            </a:r>
            <a:r>
              <a:rPr lang="de-DE" i="1" dirty="0" err="1"/>
              <a:t>jmod</a:t>
            </a:r>
            <a:r>
              <a:rPr lang="de-DE" i="1" dirty="0"/>
              <a:t>, </a:t>
            </a:r>
            <a:r>
              <a:rPr lang="de-DE" i="1" dirty="0" err="1"/>
              <a:t>jlink</a:t>
            </a:r>
            <a:r>
              <a:rPr lang="de-DE" i="1" dirty="0"/>
              <a:t>, Networking, and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Process</a:t>
            </a:r>
            <a:r>
              <a:rPr lang="de-DE" i="1" dirty="0"/>
              <a:t> API</a:t>
            </a:r>
            <a:r>
              <a:rPr lang="de-DE" dirty="0"/>
              <a:t>. New York: Springer Science + Business.</a:t>
            </a:r>
            <a:endParaRPr lang="de-DE" b="1" dirty="0"/>
          </a:p>
          <a:p>
            <a:r>
              <a:rPr lang="de-DE" b="1" dirty="0"/>
              <a:t>Müller, Wehr </a:t>
            </a:r>
            <a:r>
              <a:rPr lang="de-DE" dirty="0"/>
              <a:t>(2012): </a:t>
            </a:r>
            <a:r>
              <a:rPr lang="de-DE" i="1" dirty="0"/>
              <a:t>Java </a:t>
            </a:r>
            <a:r>
              <a:rPr lang="de-DE" i="1" dirty="0" err="1"/>
              <a:t>Peristence</a:t>
            </a:r>
            <a:r>
              <a:rPr lang="de-DE" i="1" dirty="0"/>
              <a:t> API 2. </a:t>
            </a:r>
            <a:r>
              <a:rPr lang="de-DE" i="1" dirty="0" err="1"/>
              <a:t>Hibernate</a:t>
            </a:r>
            <a:r>
              <a:rPr lang="de-DE" i="1" dirty="0"/>
              <a:t>, </a:t>
            </a:r>
            <a:r>
              <a:rPr lang="de-DE" i="1" dirty="0" err="1"/>
              <a:t>EclipseLink</a:t>
            </a:r>
            <a:r>
              <a:rPr lang="de-DE" i="1" dirty="0"/>
              <a:t>, </a:t>
            </a:r>
            <a:r>
              <a:rPr lang="de-DE" i="1" dirty="0" err="1"/>
              <a:t>OpenJPA</a:t>
            </a:r>
            <a:r>
              <a:rPr lang="de-DE" i="1" dirty="0"/>
              <a:t> und Erweiterungen.</a:t>
            </a:r>
            <a:r>
              <a:rPr lang="de-DE" dirty="0"/>
              <a:t> München: Carl Hanser Verlag.</a:t>
            </a:r>
          </a:p>
          <a:p>
            <a:endParaRPr lang="de-DE" dirty="0"/>
          </a:p>
          <a:p>
            <a:r>
              <a:rPr lang="de-DE" b="1" dirty="0"/>
              <a:t>Java </a:t>
            </a:r>
            <a:r>
              <a:rPr lang="de-DE" b="1" dirty="0" err="1"/>
              <a:t>Documentation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https://docs.oracle.com/javase/tutorial/jdbc/overview/index.html</a:t>
            </a:r>
            <a:r>
              <a:rPr lang="de-DE" dirty="0"/>
              <a:t>, </a:t>
            </a:r>
            <a:r>
              <a:rPr lang="de-DE" u="sng" dirty="0">
                <a:hlinkClick r:id="rId3"/>
              </a:rPr>
              <a:t>https://docs.oracle.com/javase/tutorial/jdbc/basics/index.html</a:t>
            </a: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1531F08-8E57-457B-B64E-3A37992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BC757534-3B9B-4A08-B1F6-0D616787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F38894-2F49-4CC3-A5AE-32730CE17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289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Paket- und </a:t>
            </a:r>
            <a:r>
              <a:rPr lang="de-DE" dirty="0" err="1"/>
              <a:t>Buildsystem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252060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6CC06E-8F66-43DD-BB63-28BEC2639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Abhängigkeits-Management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Projekt-Management Tool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D796DA7-58A7-494B-AA95-2DD3C6E8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26D1BD1F-7F71-4D59-BAC7-487E135CA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pic>
        <p:nvPicPr>
          <p:cNvPr id="1026" name="Picture 2" descr="Bildergebnis fÃ¼r eclipse logo">
            <a:extLst>
              <a:ext uri="{FF2B5EF4-FFF2-40B4-BE49-F238E27FC236}">
                <a16:creationId xmlns:a16="http://schemas.microsoft.com/office/drawing/2014/main" id="{4F20F28E-B6F2-4C37-95B7-6F9BCFB6C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317157"/>
            <a:ext cx="2750821" cy="64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maven logo">
            <a:extLst>
              <a:ext uri="{FF2B5EF4-FFF2-40B4-BE49-F238E27FC236}">
                <a16:creationId xmlns:a16="http://schemas.microsoft.com/office/drawing/2014/main" id="{DCA5947A-5AC9-4DE8-8C22-0D9A1219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67" y="4526325"/>
            <a:ext cx="3377065" cy="10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Ã¼r command line logo">
            <a:extLst>
              <a:ext uri="{FF2B5EF4-FFF2-40B4-BE49-F238E27FC236}">
                <a16:creationId xmlns:a16="http://schemas.microsoft.com/office/drawing/2014/main" id="{5EF9CE01-455E-4AB0-BC9D-AC443942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59" y="2873509"/>
            <a:ext cx="1315401" cy="13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BEE85384-165D-463D-B633-E8E59E6DEAD6}"/>
              </a:ext>
            </a:extLst>
          </p:cNvPr>
          <p:cNvCxnSpPr>
            <a:stCxn id="1026" idx="2"/>
            <a:endCxn id="1028" idx="1"/>
          </p:cNvCxnSpPr>
          <p:nvPr/>
        </p:nvCxnSpPr>
        <p:spPr>
          <a:xfrm rot="16200000" flipH="1">
            <a:off x="1916191" y="4108618"/>
            <a:ext cx="1112295" cy="82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86220117-9774-4958-9DC8-9B98DE92E83B}"/>
              </a:ext>
            </a:extLst>
          </p:cNvPr>
          <p:cNvCxnSpPr>
            <a:stCxn id="1030" idx="2"/>
            <a:endCxn id="1028" idx="3"/>
          </p:cNvCxnSpPr>
          <p:nvPr/>
        </p:nvCxnSpPr>
        <p:spPr>
          <a:xfrm rot="5400000">
            <a:off x="6331754" y="4117688"/>
            <a:ext cx="886985" cy="10294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95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1989CA96-5D41-49CE-A4FB-79B188370461}"/>
              </a:ext>
            </a:extLst>
          </p:cNvPr>
          <p:cNvSpPr txBox="1"/>
          <p:nvPr/>
        </p:nvSpPr>
        <p:spPr>
          <a:xfrm>
            <a:off x="2035684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036FE07-750B-40FC-81D3-39EB0443B9D3}"/>
              </a:ext>
            </a:extLst>
          </p:cNvPr>
          <p:cNvSpPr txBox="1"/>
          <p:nvPr/>
        </p:nvSpPr>
        <p:spPr>
          <a:xfrm>
            <a:off x="6607684" y="5444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960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68E32-EB66-4880-9E19-4F4382C4864D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624B0-7E28-4E96-A874-4A39C728C78B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0C5926B-C6EB-4B0D-818F-5F02A9D27759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DDC6431-132C-4189-B54E-C1248300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80" y="3157088"/>
            <a:ext cx="4242702" cy="2576962"/>
          </a:xfrm>
          <a:prstGeom prst="rect">
            <a:avLst/>
          </a:prstGeom>
        </p:spPr>
      </p:pic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5170638-84BE-4AE6-9FDB-BB70473A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3157088"/>
            <a:ext cx="3200400" cy="2131387"/>
          </a:xfrm>
          <a:prstGeom prst="rect">
            <a:avLst/>
          </a:prstGeom>
        </p:spPr>
      </p:pic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C4C687C-7547-4702-95A1-D053E891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30" y="3182264"/>
            <a:ext cx="2581275" cy="2280126"/>
          </a:xfrm>
          <a:prstGeom prst="rect">
            <a:avLst/>
          </a:prstGeom>
        </p:spPr>
      </p:pic>
      <p:pic>
        <p:nvPicPr>
          <p:cNvPr id="18" name="Grafik 1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7B41CF1-87B1-4E19-A74A-956BE2203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0" y="3157088"/>
            <a:ext cx="4242701" cy="1524433"/>
          </a:xfrm>
          <a:prstGeom prst="rect">
            <a:avLst/>
          </a:prstGeom>
        </p:spPr>
      </p:pic>
      <p:pic>
        <p:nvPicPr>
          <p:cNvPr id="20" name="Grafik 1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96EE631-5515-44E4-9D1D-026CB868C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0155" y="4681521"/>
            <a:ext cx="4242701" cy="180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pom.xml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2668E32-EB66-4880-9E19-4F4382C4864D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A624B0-7E28-4E96-A874-4A39C728C78B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60C5926B-C6EB-4B0D-818F-5F02A9D27759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7E81920-86D8-4D51-90D1-0AA0BCC310CF}"/>
              </a:ext>
            </a:extLst>
          </p:cNvPr>
          <p:cNvSpPr txBox="1"/>
          <p:nvPr/>
        </p:nvSpPr>
        <p:spPr>
          <a:xfrm>
            <a:off x="474025" y="3796100"/>
            <a:ext cx="527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Vereinfachte Bearbeitung via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integragtion</a:t>
            </a:r>
            <a:r>
              <a:rPr lang="de-DE" dirty="0"/>
              <a:t>: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E130631-F28F-4A57-842C-18200E38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38" y="2223321"/>
            <a:ext cx="2771775" cy="2597083"/>
          </a:xfrm>
          <a:prstGeom prst="rect">
            <a:avLst/>
          </a:prstGeom>
        </p:spPr>
      </p:pic>
      <p:pic>
        <p:nvPicPr>
          <p:cNvPr id="9" name="Grafik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C6340B-AABF-45C1-883B-5A891FD2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5" y="4869624"/>
            <a:ext cx="8256233" cy="10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01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Dependency</a:t>
            </a:r>
            <a:r>
              <a:rPr lang="de-DE" dirty="0"/>
              <a:t> Manager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C247BCA-D0AF-47AF-A740-375A2E0463A9}"/>
              </a:ext>
            </a:extLst>
          </p:cNvPr>
          <p:cNvSpPr txBox="1"/>
          <p:nvPr/>
        </p:nvSpPr>
        <p:spPr>
          <a:xfrm>
            <a:off x="1527291" y="3108519"/>
            <a:ext cx="28360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6 </a:t>
            </a:r>
            <a:r>
              <a:rPr lang="de-DE" sz="2000" dirty="0" err="1"/>
              <a:t>Dependency</a:t>
            </a:r>
            <a:r>
              <a:rPr lang="de-DE" sz="2000" dirty="0"/>
              <a:t> Scopes: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compile</a:t>
            </a:r>
            <a:r>
              <a:rPr lang="de-DE" sz="2000" dirty="0"/>
              <a:t> (</a:t>
            </a:r>
            <a:r>
              <a:rPr lang="de-DE" sz="2000" dirty="0" err="1"/>
              <a:t>default</a:t>
            </a:r>
            <a:r>
              <a:rPr lang="de-D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provided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runtime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test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system</a:t>
            </a:r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import</a:t>
            </a:r>
            <a:endParaRPr lang="de-DE" sz="2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5D77F05-7B66-4151-9CF6-AC2BB4D31DB1}"/>
              </a:ext>
            </a:extLst>
          </p:cNvPr>
          <p:cNvSpPr txBox="1"/>
          <p:nvPr/>
        </p:nvSpPr>
        <p:spPr>
          <a:xfrm>
            <a:off x="4852555" y="3218759"/>
            <a:ext cx="277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Von </a:t>
            </a:r>
            <a:r>
              <a:rPr lang="de-DE" dirty="0" err="1"/>
              <a:t>pom</a:t>
            </a:r>
            <a:r>
              <a:rPr lang="de-DE" dirty="0"/>
              <a:t> definierte Abhängigkeiten werden geladen</a:t>
            </a:r>
          </a:p>
        </p:txBody>
      </p:sp>
    </p:spTree>
    <p:extLst>
      <p:ext uri="{BB962C8B-B14F-4D97-AF65-F5344CB8AC3E}">
        <p14:creationId xmlns:p14="http://schemas.microsoft.com/office/powerpoint/2010/main" val="30556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0.00087 -0.275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379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11111E-6 L 2.22222E-6 -0.16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-0.1347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9" grpId="0" animBg="1"/>
      <p:bldP spid="41" grpId="0" animBg="1"/>
      <p:bldP spid="26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69456EA-0C9A-4ECD-B062-B260132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394973A5-9F0E-45C6-AA87-B4CAB5C56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Einfluss auf den Lifecycle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8ED0229-45BD-483E-844B-40E898C61328}"/>
              </a:ext>
            </a:extLst>
          </p:cNvPr>
          <p:cNvSpPr/>
          <p:nvPr/>
        </p:nvSpPr>
        <p:spPr>
          <a:xfrm>
            <a:off x="474025" y="1770959"/>
            <a:ext cx="200025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pom.xml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426490B-450F-4692-BB48-4FCD4FF3ABE3}"/>
              </a:ext>
            </a:extLst>
          </p:cNvPr>
          <p:cNvSpPr txBox="1"/>
          <p:nvPr/>
        </p:nvSpPr>
        <p:spPr>
          <a:xfrm>
            <a:off x="3068206" y="1761656"/>
            <a:ext cx="277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Abhängigkeiten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Plugins</a:t>
            </a:r>
          </a:p>
        </p:txBody>
      </p:sp>
      <p:sp>
        <p:nvSpPr>
          <p:cNvPr id="4" name="Wolke 3">
            <a:extLst>
              <a:ext uri="{FF2B5EF4-FFF2-40B4-BE49-F238E27FC236}">
                <a16:creationId xmlns:a16="http://schemas.microsoft.com/office/drawing/2014/main" id="{38FCEB4E-4D5E-4276-B1AC-8F9AC0B211DF}"/>
              </a:ext>
            </a:extLst>
          </p:cNvPr>
          <p:cNvSpPr/>
          <p:nvPr/>
        </p:nvSpPr>
        <p:spPr>
          <a:xfrm>
            <a:off x="6376912" y="2212191"/>
            <a:ext cx="2466975" cy="164027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/>
              <a:t>Repositories</a:t>
            </a:r>
            <a:endParaRPr lang="de-DE" sz="2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2DAEE9-DC21-4BC9-A2DA-F365B35E73CC}"/>
              </a:ext>
            </a:extLst>
          </p:cNvPr>
          <p:cNvSpPr/>
          <p:nvPr/>
        </p:nvSpPr>
        <p:spPr>
          <a:xfrm>
            <a:off x="474025" y="3218759"/>
            <a:ext cx="2000250" cy="13437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Dependency</a:t>
            </a:r>
            <a:r>
              <a:rPr lang="de-DE" sz="2400" dirty="0"/>
              <a:t> Manager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13C6A587-CD68-4CDA-B962-76E538EEE5EF}"/>
              </a:ext>
            </a:extLst>
          </p:cNvPr>
          <p:cNvSpPr/>
          <p:nvPr/>
        </p:nvSpPr>
        <p:spPr>
          <a:xfrm rot="16200000">
            <a:off x="4543905" y="3212013"/>
            <a:ext cx="331150" cy="5801840"/>
          </a:xfrm>
          <a:prstGeom prst="leftBrace">
            <a:avLst>
              <a:gd name="adj1" fmla="val 88871"/>
              <a:gd name="adj2" fmla="val 496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49DE87-A627-46DB-BE39-2C7F76FAB72D}"/>
              </a:ext>
            </a:extLst>
          </p:cNvPr>
          <p:cNvSpPr txBox="1"/>
          <p:nvPr/>
        </p:nvSpPr>
        <p:spPr>
          <a:xfrm>
            <a:off x="4168306" y="627850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Lifecycle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B77C4D5-BEBD-401E-81A6-61CBE371874A}"/>
              </a:ext>
            </a:extLst>
          </p:cNvPr>
          <p:cNvSpPr/>
          <p:nvPr/>
        </p:nvSpPr>
        <p:spPr>
          <a:xfrm>
            <a:off x="2809875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F8DA5F3-C992-49EE-B8FD-E0978A904C4D}"/>
              </a:ext>
            </a:extLst>
          </p:cNvPr>
          <p:cNvSpPr/>
          <p:nvPr/>
        </p:nvSpPr>
        <p:spPr>
          <a:xfrm>
            <a:off x="5334002" y="4252213"/>
            <a:ext cx="1600198" cy="647700"/>
          </a:xfrm>
          <a:prstGeom prst="roundRect">
            <a:avLst/>
          </a:prstGeom>
          <a:gradFill>
            <a:gsLst>
              <a:gs pos="0">
                <a:srgbClr val="CB00D0"/>
              </a:gs>
              <a:gs pos="100000">
                <a:srgbClr val="FFA7E2"/>
              </a:gs>
            </a:gsLst>
          </a:gra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Abhängigkeit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47FA154B-FF15-440A-B992-09D2A20EB980}"/>
              </a:ext>
            </a:extLst>
          </p:cNvPr>
          <p:cNvSpPr/>
          <p:nvPr/>
        </p:nvSpPr>
        <p:spPr>
          <a:xfrm>
            <a:off x="4017168" y="4257675"/>
            <a:ext cx="1000125" cy="647700"/>
          </a:xfrm>
          <a:prstGeom prst="roundRect">
            <a:avLst/>
          </a:prstGeom>
          <a:gradFill>
            <a:gsLst>
              <a:gs pos="0">
                <a:srgbClr val="006674"/>
              </a:gs>
              <a:gs pos="100000">
                <a:srgbClr val="03B7EF"/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Plugin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92221F22-D958-4ACC-A8D1-72B7975D3187}"/>
              </a:ext>
            </a:extLst>
          </p:cNvPr>
          <p:cNvCxnSpPr>
            <a:cxnSpLocks/>
          </p:cNvCxnSpPr>
          <p:nvPr/>
        </p:nvCxnSpPr>
        <p:spPr>
          <a:xfrm>
            <a:off x="3283744" y="3569078"/>
            <a:ext cx="3452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97EEED3-7F3D-4A5E-8633-5A745EF813F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17230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4E1C521-1C51-450A-8E6C-F4C90DCE6E8B}"/>
              </a:ext>
            </a:extLst>
          </p:cNvPr>
          <p:cNvCxnSpPr>
            <a:cxnSpLocks/>
          </p:cNvCxnSpPr>
          <p:nvPr/>
        </p:nvCxnSpPr>
        <p:spPr>
          <a:xfrm>
            <a:off x="3304381" y="3569078"/>
            <a:ext cx="0" cy="68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3EF755F-2E45-46FF-A941-BC0AEDF6AC30}"/>
              </a:ext>
            </a:extLst>
          </p:cNvPr>
          <p:cNvCxnSpPr>
            <a:cxnSpLocks/>
          </p:cNvCxnSpPr>
          <p:nvPr/>
        </p:nvCxnSpPr>
        <p:spPr>
          <a:xfrm>
            <a:off x="6123385" y="3569078"/>
            <a:ext cx="1" cy="68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FF2C1DE-92A5-44D7-84CE-18D1BD4A4203}"/>
              </a:ext>
            </a:extLst>
          </p:cNvPr>
          <p:cNvSpPr/>
          <p:nvPr/>
        </p:nvSpPr>
        <p:spPr>
          <a:xfrm>
            <a:off x="2587344" y="5254207"/>
            <a:ext cx="1276350" cy="647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23AB745-3F23-4BAB-AD44-FFE6D8ACB5F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466056" y="2875859"/>
            <a:ext cx="8094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7D195B6A-3ACA-48E7-8F49-369C1447B12C}"/>
              </a:ext>
            </a:extLst>
          </p:cNvPr>
          <p:cNvSpPr/>
          <p:nvPr/>
        </p:nvSpPr>
        <p:spPr>
          <a:xfrm>
            <a:off x="2492612" y="1791147"/>
            <a:ext cx="566737" cy="868663"/>
          </a:xfrm>
          <a:prstGeom prst="leftBrace">
            <a:avLst>
              <a:gd name="adj1" fmla="val 26820"/>
              <a:gd name="adj2" fmla="val 510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9DC1089-3B7B-4356-9086-9C98B9A2C2EF}"/>
              </a:ext>
            </a:extLst>
          </p:cNvPr>
          <p:cNvCxnSpPr/>
          <p:nvPr/>
        </p:nvCxnSpPr>
        <p:spPr>
          <a:xfrm>
            <a:off x="2474275" y="3333750"/>
            <a:ext cx="3902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D51B303-4B43-4E10-B43A-7DECB3ECF6FB}"/>
              </a:ext>
            </a:extLst>
          </p:cNvPr>
          <p:cNvCxnSpPr/>
          <p:nvPr/>
        </p:nvCxnSpPr>
        <p:spPr>
          <a:xfrm>
            <a:off x="4017168" y="2659810"/>
            <a:ext cx="0" cy="673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1B6EB0C-C71B-4ADC-B5A3-F9DF1341AE86}"/>
              </a:ext>
            </a:extLst>
          </p:cNvPr>
          <p:cNvCxnSpPr/>
          <p:nvPr/>
        </p:nvCxnSpPr>
        <p:spPr>
          <a:xfrm>
            <a:off x="4709480" y="2323409"/>
            <a:ext cx="0" cy="101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feil: nach rechts 54">
            <a:extLst>
              <a:ext uri="{FF2B5EF4-FFF2-40B4-BE49-F238E27FC236}">
                <a16:creationId xmlns:a16="http://schemas.microsoft.com/office/drawing/2014/main" id="{A4183196-495F-4692-9E5E-90ADCD80EBA5}"/>
              </a:ext>
            </a:extLst>
          </p:cNvPr>
          <p:cNvSpPr/>
          <p:nvPr/>
        </p:nvSpPr>
        <p:spPr>
          <a:xfrm>
            <a:off x="3894575" y="5254207"/>
            <a:ext cx="1276350" cy="6931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FF8C018A-7E4D-4371-8F5D-E4EFE3D01B24}"/>
              </a:ext>
            </a:extLst>
          </p:cNvPr>
          <p:cNvSpPr/>
          <p:nvPr/>
        </p:nvSpPr>
        <p:spPr>
          <a:xfrm>
            <a:off x="5201806" y="5231063"/>
            <a:ext cx="1276350" cy="69313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Package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ECC77415-585E-40DC-A317-5DCF7D66155C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2869406" y="4950619"/>
            <a:ext cx="485777" cy="3952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98E0A0C9-B637-42BC-ABB7-12066BE9B5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7455" y="4950525"/>
            <a:ext cx="488506" cy="4064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9AC2A92-51F8-4F8E-95A9-C546823F3739}"/>
              </a:ext>
            </a:extLst>
          </p:cNvPr>
          <p:cNvCxnSpPr>
            <a:stCxn id="15" idx="2"/>
          </p:cNvCxnSpPr>
          <p:nvPr/>
        </p:nvCxnSpPr>
        <p:spPr>
          <a:xfrm flipH="1">
            <a:off x="4517230" y="4905375"/>
            <a:ext cx="1" cy="242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974C6668-6C14-4A18-993E-2B42280E93E1}"/>
              </a:ext>
            </a:extLst>
          </p:cNvPr>
          <p:cNvCxnSpPr/>
          <p:nvPr/>
        </p:nvCxnSpPr>
        <p:spPr>
          <a:xfrm>
            <a:off x="4517230" y="5148263"/>
            <a:ext cx="10358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43B61F9-EED7-4DD2-8693-677D7856FC3E}"/>
              </a:ext>
            </a:extLst>
          </p:cNvPr>
          <p:cNvCxnSpPr/>
          <p:nvPr/>
        </p:nvCxnSpPr>
        <p:spPr>
          <a:xfrm>
            <a:off x="5553075" y="5148263"/>
            <a:ext cx="0" cy="249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ACFAED80-B611-4761-8436-F4D9D7362897}"/>
              </a:ext>
            </a:extLst>
          </p:cNvPr>
          <p:cNvSpPr txBox="1"/>
          <p:nvPr/>
        </p:nvSpPr>
        <p:spPr>
          <a:xfrm>
            <a:off x="6614318" y="54161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446E8A9-9CB9-4240-8CFC-413337F68BC7}"/>
              </a:ext>
            </a:extLst>
          </p:cNvPr>
          <p:cNvSpPr txBox="1"/>
          <p:nvPr/>
        </p:nvSpPr>
        <p:spPr>
          <a:xfrm>
            <a:off x="2035684" y="54862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04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1" grpId="0" animBg="1"/>
      <p:bldP spid="13" grpId="0" animBg="1"/>
      <p:bldP spid="15" grpId="0" animBg="1"/>
      <p:bldP spid="36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4268FA8F-D63C-40A5-B3F5-A4F87CB60291}"/>
              </a:ext>
            </a:extLst>
          </p:cNvPr>
          <p:cNvSpPr/>
          <p:nvPr/>
        </p:nvSpPr>
        <p:spPr>
          <a:xfrm>
            <a:off x="2192784" y="1359462"/>
            <a:ext cx="4549521" cy="1725948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ECAC3C5-BAFD-4CE6-B094-DB107BFEE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1" r="39124"/>
          <a:stretch/>
        </p:blipFill>
        <p:spPr>
          <a:xfrm>
            <a:off x="2701753" y="1693404"/>
            <a:ext cx="1019158" cy="13335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19D34332-0342-42B2-B51A-D81BCC62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Persistenz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6F112249-14A3-4D08-8DEA-8500C8FB3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Drei Schichten 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F34B52-B0CE-41FA-9FEB-F55881588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7FF27F8-BF40-43D4-993E-80D07B0AAB42}"/>
              </a:ext>
            </a:extLst>
          </p:cNvPr>
          <p:cNvGrpSpPr/>
          <p:nvPr/>
        </p:nvGrpSpPr>
        <p:grpSpPr>
          <a:xfrm>
            <a:off x="2192784" y="3745405"/>
            <a:ext cx="4549523" cy="2618913"/>
            <a:chOff x="2192784" y="3827587"/>
            <a:chExt cx="4549523" cy="261891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E7D6995-536D-408D-9B71-4DA34B54AD36}"/>
                </a:ext>
              </a:extLst>
            </p:cNvPr>
            <p:cNvSpPr/>
            <p:nvPr/>
          </p:nvSpPr>
          <p:spPr>
            <a:xfrm>
              <a:off x="2192784" y="3827587"/>
              <a:ext cx="4549523" cy="2618913"/>
            </a:xfrm>
            <a:prstGeom prst="rect">
              <a:avLst/>
            </a:prstGeom>
            <a:noFill/>
            <a:ln w="190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r>
                <a:rPr lang="de-DE" dirty="0"/>
                <a:t>Datenbanksystem</a:t>
              </a:r>
            </a:p>
          </p:txBody>
        </p:sp>
        <p:sp>
          <p:nvSpPr>
            <p:cNvPr id="7" name="Zylinder 6">
              <a:extLst>
                <a:ext uri="{FF2B5EF4-FFF2-40B4-BE49-F238E27FC236}">
                  <a16:creationId xmlns:a16="http://schemas.microsoft.com/office/drawing/2014/main" id="{2C01D5CE-1D7C-4369-A076-5D13008E2372}"/>
                </a:ext>
              </a:extLst>
            </p:cNvPr>
            <p:cNvSpPr/>
            <p:nvPr/>
          </p:nvSpPr>
          <p:spPr>
            <a:xfrm>
              <a:off x="3470998" y="539436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137D08E-683C-4613-8CC4-3BBB21CBF042}"/>
                </a:ext>
              </a:extLst>
            </p:cNvPr>
            <p:cNvSpPr/>
            <p:nvPr/>
          </p:nvSpPr>
          <p:spPr>
            <a:xfrm>
              <a:off x="3304058" y="4369126"/>
              <a:ext cx="3214457" cy="5504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DBMS</a:t>
              </a:r>
            </a:p>
          </p:txBody>
        </p:sp>
        <p:sp>
          <p:nvSpPr>
            <p:cNvPr id="14" name="Zylinder 13">
              <a:extLst>
                <a:ext uri="{FF2B5EF4-FFF2-40B4-BE49-F238E27FC236}">
                  <a16:creationId xmlns:a16="http://schemas.microsoft.com/office/drawing/2014/main" id="{883DF996-C871-40AB-86F8-CADEDDFC6925}"/>
                </a:ext>
              </a:extLst>
            </p:cNvPr>
            <p:cNvSpPr/>
            <p:nvPr/>
          </p:nvSpPr>
          <p:spPr>
            <a:xfrm>
              <a:off x="4571993" y="5394364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sp>
          <p:nvSpPr>
            <p:cNvPr id="15" name="Zylinder 14">
              <a:extLst>
                <a:ext uri="{FF2B5EF4-FFF2-40B4-BE49-F238E27FC236}">
                  <a16:creationId xmlns:a16="http://schemas.microsoft.com/office/drawing/2014/main" id="{45506918-0E4A-45DE-B441-69C3F04B4C38}"/>
                </a:ext>
              </a:extLst>
            </p:cNvPr>
            <p:cNvSpPr/>
            <p:nvPr/>
          </p:nvSpPr>
          <p:spPr>
            <a:xfrm>
              <a:off x="5642956" y="5379155"/>
              <a:ext cx="678585" cy="80760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DB</a:t>
              </a:r>
              <a:endParaRPr lang="de-DE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EDD7526-7D5D-4C63-BA6B-D144EB9154E6}"/>
                </a:ext>
              </a:extLst>
            </p:cNvPr>
            <p:cNvCxnSpPr>
              <a:stCxn id="12" idx="2"/>
              <a:endCxn id="7" idx="1"/>
            </p:cNvCxnSpPr>
            <p:nvPr/>
          </p:nvCxnSpPr>
          <p:spPr>
            <a:xfrm flipH="1">
              <a:off x="3810291" y="4919542"/>
              <a:ext cx="1100996" cy="47482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7363CB1-4049-44B0-90C9-AFB0866E43B5}"/>
                </a:ext>
              </a:extLst>
            </p:cNvPr>
            <p:cNvCxnSpPr>
              <a:stCxn id="12" idx="2"/>
              <a:endCxn id="14" idx="1"/>
            </p:cNvCxnSpPr>
            <p:nvPr/>
          </p:nvCxnSpPr>
          <p:spPr>
            <a:xfrm flipH="1">
              <a:off x="4911286" y="4919542"/>
              <a:ext cx="1" cy="474822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D3A87D5-2370-49EE-A520-05DAB78E3435}"/>
                </a:ext>
              </a:extLst>
            </p:cNvPr>
            <p:cNvCxnSpPr>
              <a:stCxn id="12" idx="2"/>
              <a:endCxn id="15" idx="1"/>
            </p:cNvCxnSpPr>
            <p:nvPr/>
          </p:nvCxnSpPr>
          <p:spPr>
            <a:xfrm>
              <a:off x="4911287" y="4919542"/>
              <a:ext cx="1070962" cy="459613"/>
            </a:xfrm>
            <a:prstGeom prst="straightConnector1">
              <a:avLst/>
            </a:prstGeom>
            <a:ln w="12700">
              <a:tailEnd type="triangle"/>
            </a:ln>
            <a:effectLst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109D546F-DBB4-4BF3-9F64-BA1AAADB79FF}"/>
              </a:ext>
            </a:extLst>
          </p:cNvPr>
          <p:cNvSpPr/>
          <p:nvPr/>
        </p:nvSpPr>
        <p:spPr>
          <a:xfrm>
            <a:off x="3639842" y="2208213"/>
            <a:ext cx="2824434" cy="30428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Anwendungsschicht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22EF2A8-8175-447F-A1D2-CB31E242B0B1}"/>
              </a:ext>
            </a:extLst>
          </p:cNvPr>
          <p:cNvSpPr/>
          <p:nvPr/>
        </p:nvSpPr>
        <p:spPr>
          <a:xfrm>
            <a:off x="3639841" y="264736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Persistenzschicht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672522E-F874-4B73-8C31-B22296CC19D8}"/>
              </a:ext>
            </a:extLst>
          </p:cNvPr>
          <p:cNvSpPr/>
          <p:nvPr/>
        </p:nvSpPr>
        <p:spPr>
          <a:xfrm>
            <a:off x="3639845" y="1769698"/>
            <a:ext cx="2824434" cy="306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Präsentationsschicht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A2C4596-750A-4157-8E11-AA82755FE072}"/>
              </a:ext>
            </a:extLst>
          </p:cNvPr>
          <p:cNvCxnSpPr/>
          <p:nvPr/>
        </p:nvCxnSpPr>
        <p:spPr>
          <a:xfrm>
            <a:off x="6054567" y="2955587"/>
            <a:ext cx="0" cy="1333576"/>
          </a:xfrm>
          <a:prstGeom prst="straightConnector1">
            <a:avLst/>
          </a:prstGeom>
          <a:ln>
            <a:solidFill>
              <a:srgbClr val="6D8B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BAF9D35A-7D6C-4925-9AF8-E20F1AFB48F7}"/>
              </a:ext>
            </a:extLst>
          </p:cNvPr>
          <p:cNvSpPr txBox="1"/>
          <p:nvPr/>
        </p:nvSpPr>
        <p:spPr>
          <a:xfrm>
            <a:off x="6012484" y="32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JDBC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453CC73-8736-421E-8BED-E7CB4875EB84}"/>
              </a:ext>
            </a:extLst>
          </p:cNvPr>
          <p:cNvSpPr/>
          <p:nvPr/>
        </p:nvSpPr>
        <p:spPr>
          <a:xfrm>
            <a:off x="5866308" y="2678060"/>
            <a:ext cx="539873" cy="246389"/>
          </a:xfrm>
          <a:prstGeom prst="rect">
            <a:avLst/>
          </a:prstGeom>
          <a:solidFill>
            <a:schemeClr val="bg1"/>
          </a:solidFill>
          <a:ln w="12700">
            <a:solidFill>
              <a:srgbClr val="6D8B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96BE00"/>
                </a:solidFill>
              </a:rPr>
              <a:t>JPA</a:t>
            </a:r>
          </a:p>
        </p:txBody>
      </p:sp>
    </p:spTree>
    <p:extLst>
      <p:ext uri="{BB962C8B-B14F-4D97-AF65-F5344CB8AC3E}">
        <p14:creationId xmlns:p14="http://schemas.microsoft.com/office/powerpoint/2010/main" val="33468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5" grpId="0" animBg="1"/>
      <p:bldP spid="34" grpId="0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DEDE771-3781-4C41-8FBC-D35A5C4F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82DE6AC-8E21-4551-83DD-E9B6B3AC3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Default 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0A2692-7D98-4ACB-85DC-5FFEEA2ED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F1E4BBD0-35C1-4739-9BF1-4CDD7448D21B}"/>
              </a:ext>
            </a:extLst>
          </p:cNvPr>
          <p:cNvSpPr/>
          <p:nvPr/>
        </p:nvSpPr>
        <p:spPr>
          <a:xfrm rot="19377879">
            <a:off x="474023" y="4921833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validate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BCDACAED-07BE-4D80-BD8E-9CFAFA740E25}"/>
              </a:ext>
            </a:extLst>
          </p:cNvPr>
          <p:cNvSpPr/>
          <p:nvPr/>
        </p:nvSpPr>
        <p:spPr>
          <a:xfrm rot="19377879">
            <a:off x="1573230" y="4104239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compile</a:t>
            </a:r>
            <a:endParaRPr lang="de-DE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EE025C1-B944-4C6A-AEB4-E817D108CC08}"/>
              </a:ext>
            </a:extLst>
          </p:cNvPr>
          <p:cNvSpPr/>
          <p:nvPr/>
        </p:nvSpPr>
        <p:spPr>
          <a:xfrm rot="19377879">
            <a:off x="2672437" y="328664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test</a:t>
            </a: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706027A-61B8-42CD-B9DB-730F6EA20131}"/>
              </a:ext>
            </a:extLst>
          </p:cNvPr>
          <p:cNvSpPr/>
          <p:nvPr/>
        </p:nvSpPr>
        <p:spPr>
          <a:xfrm rot="19377879">
            <a:off x="3771642" y="2470724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A4E47223-93A3-4F97-B92B-2D2193C3830F}"/>
              </a:ext>
            </a:extLst>
          </p:cNvPr>
          <p:cNvSpPr/>
          <p:nvPr/>
        </p:nvSpPr>
        <p:spPr>
          <a:xfrm rot="19377879">
            <a:off x="4845213" y="1653130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install</a:t>
            </a: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873C560B-0725-4EB7-8A5D-E16D5A6EBCFE}"/>
              </a:ext>
            </a:extLst>
          </p:cNvPr>
          <p:cNvSpPr/>
          <p:nvPr/>
        </p:nvSpPr>
        <p:spPr>
          <a:xfrm rot="19377879">
            <a:off x="5918785" y="835535"/>
            <a:ext cx="1423355" cy="1120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E531EAD-D333-4F0B-A40F-29F164E08933}"/>
              </a:ext>
            </a:extLst>
          </p:cNvPr>
          <p:cNvSpPr txBox="1"/>
          <p:nvPr/>
        </p:nvSpPr>
        <p:spPr>
          <a:xfrm>
            <a:off x="2858715" y="5448768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Files werden überprüft</a:t>
            </a:r>
          </a:p>
          <a:p>
            <a:r>
              <a:rPr lang="de-DE" dirty="0"/>
              <a:t>z.B.: pom.xml auf </a:t>
            </a:r>
            <a:r>
              <a:rPr lang="de-DE" dirty="0" err="1"/>
              <a:t>syntax</a:t>
            </a:r>
            <a:endParaRPr lang="de-DE" dirty="0"/>
          </a:p>
          <a:p>
            <a:r>
              <a:rPr lang="de-DE" dirty="0"/>
              <a:t>geprüft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4819989-5799-4C61-88D0-205841DB983C}"/>
              </a:ext>
            </a:extLst>
          </p:cNvPr>
          <p:cNvSpPr txBox="1"/>
          <p:nvPr/>
        </p:nvSpPr>
        <p:spPr>
          <a:xfrm>
            <a:off x="3366613" y="5253044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Erstellen von </a:t>
            </a:r>
            <a:r>
              <a:rPr lang="de-DE" dirty="0" err="1"/>
              <a:t>class</a:t>
            </a:r>
            <a:r>
              <a:rPr lang="de-DE" dirty="0"/>
              <a:t> Files aus</a:t>
            </a:r>
          </a:p>
          <a:p>
            <a:r>
              <a:rPr lang="de-DE" dirty="0"/>
              <a:t>den Java Files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E7BED5-F281-41F4-9B7F-BB92AEABDAEB}"/>
              </a:ext>
            </a:extLst>
          </p:cNvPr>
          <p:cNvSpPr txBox="1"/>
          <p:nvPr/>
        </p:nvSpPr>
        <p:spPr>
          <a:xfrm>
            <a:off x="3698247" y="5121276"/>
            <a:ext cx="316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Unit Tests werden ausgeführt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E128E3-2D74-4772-B3FC-2B758733D18A}"/>
              </a:ext>
            </a:extLst>
          </p:cNvPr>
          <p:cNvSpPr txBox="1"/>
          <p:nvPr/>
        </p:nvSpPr>
        <p:spPr>
          <a:xfrm>
            <a:off x="3952800" y="4918171"/>
            <a:ext cx="435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(JARs, WARs) werden gebunden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757B03C-BECD-44BD-9441-0CCF1233E7FA}"/>
              </a:ext>
            </a:extLst>
          </p:cNvPr>
          <p:cNvSpPr txBox="1"/>
          <p:nvPr/>
        </p:nvSpPr>
        <p:spPr>
          <a:xfrm>
            <a:off x="3583018" y="4791379"/>
            <a:ext cx="5096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werden zum Repository hinzugefügt</a:t>
            </a:r>
          </a:p>
          <a:p>
            <a:r>
              <a:rPr lang="de-DE" dirty="0"/>
              <a:t>Kann in anderen Projekten nun als Abhängigkeit</a:t>
            </a:r>
          </a:p>
          <a:p>
            <a:r>
              <a:rPr lang="de-DE" dirty="0"/>
              <a:t>verwendet werden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986C24-C6D5-439B-8A73-A7D3DE5E5845}"/>
              </a:ext>
            </a:extLst>
          </p:cNvPr>
          <p:cNvSpPr txBox="1"/>
          <p:nvPr/>
        </p:nvSpPr>
        <p:spPr>
          <a:xfrm>
            <a:off x="4207802" y="4419254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Pakete werden auf Remote kopiert</a:t>
            </a:r>
          </a:p>
        </p:txBody>
      </p:sp>
    </p:spTree>
    <p:extLst>
      <p:ext uri="{BB962C8B-B14F-4D97-AF65-F5344CB8AC3E}">
        <p14:creationId xmlns:p14="http://schemas.microsoft.com/office/powerpoint/2010/main" val="2040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" grpId="0"/>
      <p:bldP spid="2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80564D-DFDC-45B4-AAB2-573D2DD97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Clean Lifecycle: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clean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Default Lifecycle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Site Lifecycle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 err="1"/>
              <a:t>pre</a:t>
            </a:r>
            <a:r>
              <a:rPr lang="de-DE" sz="2000" dirty="0"/>
              <a:t>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post-site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de-DE" sz="2000" dirty="0"/>
              <a:t>site-deploy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D42FE1-171D-4EA8-8A94-162138E8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4B0A7F1-C9BF-4138-95E3-E0B460F98E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Lifecycle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61DAD0-925C-4E1A-AE76-C23DDBE63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979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DFAF969-BC02-4F4E-B92E-028E7DF4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0F3700D-C631-4455-B48F-B745EC7AC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Kommandos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35AB32-6B5C-4AA2-93BD-D0E6D5727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5CA250F-867C-4F0F-A3ED-322AEEEF2EFD}"/>
              </a:ext>
            </a:extLst>
          </p:cNvPr>
          <p:cNvSpPr/>
          <p:nvPr/>
        </p:nvSpPr>
        <p:spPr>
          <a:xfrm>
            <a:off x="632460" y="1722120"/>
            <a:ext cx="9982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mvn</a:t>
            </a:r>
            <a:endParaRPr lang="de-DE" sz="240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02D6DCD1-C96E-47D8-99F1-A8EEBE2B8173}"/>
              </a:ext>
            </a:extLst>
          </p:cNvPr>
          <p:cNvSpPr/>
          <p:nvPr/>
        </p:nvSpPr>
        <p:spPr>
          <a:xfrm>
            <a:off x="208788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phase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E2C2A8-BEAD-44CB-A4F7-16DF83927D06}"/>
              </a:ext>
            </a:extLst>
          </p:cNvPr>
          <p:cNvSpPr/>
          <p:nvPr/>
        </p:nvSpPr>
        <p:spPr>
          <a:xfrm>
            <a:off x="4015740" y="2590800"/>
            <a:ext cx="164592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6DD8BA1-93B8-4F31-8A22-F3FC785D7FA4}"/>
              </a:ext>
            </a:extLst>
          </p:cNvPr>
          <p:cNvSpPr/>
          <p:nvPr/>
        </p:nvSpPr>
        <p:spPr>
          <a:xfrm>
            <a:off x="6019800" y="2590800"/>
            <a:ext cx="1859280" cy="6400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CD7DCFB-CB76-4433-BF1C-15AC5D0492A4}"/>
              </a:ext>
            </a:extLst>
          </p:cNvPr>
          <p:cNvSpPr txBox="1"/>
          <p:nvPr/>
        </p:nvSpPr>
        <p:spPr>
          <a:xfrm>
            <a:off x="6318498" y="383841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clean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AE8ED9-986F-45CA-A920-259120F10EC7}"/>
              </a:ext>
            </a:extLst>
          </p:cNvPr>
          <p:cNvSpPr txBox="1"/>
          <p:nvPr/>
        </p:nvSpPr>
        <p:spPr>
          <a:xfrm>
            <a:off x="2119598" y="383841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package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885F60-81C2-4D32-AC73-B25B7593AC22}"/>
              </a:ext>
            </a:extLst>
          </p:cNvPr>
          <p:cNvSpPr txBox="1"/>
          <p:nvPr/>
        </p:nvSpPr>
        <p:spPr>
          <a:xfrm>
            <a:off x="2790703" y="4549893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z.B.: </a:t>
            </a:r>
            <a:r>
              <a:rPr lang="de-DE" dirty="0" err="1"/>
              <a:t>dependency:copy-dependencies</a:t>
            </a:r>
            <a:r>
              <a:rPr lang="de-DE" dirty="0"/>
              <a:t> 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339E46-0CCE-43E8-AE55-10C6BC3E4C70}"/>
              </a:ext>
            </a:extLst>
          </p:cNvPr>
          <p:cNvCxnSpPr>
            <a:stCxn id="7" idx="0"/>
          </p:cNvCxnSpPr>
          <p:nvPr/>
        </p:nvCxnSpPr>
        <p:spPr>
          <a:xfrm flipV="1">
            <a:off x="2910840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39200D7-62E4-4242-94DF-267D40128CF2}"/>
              </a:ext>
            </a:extLst>
          </p:cNvPr>
          <p:cNvCxnSpPr/>
          <p:nvPr/>
        </p:nvCxnSpPr>
        <p:spPr>
          <a:xfrm flipV="1">
            <a:off x="483869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34DA1B5-8EE4-4EB0-8A38-C4AD71A939A8}"/>
              </a:ext>
            </a:extLst>
          </p:cNvPr>
          <p:cNvCxnSpPr/>
          <p:nvPr/>
        </p:nvCxnSpPr>
        <p:spPr>
          <a:xfrm flipV="1">
            <a:off x="6941819" y="204216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ADE37F3-1ACB-4BFF-A4F0-E2D8C221473B}"/>
              </a:ext>
            </a:extLst>
          </p:cNvPr>
          <p:cNvSpPr txBox="1"/>
          <p:nvPr/>
        </p:nvSpPr>
        <p:spPr>
          <a:xfrm>
            <a:off x="487396" y="272617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Argumente :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B3BEEBB-143F-401F-BBDC-A9AD9A0DD681}"/>
              </a:ext>
            </a:extLst>
          </p:cNvPr>
          <p:cNvSpPr/>
          <p:nvPr/>
        </p:nvSpPr>
        <p:spPr>
          <a:xfrm>
            <a:off x="2087880" y="1722120"/>
            <a:ext cx="5791200" cy="3200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Kommando Argumente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865730C-2F86-4CCA-8C05-588A17FA2FD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910840" y="3230880"/>
            <a:ext cx="0" cy="607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C4DEED3-7DF9-424F-90DE-26E2864E054E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4838700" y="3230880"/>
            <a:ext cx="0" cy="1319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A435132-E345-48B7-8A6D-44A03F1FDC14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949440" y="3230880"/>
            <a:ext cx="0" cy="607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88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9DA4113-7FAC-42EB-9F43-BABA9A900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https://maven.apache.org/guides/introduction/introduction-to-the-lifecycle.html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https://maven.apache.org/what-is-maven.html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4"/>
              </a:rPr>
              <a:t>https://www.torsten-horn.de/techdocs/maven.htm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C1FD92-166B-4B61-9834-DAAB3B8F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Maven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F21D6BF-319C-4507-8C0D-497A8452A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382B14-292E-4983-8404-6522621D3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0834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12.11.18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Michael Höpp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Automatisiertes Testen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93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6BFD12-B7C4-49CA-938E-127016D40A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1770959"/>
            <a:ext cx="8298000" cy="47404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Framework zum automatisierten Testen von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Unit Tests sind spezielle, durch Annotationen markierte Methoden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Einheiten (Methoden oder Klassen) sollen einzeln getestet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JUnit</a:t>
            </a:r>
            <a:r>
              <a:rPr lang="de-DE" sz="2000" dirty="0"/>
              <a:t> ist standardmäßig in </a:t>
            </a:r>
            <a:r>
              <a:rPr lang="de-DE" sz="2000" dirty="0" err="1"/>
              <a:t>Eclipse</a:t>
            </a:r>
            <a:r>
              <a:rPr lang="de-DE" sz="2000" dirty="0"/>
              <a:t> integriert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Validierung ob der Test fehlschlägt durch verschiedene </a:t>
            </a:r>
            <a:r>
              <a:rPr lang="de-DE" sz="2000" dirty="0" err="1"/>
              <a:t>assert</a:t>
            </a:r>
            <a:r>
              <a:rPr lang="de-DE" sz="2000" dirty="0"/>
              <a:t> Aufrufe</a:t>
            </a:r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1028700" lvl="1"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B24C367-6258-46A5-BDB3-8C38474E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308A6E58-EFBD-499F-A81C-B60D6B90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05C151-C244-44B0-89A0-CC76A3A09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385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0A7B58-D883-4D96-BE52-1E1C4BCB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1150E41-11DA-450B-90D2-8C9F8C7AD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04D273-5B94-4DFE-AEC0-C71ED4615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B6DACAC-04B3-4187-949A-1BAAF16D1BA0}"/>
              </a:ext>
            </a:extLst>
          </p:cNvPr>
          <p:cNvSpPr txBox="1"/>
          <p:nvPr/>
        </p:nvSpPr>
        <p:spPr>
          <a:xfrm>
            <a:off x="2863000" y="164301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Mögliche Ergebnisse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17526C-55D7-4CC4-A346-CCAFC7B7F1F0}"/>
              </a:ext>
            </a:extLst>
          </p:cNvPr>
          <p:cNvSpPr txBox="1"/>
          <p:nvPr/>
        </p:nvSpPr>
        <p:spPr>
          <a:xfrm>
            <a:off x="89664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A2B434-7F2A-4E54-9C14-28ABA557F3ED}"/>
              </a:ext>
            </a:extLst>
          </p:cNvPr>
          <p:cNvSpPr txBox="1"/>
          <p:nvPr/>
        </p:nvSpPr>
        <p:spPr>
          <a:xfrm>
            <a:off x="3747857" y="27609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78F4AC-70F6-4F66-A527-975D1804482F}"/>
              </a:ext>
            </a:extLst>
          </p:cNvPr>
          <p:cNvSpPr txBox="1"/>
          <p:nvPr/>
        </p:nvSpPr>
        <p:spPr>
          <a:xfrm>
            <a:off x="6803255" y="27609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5629271-D0A6-44D3-811F-95A42804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9" y="3540118"/>
            <a:ext cx="2849052" cy="1060908"/>
          </a:xfrm>
          <a:prstGeom prst="rect">
            <a:avLst/>
          </a:prstGeom>
          <a:ln w="25400">
            <a:solidFill>
              <a:schemeClr val="tx2"/>
            </a:solidFill>
          </a:ln>
          <a:effectLst>
            <a:softEdge rad="0"/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46C51C2-03EB-4F79-8E3D-8B21BDC7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02" y="3540118"/>
            <a:ext cx="2583726" cy="107282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83DD6E-C32F-4867-BA08-03C82FD7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981" y="3533461"/>
            <a:ext cx="2602744" cy="1067566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74C7101-D224-4E0D-8CDF-E8F42D4FE5E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242874" y="3130287"/>
            <a:ext cx="2585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ABBA307-13D0-4B6A-A8CC-942CBF328D4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02613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1AA27A6-CABD-49F1-851E-08CFAE8D093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152069" y="3130287"/>
            <a:ext cx="0" cy="4031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640C6A4-7DFA-4860-AA86-D17C6A94DC5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1245459" y="2012346"/>
            <a:ext cx="278068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6549542-A510-419A-BEE6-89948F7823E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026139" y="2012346"/>
            <a:ext cx="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7F3586D-A771-4173-B9D2-FB9500DBA958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026139" y="2012346"/>
            <a:ext cx="3125930" cy="74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FAC56728-134C-42E7-8DDD-18D7A527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18" y="5185730"/>
            <a:ext cx="3914775" cy="857250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00B1AE0E-A773-434D-9E2C-756188F3C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6089" y="5187381"/>
            <a:ext cx="3536225" cy="1054960"/>
          </a:xfrm>
          <a:prstGeom prst="rect">
            <a:avLst/>
          </a:prstGeom>
        </p:spPr>
      </p:pic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6449D9D-F091-4F47-AFA8-B1B0E8715967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 flipH="1">
            <a:off x="3089106" y="4612945"/>
            <a:ext cx="1611459" cy="57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08343B0-8138-41FC-B9F2-DC16CE1E84EF}"/>
              </a:ext>
            </a:extLst>
          </p:cNvPr>
          <p:cNvCxnSpPr>
            <a:stCxn id="15" idx="2"/>
            <a:endCxn id="38" idx="0"/>
          </p:cNvCxnSpPr>
          <p:nvPr/>
        </p:nvCxnSpPr>
        <p:spPr>
          <a:xfrm flipH="1">
            <a:off x="7134202" y="4601027"/>
            <a:ext cx="355151" cy="58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61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564A86-8981-4FB1-8661-BC0F07EC47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1F4E74-C358-4111-8B13-155320D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56CBDC8-FECE-467C-8E15-EC439D514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Asserts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547C15-1BF5-4CA6-878D-00714962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37</a:t>
            </a:fld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7F4BE48-B6E4-4180-853B-61BF1C58AB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1974" y="1397000"/>
          <a:ext cx="8612227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742">
                  <a:extLst>
                    <a:ext uri="{9D8B030D-6E8A-4147-A177-3AD203B41FA5}">
                      <a16:colId xmlns:a16="http://schemas.microsoft.com/office/drawing/2014/main" val="2950632722"/>
                    </a:ext>
                  </a:extLst>
                </a:gridCol>
                <a:gridCol w="1902267">
                  <a:extLst>
                    <a:ext uri="{9D8B030D-6E8A-4147-A177-3AD203B41FA5}">
                      <a16:colId xmlns:a16="http://schemas.microsoft.com/office/drawing/2014/main" val="3053415281"/>
                    </a:ext>
                  </a:extLst>
                </a:gridCol>
                <a:gridCol w="3839218">
                  <a:extLst>
                    <a:ext uri="{9D8B030D-6E8A-4147-A177-3AD203B41FA5}">
                      <a16:colId xmlns:a16="http://schemas.microsoft.com/office/drawing/2014/main" val="150608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Methodenname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5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gleich (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Operator)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4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double, double,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ersten beiden double weniger als der dritte double abweichen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5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assertArrayEquals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[], 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Elemente in den beiden Arrays jeweils </a:t>
                      </a:r>
                      <a:r>
                        <a:rPr lang="de-DE" dirty="0" err="1"/>
                        <a:t>Equal</a:t>
                      </a:r>
                      <a:r>
                        <a:rPr lang="de-DE" dirty="0"/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8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einen Null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0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die Objekte die selben sind (selbe Referenz)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7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assertNotSame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Object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 unterschiedliche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assertThat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T, Matcher&lt;T&gt;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Nutzt einen benutzerdefinierten </a:t>
                      </a:r>
                      <a:r>
                        <a:rPr lang="de-DE" dirty="0" err="1"/>
                        <a:t>Matcher</a:t>
                      </a:r>
                      <a:r>
                        <a:rPr lang="de-DE" dirty="0"/>
                        <a:t> für das Objekt der Klasse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1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assertFalse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0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assertTrue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Erwartet, dass der </a:t>
                      </a: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31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171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F38CC7-332F-4B26-976B-78808B29C1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4025" y="4536489"/>
            <a:ext cx="8298000" cy="1974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Fail() ermöglicht einen sofortigen Fehlschlag des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Asserts</a:t>
            </a:r>
            <a:r>
              <a:rPr lang="de-DE" sz="2000" dirty="0"/>
              <a:t> können mit einem zusätzlichen String Parameter aufgerufen werden -&gt; Nachricht wird bei Fail angezeigt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BDCE344-A2CD-4518-84AE-E3A45E65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F57CDBC9-C6A1-4C08-8775-DAA7E3C14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Beispiele zur Nutzung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D63505-EC16-47E8-B4C2-81318E250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B495CE4-10DA-4C56-9197-4CC347EF5C65}"/>
              </a:ext>
            </a:extLst>
          </p:cNvPr>
          <p:cNvSpPr/>
          <p:nvPr/>
        </p:nvSpPr>
        <p:spPr>
          <a:xfrm>
            <a:off x="872209" y="1447060"/>
            <a:ext cx="7501631" cy="29731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2">
                    <a:lumMod val="65000"/>
                  </a:schemeClr>
                </a:solidFill>
              </a:rPr>
              <a:t>@Test</a:t>
            </a:r>
          </a:p>
          <a:p>
            <a:r>
              <a:rPr lang="de-DE" b="1" dirty="0" err="1">
                <a:solidFill>
                  <a:srgbClr val="CB00D0"/>
                </a:solidFill>
              </a:rPr>
              <a:t>public</a:t>
            </a:r>
            <a:r>
              <a:rPr lang="de-DE" b="1" dirty="0">
                <a:solidFill>
                  <a:srgbClr val="CB00D0"/>
                </a:solidFill>
              </a:rPr>
              <a:t> </a:t>
            </a:r>
            <a:r>
              <a:rPr lang="de-DE" b="1" dirty="0" err="1">
                <a:solidFill>
                  <a:srgbClr val="CB00D0"/>
                </a:solidFill>
              </a:rPr>
              <a:t>void</a:t>
            </a:r>
            <a:r>
              <a:rPr lang="de-DE" b="1" dirty="0">
                <a:solidFill>
                  <a:srgbClr val="CB00D0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testGreaterThan</a:t>
            </a:r>
            <a:r>
              <a:rPr lang="de-DE" dirty="0">
                <a:solidFill>
                  <a:schemeClr val="tx2"/>
                </a:solidFill>
              </a:rPr>
              <a:t>()</a:t>
            </a:r>
          </a:p>
          <a:p>
            <a:r>
              <a:rPr lang="de-DE" dirty="0">
                <a:solidFill>
                  <a:schemeClr val="tx2"/>
                </a:solidFill>
              </a:rPr>
              <a:t>{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Program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>
                <a:solidFill>
                  <a:schemeClr val="tx2"/>
                </a:solidFill>
              </a:rPr>
              <a:t> = </a:t>
            </a:r>
            <a:r>
              <a:rPr lang="de-DE" b="1" dirty="0" err="1">
                <a:solidFill>
                  <a:srgbClr val="CB00D0"/>
                </a:solidFill>
              </a:rPr>
              <a:t>new</a:t>
            </a:r>
            <a:r>
              <a:rPr lang="de-DE" dirty="0">
                <a:solidFill>
                  <a:schemeClr val="tx2"/>
                </a:solidFill>
              </a:rPr>
              <a:t> </a:t>
            </a:r>
            <a:r>
              <a:rPr lang="de-DE" dirty="0" err="1">
                <a:solidFill>
                  <a:schemeClr val="tx2"/>
                </a:solidFill>
              </a:rPr>
              <a:t>Program</a:t>
            </a:r>
            <a:r>
              <a:rPr lang="de-DE" dirty="0">
                <a:solidFill>
                  <a:schemeClr val="tx2"/>
                </a:solidFill>
              </a:rPr>
              <a:t>();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assertEquals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(2,1),</a:t>
            </a:r>
            <a:r>
              <a:rPr lang="de-DE" b="1" dirty="0" err="1">
                <a:solidFill>
                  <a:srgbClr val="CB00D0"/>
                </a:solidFill>
              </a:rPr>
              <a:t>true</a:t>
            </a:r>
            <a:r>
              <a:rPr lang="de-DE" dirty="0">
                <a:solidFill>
                  <a:schemeClr val="tx2"/>
                </a:solidFill>
              </a:rPr>
              <a:t>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assertFalse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(2,2));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dirty="0" err="1">
                <a:solidFill>
                  <a:schemeClr val="tx2"/>
                </a:solidFill>
              </a:rPr>
              <a:t>assertTrue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(-1,-2));</a:t>
            </a:r>
          </a:p>
          <a:p>
            <a:r>
              <a:rPr lang="de-DE" dirty="0">
                <a:solidFill>
                  <a:schemeClr val="tx2"/>
                </a:solidFill>
              </a:rPr>
              <a:t>	</a:t>
            </a:r>
            <a:r>
              <a:rPr lang="de-DE" b="1" dirty="0" err="1">
                <a:solidFill>
                  <a:srgbClr val="CB00D0"/>
                </a:solidFill>
              </a:rPr>
              <a:t>if</a:t>
            </a:r>
            <a:r>
              <a:rPr lang="de-DE" dirty="0">
                <a:solidFill>
                  <a:schemeClr val="tx2"/>
                </a:solidFill>
              </a:rPr>
              <a:t>(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prog</a:t>
            </a:r>
            <a:r>
              <a:rPr lang="de-DE" dirty="0" err="1">
                <a:solidFill>
                  <a:schemeClr val="tx2"/>
                </a:solidFill>
              </a:rPr>
              <a:t>.GreaterThan</a:t>
            </a:r>
            <a:r>
              <a:rPr lang="de-DE" dirty="0">
                <a:solidFill>
                  <a:schemeClr val="tx2"/>
                </a:solidFill>
              </a:rPr>
              <a:t>(2,500))</a:t>
            </a:r>
          </a:p>
          <a:p>
            <a:r>
              <a:rPr lang="de-DE" dirty="0">
                <a:solidFill>
                  <a:schemeClr val="tx2"/>
                </a:solidFill>
              </a:rPr>
              <a:t>	{ fail(); }</a:t>
            </a:r>
          </a:p>
          <a:p>
            <a:r>
              <a:rPr lang="de-DE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4403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DF44D64-FCD6-4CAF-B01F-841C3C21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B5FAC095-CABA-4A81-B3FB-94AB951EE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DA7724-31B7-403F-B5BF-0C1AC0A3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D8F0227-B378-47D1-9858-73D23CC817EA}"/>
              </a:ext>
            </a:extLst>
          </p:cNvPr>
          <p:cNvSpPr/>
          <p:nvPr/>
        </p:nvSpPr>
        <p:spPr>
          <a:xfrm>
            <a:off x="986902" y="2781498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813C4D-D9C7-4EF6-9F9C-4DC49825C50A}"/>
              </a:ext>
            </a:extLst>
          </p:cNvPr>
          <p:cNvSpPr/>
          <p:nvPr/>
        </p:nvSpPr>
        <p:spPr>
          <a:xfrm>
            <a:off x="986902" y="4282722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 Schreiben?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0AB1C-2D7D-41B4-B8F5-548E713B593C}"/>
              </a:ext>
            </a:extLst>
          </p:cNvPr>
          <p:cNvSpPr/>
          <p:nvPr/>
        </p:nvSpPr>
        <p:spPr>
          <a:xfrm>
            <a:off x="986902" y="3532110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A362E9-2EE3-4AE7-8115-9909FA0DF675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994518" y="3269769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F990DFA-DCB2-4C8C-9813-3A79434D8156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1994518" y="4020381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32FEB76-9A18-4F6E-9F19-332C599E1550}"/>
              </a:ext>
            </a:extLst>
          </p:cNvPr>
          <p:cNvSpPr txBox="1"/>
          <p:nvPr/>
        </p:nvSpPr>
        <p:spPr>
          <a:xfrm>
            <a:off x="6665533" y="1362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TDD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A6F26C4-EA3A-44EA-94F5-02EE90CDD621}"/>
              </a:ext>
            </a:extLst>
          </p:cNvPr>
          <p:cNvSpPr txBox="1"/>
          <p:nvPr/>
        </p:nvSpPr>
        <p:spPr>
          <a:xfrm>
            <a:off x="656138" y="1365859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Traditional Development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4E3E289-AFB0-4B17-9C66-38DAAB7053C7}"/>
              </a:ext>
            </a:extLst>
          </p:cNvPr>
          <p:cNvSpPr/>
          <p:nvPr/>
        </p:nvSpPr>
        <p:spPr>
          <a:xfrm>
            <a:off x="965874" y="5033334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Testen?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E6BC01A-F674-4F82-9C5D-98AACA86F63C}"/>
              </a:ext>
            </a:extLst>
          </p:cNvPr>
          <p:cNvSpPr/>
          <p:nvPr/>
        </p:nvSpPr>
        <p:spPr>
          <a:xfrm>
            <a:off x="487396" y="5776555"/>
            <a:ext cx="700704" cy="700704"/>
          </a:xfrm>
          <a:prstGeom prst="ellips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228035A-694E-4DE8-AABA-6535F86E7008}"/>
              </a:ext>
            </a:extLst>
          </p:cNvPr>
          <p:cNvSpPr/>
          <p:nvPr/>
        </p:nvSpPr>
        <p:spPr>
          <a:xfrm>
            <a:off x="1644166" y="1874640"/>
            <a:ext cx="700704" cy="700704"/>
          </a:xfrm>
          <a:prstGeom prst="ellips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4B6F77E-A2CC-40A2-B5F8-69BBA1D37D9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993039" y="2575344"/>
            <a:ext cx="1479" cy="2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318D746-8B0C-4E55-BD8C-64D6F264F051}"/>
              </a:ext>
            </a:extLst>
          </p:cNvPr>
          <p:cNvSpPr/>
          <p:nvPr/>
        </p:nvSpPr>
        <p:spPr>
          <a:xfrm>
            <a:off x="2073866" y="5868797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Refaktorisieren</a:t>
            </a:r>
            <a:r>
              <a:rPr lang="de-DE" dirty="0"/>
              <a:t>?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0ED2482-46F3-44AB-82BB-720A6CD1BB81}"/>
              </a:ext>
            </a:extLst>
          </p:cNvPr>
          <p:cNvCxnSpPr/>
          <p:nvPr/>
        </p:nvCxnSpPr>
        <p:spPr>
          <a:xfrm>
            <a:off x="1994518" y="4770993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092575C-E239-49AD-94D9-7FAD167AF3B5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1085484" y="5521605"/>
            <a:ext cx="868772" cy="35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E2ECA8E-77EC-4B93-B337-06B1FA370B23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1973490" y="5521605"/>
            <a:ext cx="1107992" cy="34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43F6AAB3-C165-44E8-9663-55B89EE2E4C8}"/>
              </a:ext>
            </a:extLst>
          </p:cNvPr>
          <p:cNvCxnSpPr>
            <a:cxnSpLocks/>
            <a:endCxn id="25" idx="3"/>
          </p:cNvCxnSpPr>
          <p:nvPr/>
        </p:nvCxnSpPr>
        <p:spPr>
          <a:xfrm rot="16200000" flipV="1">
            <a:off x="2911526" y="5347049"/>
            <a:ext cx="591328" cy="452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2AB0C844-6A44-42E8-B9A0-9DE5C00115F3}"/>
              </a:ext>
            </a:extLst>
          </p:cNvPr>
          <p:cNvSpPr/>
          <p:nvPr/>
        </p:nvSpPr>
        <p:spPr>
          <a:xfrm>
            <a:off x="5966720" y="2638624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Anforderungen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311F123-99AF-4E28-84CE-FDFEABAE3F65}"/>
              </a:ext>
            </a:extLst>
          </p:cNvPr>
          <p:cNvSpPr/>
          <p:nvPr/>
        </p:nvSpPr>
        <p:spPr>
          <a:xfrm>
            <a:off x="5965240" y="3381845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Tests Schreiben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E337E40-9915-4A1E-BFB8-A23D06075FE4}"/>
              </a:ext>
            </a:extLst>
          </p:cNvPr>
          <p:cNvSpPr/>
          <p:nvPr/>
        </p:nvSpPr>
        <p:spPr>
          <a:xfrm>
            <a:off x="5966720" y="4136152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Implementierung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8482514B-F6F8-46EB-92D9-CBE014C80CB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972856" y="3126895"/>
            <a:ext cx="1480" cy="2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F1E783F-7D32-4EFE-B229-F56F6891EB04}"/>
              </a:ext>
            </a:extLst>
          </p:cNvPr>
          <p:cNvCxnSpPr>
            <a:cxnSpLocks/>
          </p:cNvCxnSpPr>
          <p:nvPr/>
        </p:nvCxnSpPr>
        <p:spPr>
          <a:xfrm>
            <a:off x="6954786" y="3873811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6C14084-3239-42B0-9ED2-A1BC83FD6A32}"/>
              </a:ext>
            </a:extLst>
          </p:cNvPr>
          <p:cNvSpPr/>
          <p:nvPr/>
        </p:nvSpPr>
        <p:spPr>
          <a:xfrm>
            <a:off x="5945692" y="4890460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Testen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D51F5A0-5CAA-4D1A-ABB4-48E1A3E15C7C}"/>
              </a:ext>
            </a:extLst>
          </p:cNvPr>
          <p:cNvSpPr/>
          <p:nvPr/>
        </p:nvSpPr>
        <p:spPr>
          <a:xfrm>
            <a:off x="5467214" y="5633681"/>
            <a:ext cx="700704" cy="700704"/>
          </a:xfrm>
          <a:prstGeom prst="ellips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CC733FB-5AA2-426C-A201-58DEF7DD6898}"/>
              </a:ext>
            </a:extLst>
          </p:cNvPr>
          <p:cNvSpPr/>
          <p:nvPr/>
        </p:nvSpPr>
        <p:spPr>
          <a:xfrm>
            <a:off x="6623984" y="1731766"/>
            <a:ext cx="700704" cy="700704"/>
          </a:xfrm>
          <a:prstGeom prst="ellips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E7AFDE-2229-46E2-9C50-0E33BB534D7F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972857" y="2432470"/>
            <a:ext cx="1479" cy="2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2DAB621-1341-411E-AF28-55861ADD2ECF}"/>
              </a:ext>
            </a:extLst>
          </p:cNvPr>
          <p:cNvSpPr/>
          <p:nvPr/>
        </p:nvSpPr>
        <p:spPr>
          <a:xfrm>
            <a:off x="7053684" y="5725923"/>
            <a:ext cx="2015231" cy="4882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Refaktorisieren</a:t>
            </a:r>
            <a:endParaRPr lang="de-DE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CC541B85-CC07-4485-9D6D-589061CDDF94}"/>
              </a:ext>
            </a:extLst>
          </p:cNvPr>
          <p:cNvCxnSpPr/>
          <p:nvPr/>
        </p:nvCxnSpPr>
        <p:spPr>
          <a:xfrm>
            <a:off x="6934074" y="4610890"/>
            <a:ext cx="0" cy="262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D2D2B4F-226D-48AF-978E-1282A85A614A}"/>
              </a:ext>
            </a:extLst>
          </p:cNvPr>
          <p:cNvCxnSpPr>
            <a:cxnSpLocks/>
            <a:endCxn id="49" idx="7"/>
          </p:cNvCxnSpPr>
          <p:nvPr/>
        </p:nvCxnSpPr>
        <p:spPr>
          <a:xfrm flipH="1">
            <a:off x="6065302" y="5378731"/>
            <a:ext cx="868772" cy="357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523FE8B-E369-4258-BB60-834E2FE041FF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>
            <a:off x="6953308" y="5378731"/>
            <a:ext cx="1107992" cy="34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CFCAC12D-5341-4575-8CD9-8E793567436A}"/>
              </a:ext>
            </a:extLst>
          </p:cNvPr>
          <p:cNvCxnSpPr>
            <a:cxnSpLocks/>
            <a:endCxn id="48" idx="3"/>
          </p:cNvCxnSpPr>
          <p:nvPr/>
        </p:nvCxnSpPr>
        <p:spPr>
          <a:xfrm rot="16200000" flipV="1">
            <a:off x="7891344" y="5204175"/>
            <a:ext cx="591328" cy="4521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BC592DD-2D99-41F5-9409-90EA35FCB67E}"/>
              </a:ext>
            </a:extLst>
          </p:cNvPr>
          <p:cNvCxnSpPr>
            <a:cxnSpLocks/>
          </p:cNvCxnSpPr>
          <p:nvPr/>
        </p:nvCxnSpPr>
        <p:spPr>
          <a:xfrm>
            <a:off x="1998902" y="4020381"/>
            <a:ext cx="0" cy="750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1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2.96296E-6 L 0.12657 -0.1446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9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5" grpId="0" animBg="1"/>
      <p:bldP spid="27" grpId="0" animBg="1"/>
      <p:bldP spid="3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A03388-63D0-4870-99DE-A22B9A39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CA8E1B9-F526-4425-AEA7-5CCA36DC6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Motivation &amp;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7514A-81F3-49E0-9256-F8A0596FE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2A54D9D-30B2-4A66-B0A3-0CCF6A992B47}"/>
              </a:ext>
            </a:extLst>
          </p:cNvPr>
          <p:cNvSpPr/>
          <p:nvPr/>
        </p:nvSpPr>
        <p:spPr>
          <a:xfrm>
            <a:off x="2424195" y="1465600"/>
            <a:ext cx="4549521" cy="2272991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Anwendung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F73C7AC-09D1-42F6-991A-A903F445B8A7}"/>
              </a:ext>
            </a:extLst>
          </p:cNvPr>
          <p:cNvSpPr/>
          <p:nvPr/>
        </p:nvSpPr>
        <p:spPr>
          <a:xfrm>
            <a:off x="2424195" y="5835960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Datenbanksystem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D2D0FB4-1F88-4DE7-9B0E-D9AD754FC0F4}"/>
              </a:ext>
            </a:extLst>
          </p:cNvPr>
          <p:cNvCxnSpPr>
            <a:cxnSpLocks/>
          </p:cNvCxnSpPr>
          <p:nvPr/>
        </p:nvCxnSpPr>
        <p:spPr>
          <a:xfrm>
            <a:off x="2861279" y="3738591"/>
            <a:ext cx="0" cy="2097369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C8756206-9A55-49A5-ABC3-5971589FAA80}"/>
              </a:ext>
            </a:extLst>
          </p:cNvPr>
          <p:cNvSpPr/>
          <p:nvPr/>
        </p:nvSpPr>
        <p:spPr>
          <a:xfrm>
            <a:off x="2424195" y="4587217"/>
            <a:ext cx="4549521" cy="528358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dirty="0"/>
              <a:t>JDBC Driver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578DC5A-B78A-4087-827D-F86301FA312E}"/>
              </a:ext>
            </a:extLst>
          </p:cNvPr>
          <p:cNvSpPr/>
          <p:nvPr/>
        </p:nvSpPr>
        <p:spPr>
          <a:xfrm>
            <a:off x="2760519" y="2006411"/>
            <a:ext cx="3876872" cy="1479202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JDBC API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CB90F65-2EF7-4830-BEDD-B162E29D7E97}"/>
              </a:ext>
            </a:extLst>
          </p:cNvPr>
          <p:cNvSpPr/>
          <p:nvPr/>
        </p:nvSpPr>
        <p:spPr>
          <a:xfrm>
            <a:off x="3322916" y="2602095"/>
            <a:ext cx="2752077" cy="665825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chemeClr val="accent4"/>
                </a:solidFill>
              </a:rPr>
              <a:t>Driver Manger /</a:t>
            </a:r>
          </a:p>
          <a:p>
            <a:r>
              <a:rPr lang="de-DE" dirty="0" err="1">
                <a:solidFill>
                  <a:schemeClr val="accent4"/>
                </a:solidFill>
              </a:rPr>
              <a:t>DataSource</a:t>
            </a:r>
            <a:r>
              <a:rPr lang="de-DE" dirty="0">
                <a:solidFill>
                  <a:schemeClr val="accent4"/>
                </a:solidFill>
              </a:rPr>
              <a:t> </a:t>
            </a:r>
            <a:r>
              <a:rPr lang="de-DE" dirty="0" err="1">
                <a:solidFill>
                  <a:schemeClr val="accent4"/>
                </a:solidFill>
              </a:rPr>
              <a:t>Object</a:t>
            </a:r>
            <a:endParaRPr lang="de-DE" dirty="0">
              <a:solidFill>
                <a:schemeClr val="accent4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3EA8F23-1938-4471-8020-8E355BF5A108}"/>
              </a:ext>
            </a:extLst>
          </p:cNvPr>
          <p:cNvSpPr txBox="1"/>
          <p:nvPr/>
        </p:nvSpPr>
        <p:spPr>
          <a:xfrm>
            <a:off x="1086434" y="46667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D8B00"/>
                </a:solidFill>
              </a:rPr>
              <a:t>Kommunikation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FAD755B-F1B7-41A0-846A-022CB70D69AD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4698956" y="3738591"/>
            <a:ext cx="0" cy="848626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150C69FF-FF24-4D79-A989-D3119B8D7BE7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4698956" y="5115575"/>
            <a:ext cx="0" cy="720385"/>
          </a:xfrm>
          <a:prstGeom prst="straightConnector1">
            <a:avLst/>
          </a:prstGeom>
          <a:ln>
            <a:solidFill>
              <a:srgbClr val="6D8B00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3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286F659-F877-4BED-AD84-AC378798A3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Anforderungen werden als Tests formuliert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Code wird geschrieben um die Tests (und somit Anforderungen) zu erfüllen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Nachprüfbar welche Anforderungen erfüllt wurden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KEINE Garantie alle Fehler zu finden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Potenzielle Fehlerfälle müssen erkannt werden und Tests dafür geschrieben werden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03CC2A-03D7-4982-BE03-9695F528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BEEC4D2-C67E-4A1B-8432-C1CAE0CFC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Test Driven Development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C340F5-7FA9-4F32-A5BE-254AA0C0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167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0E63B2E-2064-4F17-8D30-739CFF97C6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isoliert sein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deterministisch sein (bei gleichen Bedingungen gleiches Ergebnis)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sprechend benannt sein und intuitiv verstehbares Feedback liefern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Für verschiedene Testfälle sollen neue Testmethoden erstellt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Ergebnisse testen, nicht die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Überspezifizierung sollte vermieden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2000" dirty="0"/>
              <a:t>Unit Tests sollen möglichst wenig Abhängigkeiten haben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600" dirty="0"/>
              <a:t>Artikel hierzu: https://esj.com/Articles/2012/09/24/Better-Unit-Testing.aspx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E9B4D89-A6F4-42C2-AA48-3E0664E4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8899AB94-118D-4F8E-85B2-26579585D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Guidelines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CA70F7-EE89-423D-AC48-5938BD322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793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B89A3B1-AB66-4588-817F-91AC130D1E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https://junit.org/junit4/javadoc/4.8/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https://esj.com/Articles/2012/09/24/Better-Unit-Testing.aspx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3"/>
              </a:rPr>
              <a:t>https://www.it-agile.de/wissen/agiles-engineering/testgetriebene-entwicklung-tdd/</a:t>
            </a:r>
            <a:endParaRPr lang="de-DE" dirty="0"/>
          </a:p>
          <a:p>
            <a:endParaRPr lang="de-DE" dirty="0"/>
          </a:p>
          <a:p>
            <a:r>
              <a:rPr lang="de-DE" dirty="0">
                <a:hlinkClick r:id="rId4"/>
              </a:rPr>
              <a:t>http://www.vogella.com/tutorials/JUnit/article.html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F7AE232-8686-42AE-ACCA-51F160AC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850628C-9D07-417D-970C-AE01F2935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261B4-A974-4A14-ACD4-0C4E5EB5E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04229D-6016-4DD8-A015-64DA0C4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5C777AA-E169-4B59-9B9C-9A506A895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Kommunikationskonzept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A2393-3A3C-4A3F-8F02-D317C964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813D84A-2DC1-4A6F-9DCA-3B84FDC681F7}"/>
              </a:ext>
            </a:extLst>
          </p:cNvPr>
          <p:cNvSpPr/>
          <p:nvPr/>
        </p:nvSpPr>
        <p:spPr>
          <a:xfrm>
            <a:off x="594804" y="1642369"/>
            <a:ext cx="8247355" cy="4808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D156711-95D0-4794-84D1-5FC2CEBCFD01}"/>
              </a:ext>
            </a:extLst>
          </p:cNvPr>
          <p:cNvSpPr/>
          <p:nvPr/>
        </p:nvSpPr>
        <p:spPr>
          <a:xfrm>
            <a:off x="871120" y="1806549"/>
            <a:ext cx="7688062" cy="13406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Verbindungsaufbau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C91AEE0-DCC5-49DC-B547-5F338BC32FF7}"/>
              </a:ext>
            </a:extLst>
          </p:cNvPr>
          <p:cNvSpPr/>
          <p:nvPr/>
        </p:nvSpPr>
        <p:spPr>
          <a:xfrm>
            <a:off x="871120" y="3369075"/>
            <a:ext cx="7688062" cy="166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Datenmanipulation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A1D264-8C68-4501-90CA-1C8ACB334460}"/>
              </a:ext>
            </a:extLst>
          </p:cNvPr>
          <p:cNvSpPr/>
          <p:nvPr/>
        </p:nvSpPr>
        <p:spPr>
          <a:xfrm>
            <a:off x="871120" y="5256025"/>
            <a:ext cx="7688062" cy="10065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Verbindungsabbau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C277123-BC53-4BE6-BCC3-696C843BE2B6}"/>
              </a:ext>
            </a:extLst>
          </p:cNvPr>
          <p:cNvSpPr txBox="1"/>
          <p:nvPr/>
        </p:nvSpPr>
        <p:spPr>
          <a:xfrm>
            <a:off x="884437" y="2168121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de-DE" dirty="0" err="1">
                <a:solidFill>
                  <a:srgbClr val="646464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lookup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java:jboss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de-DE" dirty="0" err="1">
                <a:solidFill>
                  <a:srgbClr val="2A00FF"/>
                </a:solidFill>
                <a:latin typeface="Consolas" panose="020B0609020204030204" pitchFamily="49" charset="0"/>
              </a:rPr>
              <a:t>datasources</a:t>
            </a:r>
            <a:r>
              <a:rPr lang="de-DE" dirty="0">
                <a:solidFill>
                  <a:srgbClr val="2A00FF"/>
                </a:solidFill>
                <a:latin typeface="Consolas" panose="020B0609020204030204" pitchFamily="49" charset="0"/>
              </a:rPr>
              <a:t>/Shop"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DataSource</a:t>
            </a:r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dataSource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.getConnection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B394C1A-209E-4272-84C1-AC299E1FBA4E}"/>
              </a:ext>
            </a:extLst>
          </p:cNvPr>
          <p:cNvSpPr txBox="1"/>
          <p:nvPr/>
        </p:nvSpPr>
        <p:spPr>
          <a:xfrm>
            <a:off x="877778" y="5690356"/>
            <a:ext cx="76747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de-DE" dirty="0" err="1">
                <a:solidFill>
                  <a:schemeClr val="tx2"/>
                </a:solidFill>
                <a:latin typeface="Consolas" panose="020B0609020204030204" pitchFamily="49" charset="0"/>
              </a:rPr>
              <a:t>.close</a:t>
            </a:r>
            <a:r>
              <a:rPr lang="de-DE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95909FA-5B8D-4E4C-A52B-D9FD0A761E38}"/>
              </a:ext>
            </a:extLst>
          </p:cNvPr>
          <p:cNvSpPr txBox="1"/>
          <p:nvPr/>
        </p:nvSpPr>
        <p:spPr>
          <a:xfrm>
            <a:off x="877779" y="3839593"/>
            <a:ext cx="767474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>
                <a:solidFill>
                  <a:srgbClr val="2A00FF"/>
                </a:solidFill>
                <a:latin typeface="Consolas" panose="020B0609020204030204" pitchFamily="49" charset="0"/>
              </a:rPr>
              <a:t>“SELECT * FROM Order”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>
                <a:solidFill>
                  <a:srgbClr val="7F0055"/>
                </a:solidFill>
                <a:latin typeface="Consolas" panose="020B0609020204030204" pitchFamily="49" charset="0"/>
              </a:rPr>
              <a:t>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0000C1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.createStatement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ResultSet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rs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altLang="de-DE" dirty="0" err="1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executeQuery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altLang="de-DE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sql</a:t>
            </a:r>
            <a:r>
              <a:rPr lang="en-US" altLang="de-DE" dirty="0">
                <a:solidFill>
                  <a:schemeClr val="tx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de-DE" altLang="de-DE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68ECAD-9B41-421D-8246-981B319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Database Connectivity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ECC3EF5-87E2-400A-B09B-EB5ABFF4C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082BF4-C3BA-46DF-BE40-6C82EB12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85EB92C-074A-46E3-96CA-6D06B229B892}"/>
              </a:ext>
            </a:extLst>
          </p:cNvPr>
          <p:cNvSpPr/>
          <p:nvPr/>
        </p:nvSpPr>
        <p:spPr>
          <a:xfrm>
            <a:off x="1398233" y="1575758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Transaktionsmanagement</a:t>
            </a:r>
          </a:p>
          <a:p>
            <a:r>
              <a:rPr lang="de-DE" sz="1600" i="1" dirty="0"/>
              <a:t>Explizites Management statt </a:t>
            </a:r>
            <a:r>
              <a:rPr lang="de-DE" sz="1600" i="1" dirty="0" err="1"/>
              <a:t>Autocommit</a:t>
            </a:r>
            <a:endParaRPr lang="de-DE" sz="1600" i="1" dirty="0"/>
          </a:p>
          <a:p>
            <a:r>
              <a:rPr lang="de-DE" sz="1200" i="1" dirty="0"/>
              <a:t>http://openbook.rheinwerk-verlag.de/javainsel9/javainsel_24_009.htm#mj17d275b71ed1cf7b6f2b9511c8b63c58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0A0F6BD-8C74-4066-9EC8-58EE02DC6C9B}"/>
              </a:ext>
            </a:extLst>
          </p:cNvPr>
          <p:cNvSpPr/>
          <p:nvPr/>
        </p:nvSpPr>
        <p:spPr>
          <a:xfrm>
            <a:off x="1398233" y="3229451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PreparedStatement</a:t>
            </a:r>
            <a:endParaRPr lang="de-DE" b="1" dirty="0"/>
          </a:p>
          <a:p>
            <a:r>
              <a:rPr lang="de-DE" sz="1600" i="1" dirty="0"/>
              <a:t>Parametrisierte SQL-Abfragen</a:t>
            </a:r>
          </a:p>
          <a:p>
            <a:r>
              <a:rPr lang="de-DE" sz="1200" i="1" dirty="0"/>
              <a:t>http://openbook.rheinwerk-verlag.de/javainsel9/javainsel_24_008.htm#mjdeb4eefa360476894b8cd02a4767f015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59ACCD5-3E07-446C-8980-E6D98A18A4E3}"/>
              </a:ext>
            </a:extLst>
          </p:cNvPr>
          <p:cNvSpPr/>
          <p:nvPr/>
        </p:nvSpPr>
        <p:spPr>
          <a:xfrm>
            <a:off x="1398233" y="4883144"/>
            <a:ext cx="6347534" cy="12600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Callable</a:t>
            </a:r>
            <a:r>
              <a:rPr lang="de-DE" b="1" dirty="0"/>
              <a:t> Statements</a:t>
            </a:r>
          </a:p>
          <a:p>
            <a:r>
              <a:rPr lang="de-DE" sz="1600" i="1" dirty="0" err="1"/>
              <a:t>Stored</a:t>
            </a:r>
            <a:r>
              <a:rPr lang="de-DE" sz="1600" i="1" dirty="0"/>
              <a:t> </a:t>
            </a:r>
            <a:r>
              <a:rPr lang="de-DE" sz="1600" i="1" dirty="0" err="1"/>
              <a:t>Procedures</a:t>
            </a:r>
            <a:r>
              <a:rPr lang="de-DE" sz="1600" i="1" dirty="0"/>
              <a:t> und Funktionen nutzen &amp; anlegen</a:t>
            </a:r>
          </a:p>
          <a:p>
            <a:r>
              <a:rPr lang="de-DE" sz="1200" i="1" dirty="0"/>
              <a:t>https://www.tutorialspoint.com/jdbc/jdbc-statements.htm</a:t>
            </a:r>
          </a:p>
        </p:txBody>
      </p:sp>
    </p:spTree>
    <p:extLst>
      <p:ext uri="{BB962C8B-B14F-4D97-AF65-F5344CB8AC3E}">
        <p14:creationId xmlns:p14="http://schemas.microsoft.com/office/powerpoint/2010/main" val="369408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5E791AA-2B06-45EA-843A-40C77777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Objektrelationales Mapping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4C5793-9F77-41B2-8013-1090AEB2E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88C9349-A80F-47F4-B9DD-9202AF8AA0DE}"/>
              </a:ext>
            </a:extLst>
          </p:cNvPr>
          <p:cNvCxnSpPr/>
          <p:nvPr/>
        </p:nvCxnSpPr>
        <p:spPr>
          <a:xfrm>
            <a:off x="714079" y="2565643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DB3C5B4-1153-4160-A67F-FC0477E56FDF}"/>
              </a:ext>
            </a:extLst>
          </p:cNvPr>
          <p:cNvCxnSpPr/>
          <p:nvPr/>
        </p:nvCxnSpPr>
        <p:spPr>
          <a:xfrm>
            <a:off x="759041" y="4972972"/>
            <a:ext cx="7625918" cy="0"/>
          </a:xfrm>
          <a:prstGeom prst="line">
            <a:avLst/>
          </a:prstGeom>
          <a:ln w="9525">
            <a:solidFill>
              <a:srgbClr val="6D8B00"/>
            </a:solidFill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C017CF99-EEFC-42BC-96D6-BF105FB2116C}"/>
              </a:ext>
            </a:extLst>
          </p:cNvPr>
          <p:cNvSpPr txBox="1"/>
          <p:nvPr/>
        </p:nvSpPr>
        <p:spPr>
          <a:xfrm>
            <a:off x="635407" y="152833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Bisher: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3B18B7-C308-4BD2-ADF2-6309C8B17E45}"/>
              </a:ext>
            </a:extLst>
          </p:cNvPr>
          <p:cNvSpPr/>
          <p:nvPr/>
        </p:nvSpPr>
        <p:spPr>
          <a:xfrm>
            <a:off x="2322363" y="1713005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Daten-manipulation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96DE1D-936C-4565-93AF-AD387362AE49}"/>
              </a:ext>
            </a:extLst>
          </p:cNvPr>
          <p:cNvSpPr/>
          <p:nvPr/>
        </p:nvSpPr>
        <p:spPr>
          <a:xfrm>
            <a:off x="5022726" y="1717150"/>
            <a:ext cx="1535837" cy="5750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ResultSet</a:t>
            </a:r>
            <a:endParaRPr lang="de-DE" sz="16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FF5237E-ED12-4F60-8D81-945AF84BD1C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8200" y="2000542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148221-A881-4267-A30E-CE256B2CAD4B}"/>
              </a:ext>
            </a:extLst>
          </p:cNvPr>
          <p:cNvSpPr txBox="1"/>
          <p:nvPr/>
        </p:nvSpPr>
        <p:spPr>
          <a:xfrm>
            <a:off x="635406" y="275381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Problem: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B59DF0F-78A7-4191-9CAA-47DA2F0D38A3}"/>
              </a:ext>
            </a:extLst>
          </p:cNvPr>
          <p:cNvSpPr txBox="1"/>
          <p:nvPr/>
        </p:nvSpPr>
        <p:spPr>
          <a:xfrm>
            <a:off x="680290" y="514864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8B00"/>
                </a:solidFill>
              </a:rPr>
              <a:t>Lösung: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F89F6B48-FA80-43C9-AC4E-3F9A082C6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58711"/>
              </p:ext>
            </p:extLst>
          </p:nvPr>
        </p:nvGraphicFramePr>
        <p:xfrm>
          <a:off x="1533312" y="3553917"/>
          <a:ext cx="2008992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6868">
                  <a:extLst>
                    <a:ext uri="{9D8B030D-6E8A-4147-A177-3AD203B41FA5}">
                      <a16:colId xmlns:a16="http://schemas.microsoft.com/office/drawing/2014/main" val="4025062696"/>
                    </a:ext>
                  </a:extLst>
                </a:gridCol>
                <a:gridCol w="568643">
                  <a:extLst>
                    <a:ext uri="{9D8B030D-6E8A-4147-A177-3AD203B41FA5}">
                      <a16:colId xmlns:a16="http://schemas.microsoft.com/office/drawing/2014/main" val="204821198"/>
                    </a:ext>
                  </a:extLst>
                </a:gridCol>
                <a:gridCol w="486093">
                  <a:extLst>
                    <a:ext uri="{9D8B030D-6E8A-4147-A177-3AD203B41FA5}">
                      <a16:colId xmlns:a16="http://schemas.microsoft.com/office/drawing/2014/main" val="3421786466"/>
                    </a:ext>
                  </a:extLst>
                </a:gridCol>
                <a:gridCol w="617388">
                  <a:extLst>
                    <a:ext uri="{9D8B030D-6E8A-4147-A177-3AD203B41FA5}">
                      <a16:colId xmlns:a16="http://schemas.microsoft.com/office/drawing/2014/main" val="3309270132"/>
                    </a:ext>
                  </a:extLst>
                </a:gridCol>
              </a:tblGrid>
              <a:tr h="240972">
                <a:tc>
                  <a:txBody>
                    <a:bodyPr/>
                    <a:lstStyle/>
                    <a:p>
                      <a:r>
                        <a:rPr lang="de-DE" sz="1050" dirty="0" err="1"/>
                        <a:t>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name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 err="1"/>
                        <a:t>phone</a:t>
                      </a:r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914408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98992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73623"/>
                  </a:ext>
                </a:extLst>
              </a:tr>
              <a:tr h="240972"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506804"/>
                  </a:ext>
                </a:extLst>
              </a:tr>
            </a:tbl>
          </a:graphicData>
        </a:graphic>
      </p:graphicFrame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9AD78372-D542-4594-B97C-5C6A5D205D4D}"/>
              </a:ext>
            </a:extLst>
          </p:cNvPr>
          <p:cNvGrpSpPr/>
          <p:nvPr/>
        </p:nvGrpSpPr>
        <p:grpSpPr>
          <a:xfrm>
            <a:off x="5284617" y="3391272"/>
            <a:ext cx="2083850" cy="1331131"/>
            <a:chOff x="5790643" y="3338004"/>
            <a:chExt cx="2083850" cy="1331131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728A0BBE-BB20-47DD-8163-EE37EDEC0048}"/>
                </a:ext>
              </a:extLst>
            </p:cNvPr>
            <p:cNvSpPr/>
            <p:nvPr/>
          </p:nvSpPr>
          <p:spPr>
            <a:xfrm>
              <a:off x="5790644" y="3338004"/>
              <a:ext cx="2083849" cy="1331131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id</a:t>
              </a:r>
              <a:r>
                <a:rPr lang="de-DE" sz="1400" dirty="0">
                  <a:solidFill>
                    <a:srgbClr val="6D8B00"/>
                  </a:solidFill>
                </a:rPr>
                <a:t>: </a:t>
              </a:r>
              <a:r>
                <a:rPr lang="de-DE" sz="1400" dirty="0" err="1">
                  <a:solidFill>
                    <a:srgbClr val="6D8B00"/>
                  </a:solidFill>
                </a:rPr>
                <a:t>Int</a:t>
              </a:r>
              <a:endParaRPr lang="de-DE" sz="1400" dirty="0">
                <a:solidFill>
                  <a:srgbClr val="6D8B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name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>
                  <a:solidFill>
                    <a:srgbClr val="6D8B00"/>
                  </a:solidFill>
                </a:rPr>
                <a:t>mail: String</a:t>
              </a:r>
            </a:p>
            <a:p>
              <a:pPr marL="285750" indent="-285750">
                <a:buFontTx/>
                <a:buChar char="-"/>
              </a:pPr>
              <a:r>
                <a:rPr lang="de-DE" sz="1400" dirty="0" err="1">
                  <a:solidFill>
                    <a:srgbClr val="6D8B00"/>
                  </a:solidFill>
                </a:rPr>
                <a:t>phone</a:t>
              </a:r>
              <a:r>
                <a:rPr lang="de-DE" sz="1400" dirty="0">
                  <a:solidFill>
                    <a:srgbClr val="6D8B00"/>
                  </a:solidFill>
                </a:rPr>
                <a:t>: String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BE546BF-9AF7-43BF-B112-12C9A9E28949}"/>
                </a:ext>
              </a:extLst>
            </p:cNvPr>
            <p:cNvSpPr/>
            <p:nvPr/>
          </p:nvSpPr>
          <p:spPr>
            <a:xfrm>
              <a:off x="5790643" y="3338004"/>
              <a:ext cx="2083849" cy="3253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Customer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1580AA9-D99C-45B9-8399-B66278298015}"/>
              </a:ext>
            </a:extLst>
          </p:cNvPr>
          <p:cNvCxnSpPr>
            <a:cxnSpLocks/>
          </p:cNvCxnSpPr>
          <p:nvPr/>
        </p:nvCxnSpPr>
        <p:spPr>
          <a:xfrm>
            <a:off x="3831197" y="4054765"/>
            <a:ext cx="1164526" cy="4145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0C2F812-F977-484D-8287-4D83B205389B}"/>
              </a:ext>
            </a:extLst>
          </p:cNvPr>
          <p:cNvSpPr txBox="1"/>
          <p:nvPr/>
        </p:nvSpPr>
        <p:spPr>
          <a:xfrm>
            <a:off x="3747552" y="3159757"/>
            <a:ext cx="133181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Gap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AF00C61-7FA2-4E59-90F5-6EC0F6999D9E}"/>
              </a:ext>
            </a:extLst>
          </p:cNvPr>
          <p:cNvSpPr txBox="1"/>
          <p:nvPr/>
        </p:nvSpPr>
        <p:spPr>
          <a:xfrm>
            <a:off x="1729939" y="3257287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Relationale Daten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0E8C18B-A2B7-4F67-905E-1776E3F813A4}"/>
              </a:ext>
            </a:extLst>
          </p:cNvPr>
          <p:cNvSpPr txBox="1"/>
          <p:nvPr/>
        </p:nvSpPr>
        <p:spPr>
          <a:xfrm>
            <a:off x="5975324" y="30864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6D8B00"/>
                </a:solidFill>
              </a:rPr>
              <a:t>Objekt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4AF7108-B0F4-4F3B-BD22-85DB39370638}"/>
              </a:ext>
            </a:extLst>
          </p:cNvPr>
          <p:cNvSpPr txBox="1"/>
          <p:nvPr/>
        </p:nvSpPr>
        <p:spPr>
          <a:xfrm>
            <a:off x="3663907" y="5378096"/>
            <a:ext cx="133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rgbClr val="6D8B00"/>
                </a:solidFill>
              </a:rPr>
              <a:t>Object</a:t>
            </a:r>
            <a:r>
              <a:rPr lang="de-DE" b="1" dirty="0">
                <a:solidFill>
                  <a:srgbClr val="6D8B00"/>
                </a:solidFill>
              </a:rPr>
              <a:t>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40308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8FB310F-2C75-45E0-8ABC-1486F86F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1C5B632-1E22-465D-B659-73EFC172A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00" y="745067"/>
            <a:ext cx="7315200" cy="342054"/>
          </a:xfrm>
        </p:spPr>
        <p:txBody>
          <a:bodyPr/>
          <a:lstStyle/>
          <a:p>
            <a:r>
              <a:rPr lang="de-DE" dirty="0"/>
              <a:t>Allgemein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C1941-A044-4C46-A228-2975D3E76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E81DC1-4398-47FC-A5BB-78FF6ACE53CF}"/>
              </a:ext>
            </a:extLst>
          </p:cNvPr>
          <p:cNvSpPr/>
          <p:nvPr/>
        </p:nvSpPr>
        <p:spPr>
          <a:xfrm>
            <a:off x="835979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EclipseLink</a:t>
            </a:r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F966334-E6EA-48D3-94A9-E93C8FB928A9}"/>
              </a:ext>
            </a:extLst>
          </p:cNvPr>
          <p:cNvGrpSpPr/>
          <p:nvPr/>
        </p:nvGrpSpPr>
        <p:grpSpPr>
          <a:xfrm>
            <a:off x="2507942" y="1597977"/>
            <a:ext cx="4128116" cy="1944211"/>
            <a:chOff x="2459115" y="1296138"/>
            <a:chExt cx="4128116" cy="1944211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C051607-D317-4ED0-8B3D-1AEBD97FEA53}"/>
                </a:ext>
              </a:extLst>
            </p:cNvPr>
            <p:cNvSpPr/>
            <p:nvPr/>
          </p:nvSpPr>
          <p:spPr>
            <a:xfrm>
              <a:off x="2459115" y="1296138"/>
              <a:ext cx="4128116" cy="1944211"/>
            </a:xfrm>
            <a:prstGeom prst="roundRect">
              <a:avLst>
                <a:gd name="adj" fmla="val 961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/>
                <a:t>JPA</a:t>
              </a:r>
              <a:r>
                <a:rPr lang="de-DE" dirty="0"/>
                <a:t> </a:t>
              </a:r>
            </a:p>
            <a:p>
              <a:pPr algn="ctr"/>
              <a:r>
                <a:rPr lang="de-DE" i="1" dirty="0"/>
                <a:t>Standard für OR-Mapping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9C02585-393C-4F4C-8C54-3D3505EE71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086254"/>
              <a:ext cx="4128116" cy="0"/>
            </a:xfrm>
            <a:prstGeom prst="line">
              <a:avLst/>
            </a:prstGeom>
            <a:ln>
              <a:solidFill>
                <a:srgbClr val="6D8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E94EA319-2B48-4137-9BEA-0296EB5A67D1}"/>
              </a:ext>
            </a:extLst>
          </p:cNvPr>
          <p:cNvSpPr/>
          <p:nvPr/>
        </p:nvSpPr>
        <p:spPr>
          <a:xfrm>
            <a:off x="2681064" y="2459112"/>
            <a:ext cx="3861778" cy="1047561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sz="1500" dirty="0"/>
              <a:t>Daten aus Tabellen in POJOs mappen</a:t>
            </a:r>
          </a:p>
          <a:p>
            <a:pPr marL="285750" indent="-285750">
              <a:buFontTx/>
              <a:buChar char="-"/>
            </a:pPr>
            <a:r>
              <a:rPr lang="de-DE" sz="1500" dirty="0"/>
              <a:t>Synchronisation zwischen DB und Objekten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E93F47D-5E87-4C12-B3C6-A93939D1BAE1}"/>
              </a:ext>
            </a:extLst>
          </p:cNvPr>
          <p:cNvSpPr/>
          <p:nvPr/>
        </p:nvSpPr>
        <p:spPr>
          <a:xfrm>
            <a:off x="3494102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Hibernate</a:t>
            </a:r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AFC628-4508-46FF-92DD-600E4C369522}"/>
              </a:ext>
            </a:extLst>
          </p:cNvPr>
          <p:cNvSpPr/>
          <p:nvPr/>
        </p:nvSpPr>
        <p:spPr>
          <a:xfrm>
            <a:off x="6161107" y="5082468"/>
            <a:ext cx="2155795" cy="5740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OpenJPA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A9E50F-747D-409E-81BC-0D826D52CD7E}"/>
              </a:ext>
            </a:extLst>
          </p:cNvPr>
          <p:cNvCxnSpPr>
            <a:stCxn id="8" idx="0"/>
          </p:cNvCxnSpPr>
          <p:nvPr/>
        </p:nvCxnSpPr>
        <p:spPr>
          <a:xfrm flipV="1">
            <a:off x="1913877" y="3542188"/>
            <a:ext cx="1273206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F737F0E-BBB9-4C1C-BAEB-4F212C32C183}"/>
              </a:ext>
            </a:extLst>
          </p:cNvPr>
          <p:cNvCxnSpPr>
            <a:stCxn id="15" idx="0"/>
            <a:endCxn id="7" idx="2"/>
          </p:cNvCxnSpPr>
          <p:nvPr/>
        </p:nvCxnSpPr>
        <p:spPr>
          <a:xfrm flipV="1">
            <a:off x="4572000" y="3542188"/>
            <a:ext cx="0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93932DA-2C90-4BB9-A3CE-022CCB7004B3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01811" y="3542188"/>
            <a:ext cx="1637194" cy="1540280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9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913AE35-DE7E-4929-926F-E6416BB4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Java </a:t>
            </a:r>
            <a:r>
              <a:rPr lang="de-DE" dirty="0" err="1"/>
              <a:t>Persistence</a:t>
            </a:r>
            <a:r>
              <a:rPr lang="de-DE" dirty="0"/>
              <a:t> API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E6A8F379-B9BF-4BC3-99AB-CA73B2DD5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Bestandteile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18FC7-35F1-45CB-9226-7F721F3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77D48D-F22C-624F-9C01-7CDA9A361691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38969C6-A3D7-43AE-86F4-1317DE9D157E}"/>
              </a:ext>
            </a:extLst>
          </p:cNvPr>
          <p:cNvGrpSpPr/>
          <p:nvPr/>
        </p:nvGrpSpPr>
        <p:grpSpPr>
          <a:xfrm>
            <a:off x="4854967" y="1026225"/>
            <a:ext cx="3298603" cy="1841257"/>
            <a:chOff x="5396503" y="1283682"/>
            <a:chExt cx="3298603" cy="1841257"/>
          </a:xfrm>
        </p:grpSpPr>
        <p:sp>
          <p:nvSpPr>
            <p:cNvPr id="9" name="Rechteck: gefaltete Ecke 8">
              <a:extLst>
                <a:ext uri="{FF2B5EF4-FFF2-40B4-BE49-F238E27FC236}">
                  <a16:creationId xmlns:a16="http://schemas.microsoft.com/office/drawing/2014/main" id="{E95F8893-D018-4FCC-8940-C1908A4EBC29}"/>
                </a:ext>
              </a:extLst>
            </p:cNvPr>
            <p:cNvSpPr/>
            <p:nvPr/>
          </p:nvSpPr>
          <p:spPr>
            <a:xfrm rot="10800000" flipH="1">
              <a:off x="5396503" y="1283682"/>
              <a:ext cx="3298603" cy="1841257"/>
            </a:xfrm>
            <a:prstGeom prst="foldedCorner">
              <a:avLst>
                <a:gd name="adj" fmla="val 20524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" rtlCol="0" anchor="t" anchorCtr="0"/>
            <a:lstStyle/>
            <a:p>
              <a:pPr algn="ctr"/>
              <a:endParaRPr lang="de-DE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CB02487-8B3C-45DE-8F95-E888A510C8C4}"/>
                </a:ext>
              </a:extLst>
            </p:cNvPr>
            <p:cNvSpPr/>
            <p:nvPr/>
          </p:nvSpPr>
          <p:spPr>
            <a:xfrm>
              <a:off x="5396503" y="1283684"/>
              <a:ext cx="2132880" cy="46137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Persistenzeinheit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41F53CEE-A28B-4273-96B4-9D019854C429}"/>
              </a:ext>
            </a:extLst>
          </p:cNvPr>
          <p:cNvSpPr/>
          <p:nvPr/>
        </p:nvSpPr>
        <p:spPr>
          <a:xfrm>
            <a:off x="5162939" y="1638415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03038D1-26A6-451B-B5AE-D7D6270990FE}"/>
              </a:ext>
            </a:extLst>
          </p:cNvPr>
          <p:cNvSpPr/>
          <p:nvPr/>
        </p:nvSpPr>
        <p:spPr>
          <a:xfrm>
            <a:off x="6380659" y="16384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7456A2-85EE-420F-B3B9-E3D36BA0B953}"/>
              </a:ext>
            </a:extLst>
          </p:cNvPr>
          <p:cNvSpPr/>
          <p:nvPr/>
        </p:nvSpPr>
        <p:spPr>
          <a:xfrm>
            <a:off x="5847999" y="2109614"/>
            <a:ext cx="1065320" cy="5492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Entity-Klasse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5AFC7E1A-8918-4D50-BA93-7DAD79D043C1}"/>
              </a:ext>
            </a:extLst>
          </p:cNvPr>
          <p:cNvSpPr/>
          <p:nvPr/>
        </p:nvSpPr>
        <p:spPr>
          <a:xfrm>
            <a:off x="4692772" y="3813546"/>
            <a:ext cx="3610465" cy="18338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>
                <a:solidFill>
                  <a:srgbClr val="6D8B00"/>
                </a:solidFill>
              </a:rPr>
              <a:t>Persistenzkontext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91E350-41AF-4DC0-8786-47502ADB1C38}"/>
              </a:ext>
            </a:extLst>
          </p:cNvPr>
          <p:cNvSpPr/>
          <p:nvPr/>
        </p:nvSpPr>
        <p:spPr>
          <a:xfrm>
            <a:off x="5272493" y="4375832"/>
            <a:ext cx="1154942" cy="5956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275D77B-4298-4E0F-8016-8E6EAB998B19}"/>
              </a:ext>
            </a:extLst>
          </p:cNvPr>
          <p:cNvSpPr/>
          <p:nvPr/>
        </p:nvSpPr>
        <p:spPr>
          <a:xfrm>
            <a:off x="6732235" y="4468016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534A4C8C-E0CF-479B-A3CC-9C30E4651CEE}"/>
              </a:ext>
            </a:extLst>
          </p:cNvPr>
          <p:cNvSpPr/>
          <p:nvPr/>
        </p:nvSpPr>
        <p:spPr>
          <a:xfrm>
            <a:off x="6042736" y="4866443"/>
            <a:ext cx="1155600" cy="597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Entity-Instanz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773C0D5-CA28-4D76-92DD-3FF3092DD609}"/>
              </a:ext>
            </a:extLst>
          </p:cNvPr>
          <p:cNvSpPr/>
          <p:nvPr/>
        </p:nvSpPr>
        <p:spPr>
          <a:xfrm>
            <a:off x="540270" y="4391868"/>
            <a:ext cx="2299317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55712512-D110-4F01-9DC2-C667C7E910C3}"/>
              </a:ext>
            </a:extLst>
          </p:cNvPr>
          <p:cNvGrpSpPr/>
          <p:nvPr/>
        </p:nvGrpSpPr>
        <p:grpSpPr>
          <a:xfrm>
            <a:off x="2839574" y="4391868"/>
            <a:ext cx="1853198" cy="697856"/>
            <a:chOff x="2839574" y="4391868"/>
            <a:chExt cx="1853198" cy="697856"/>
          </a:xfrm>
        </p:grpSpPr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FA94A5AA-A86D-467C-9060-99535B8E6A36}"/>
                </a:ext>
              </a:extLst>
            </p:cNvPr>
            <p:cNvCxnSpPr>
              <a:stCxn id="24" idx="3"/>
              <a:endCxn id="14" idx="1"/>
            </p:cNvCxnSpPr>
            <p:nvPr/>
          </p:nvCxnSpPr>
          <p:spPr>
            <a:xfrm>
              <a:off x="2839587" y="4730494"/>
              <a:ext cx="1853185" cy="0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E54F6C1B-5792-48C3-8210-331045AD4A74}"/>
                </a:ext>
              </a:extLst>
            </p:cNvPr>
            <p:cNvSpPr txBox="1"/>
            <p:nvPr/>
          </p:nvSpPr>
          <p:spPr>
            <a:xfrm>
              <a:off x="3183178" y="472039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verwaltet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C4D15E50-BE1C-4DA9-B335-ECCF44206325}"/>
                </a:ext>
              </a:extLst>
            </p:cNvPr>
            <p:cNvSpPr txBox="1"/>
            <p:nvPr/>
          </p:nvSpPr>
          <p:spPr>
            <a:xfrm>
              <a:off x="2839574" y="43974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7BED014-7D28-47DC-8AF4-266CB9869DA7}"/>
                </a:ext>
              </a:extLst>
            </p:cNvPr>
            <p:cNvSpPr txBox="1"/>
            <p:nvPr/>
          </p:nvSpPr>
          <p:spPr>
            <a:xfrm>
              <a:off x="4375813" y="43918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6B2BD0F-E624-48F2-AFC0-1C1F236706C2}"/>
              </a:ext>
            </a:extLst>
          </p:cNvPr>
          <p:cNvGrpSpPr/>
          <p:nvPr/>
        </p:nvGrpSpPr>
        <p:grpSpPr>
          <a:xfrm>
            <a:off x="5565682" y="2867482"/>
            <a:ext cx="1228928" cy="970866"/>
            <a:chOff x="5565682" y="2867482"/>
            <a:chExt cx="1228928" cy="970866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8C3A4228-2278-4A4C-9ECF-4ACE18CA3E86}"/>
                </a:ext>
              </a:extLst>
            </p:cNvPr>
            <p:cNvCxnSpPr>
              <a:stCxn id="9" idx="0"/>
              <a:endCxn id="14" idx="0"/>
            </p:cNvCxnSpPr>
            <p:nvPr/>
          </p:nvCxnSpPr>
          <p:spPr>
            <a:xfrm flipH="1">
              <a:off x="6498005" y="2867482"/>
              <a:ext cx="6264" cy="946064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D9CBC8F4-ADE5-4DB9-9BA4-065F965EB9C4}"/>
                </a:ext>
              </a:extLst>
            </p:cNvPr>
            <p:cNvSpPr txBox="1"/>
            <p:nvPr/>
          </p:nvSpPr>
          <p:spPr>
            <a:xfrm>
              <a:off x="5565682" y="3155255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969AAA3D-3A15-4B58-A78B-77F8A9BA00DB}"/>
                </a:ext>
              </a:extLst>
            </p:cNvPr>
            <p:cNvSpPr txBox="1"/>
            <p:nvPr/>
          </p:nvSpPr>
          <p:spPr>
            <a:xfrm>
              <a:off x="6481704" y="289140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307DC9C-8FCC-4AB4-A6CC-CB9D6C2A2D24}"/>
                </a:ext>
              </a:extLst>
            </p:cNvPr>
            <p:cNvSpPr txBox="1"/>
            <p:nvPr/>
          </p:nvSpPr>
          <p:spPr>
            <a:xfrm>
              <a:off x="6498004" y="346901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</p:grp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F1DDA473-9EBF-470B-8DF7-4A9C5D3C1D6C}"/>
              </a:ext>
            </a:extLst>
          </p:cNvPr>
          <p:cNvSpPr/>
          <p:nvPr/>
        </p:nvSpPr>
        <p:spPr>
          <a:xfrm>
            <a:off x="1010787" y="5460760"/>
            <a:ext cx="1358284" cy="939554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6A4F70-B82C-4232-A178-402D71237D00}"/>
              </a:ext>
            </a:extLst>
          </p:cNvPr>
          <p:cNvCxnSpPr>
            <a:cxnSpLocks/>
            <a:stCxn id="24" idx="2"/>
            <a:endCxn id="33" idx="1"/>
          </p:cNvCxnSpPr>
          <p:nvPr/>
        </p:nvCxnSpPr>
        <p:spPr>
          <a:xfrm>
            <a:off x="1689929" y="5069119"/>
            <a:ext cx="0" cy="391641"/>
          </a:xfrm>
          <a:prstGeom prst="straightConnector1">
            <a:avLst/>
          </a:prstGeom>
          <a:ln>
            <a:solidFill>
              <a:srgbClr val="6D8B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EA8D63A-1512-4014-800F-29B1F7330E55}"/>
              </a:ext>
            </a:extLst>
          </p:cNvPr>
          <p:cNvSpPr/>
          <p:nvPr/>
        </p:nvSpPr>
        <p:spPr>
          <a:xfrm>
            <a:off x="540270" y="1617210"/>
            <a:ext cx="2299304" cy="6772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Entity-Manager-Factory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49AC87A-960A-455E-AB01-4D9362E24A48}"/>
              </a:ext>
            </a:extLst>
          </p:cNvPr>
          <p:cNvGrpSpPr/>
          <p:nvPr/>
        </p:nvGrpSpPr>
        <p:grpSpPr>
          <a:xfrm>
            <a:off x="1359821" y="2294461"/>
            <a:ext cx="1274624" cy="2097407"/>
            <a:chOff x="1901357" y="2294461"/>
            <a:chExt cx="1274624" cy="2097407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BA1264D-4EBE-43CC-AA53-DC3D21254B22}"/>
                </a:ext>
              </a:extLst>
            </p:cNvPr>
            <p:cNvSpPr txBox="1"/>
            <p:nvPr/>
          </p:nvSpPr>
          <p:spPr>
            <a:xfrm>
              <a:off x="1901357" y="23167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1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E0C90A6-4707-4DB3-BD71-FF7854239ABA}"/>
                </a:ext>
              </a:extLst>
            </p:cNvPr>
            <p:cNvCxnSpPr>
              <a:stCxn id="38" idx="2"/>
              <a:endCxn id="24" idx="0"/>
            </p:cNvCxnSpPr>
            <p:nvPr/>
          </p:nvCxnSpPr>
          <p:spPr>
            <a:xfrm>
              <a:off x="2231458" y="2294461"/>
              <a:ext cx="7" cy="2097407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7861A9D-774D-46AA-AD25-18F473AEE183}"/>
                </a:ext>
              </a:extLst>
            </p:cNvPr>
            <p:cNvSpPr txBox="1"/>
            <p:nvPr/>
          </p:nvSpPr>
          <p:spPr>
            <a:xfrm>
              <a:off x="1939829" y="4022536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*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ED5DB970-75D1-47F4-851E-69E68015B82C}"/>
                </a:ext>
              </a:extLst>
            </p:cNvPr>
            <p:cNvSpPr txBox="1"/>
            <p:nvPr/>
          </p:nvSpPr>
          <p:spPr>
            <a:xfrm>
              <a:off x="2221874" y="315592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6D8B00"/>
                  </a:solidFill>
                </a:rPr>
                <a:t>erzeugt</a:t>
              </a: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C785FA6-7F50-4CDF-9FC1-CD087ECC35BA}"/>
              </a:ext>
            </a:extLst>
          </p:cNvPr>
          <p:cNvGrpSpPr/>
          <p:nvPr/>
        </p:nvGrpSpPr>
        <p:grpSpPr>
          <a:xfrm>
            <a:off x="2839574" y="1623687"/>
            <a:ext cx="2015393" cy="646331"/>
            <a:chOff x="2839574" y="1881144"/>
            <a:chExt cx="2015393" cy="646331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F97A06AE-E51C-4C4F-82B2-F110AB95768F}"/>
                </a:ext>
              </a:extLst>
            </p:cNvPr>
            <p:cNvCxnSpPr>
              <a:stCxn id="38" idx="3"/>
              <a:endCxn id="9" idx="1"/>
            </p:cNvCxnSpPr>
            <p:nvPr/>
          </p:nvCxnSpPr>
          <p:spPr>
            <a:xfrm flipV="1">
              <a:off x="2839574" y="2213188"/>
              <a:ext cx="2015393" cy="8983"/>
            </a:xfrm>
            <a:prstGeom prst="straightConnector1">
              <a:avLst/>
            </a:prstGeom>
            <a:ln>
              <a:solidFill>
                <a:srgbClr val="6D8B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0B5F9A2-21F5-4DCB-80EE-04F25CF8E166}"/>
                </a:ext>
              </a:extLst>
            </p:cNvPr>
            <p:cNvSpPr txBox="1"/>
            <p:nvPr/>
          </p:nvSpPr>
          <p:spPr>
            <a:xfrm>
              <a:off x="3110331" y="1881144"/>
              <a:ext cx="1411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6D8B00"/>
                  </a:solidFill>
                </a:rPr>
                <a:t>Konfiguriert durch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0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  <p:bldP spid="24" grpId="0" animBg="1"/>
      <p:bldP spid="33" grpId="0" animBg="1"/>
      <p:bldP spid="38" grpId="0" animBg="1"/>
    </p:bldLst>
  </p:timing>
</p:sld>
</file>

<file path=ppt/theme/theme1.xml><?xml version="1.0" encoding="utf-8"?>
<a:theme xmlns:a="http://schemas.openxmlformats.org/drawingml/2006/main" name="thi_template_thi_2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örsaal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thi_template_EI</Template>
  <TotalTime>0</TotalTime>
  <Words>1735</Words>
  <Application>Microsoft Office PowerPoint</Application>
  <PresentationFormat>Bildschirmpräsentation (4:3)</PresentationFormat>
  <Paragraphs>663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Consolas-Bold</vt:lpstr>
      <vt:lpstr>Courier New</vt:lpstr>
      <vt:lpstr>Times New Roman</vt:lpstr>
      <vt:lpstr>thi_template_thi_2</vt:lpstr>
      <vt:lpstr>Bildschirm</vt:lpstr>
      <vt:lpstr>Hörsaal</vt:lpstr>
      <vt:lpstr>Persistenz</vt:lpstr>
      <vt:lpstr>Persistenz</vt:lpstr>
      <vt:lpstr>Persistenz</vt:lpstr>
      <vt:lpstr>Java Database Connectivity</vt:lpstr>
      <vt:lpstr>Java Database Connectivity</vt:lpstr>
      <vt:lpstr>Java Database Connectivity</vt:lpstr>
      <vt:lpstr>Objektrelationales Mapping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Java Persistence API</vt:lpstr>
      <vt:lpstr>Quellen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Maven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  <vt:lpstr>JUnit</vt:lpstr>
    </vt:vector>
  </TitlesOfParts>
  <Company>Moped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Persistenz</dc:title>
  <dc:creator>Katrin Krueger</dc:creator>
  <cp:lastModifiedBy>Michael Höpp</cp:lastModifiedBy>
  <cp:revision>450</cp:revision>
  <cp:lastPrinted>2013-09-13T13:09:18Z</cp:lastPrinted>
  <dcterms:created xsi:type="dcterms:W3CDTF">2018-10-10T07:22:37Z</dcterms:created>
  <dcterms:modified xsi:type="dcterms:W3CDTF">2018-11-11T21:58:46Z</dcterms:modified>
</cp:coreProperties>
</file>