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  <p:sldMasterId id="2147483669" r:id="rId3"/>
  </p:sldMasterIdLst>
  <p:notesMasterIdLst>
    <p:notesMasterId r:id="rId27"/>
  </p:notesMasterIdLst>
  <p:handoutMasterIdLst>
    <p:handoutMasterId r:id="rId28"/>
  </p:handoutMasterIdLst>
  <p:sldIdLst>
    <p:sldId id="256" r:id="rId4"/>
    <p:sldId id="261" r:id="rId5"/>
    <p:sldId id="257" r:id="rId6"/>
    <p:sldId id="260" r:id="rId7"/>
    <p:sldId id="262" r:id="rId8"/>
    <p:sldId id="263" r:id="rId9"/>
    <p:sldId id="269" r:id="rId10"/>
    <p:sldId id="268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78" r:id="rId25"/>
    <p:sldId id="259" r:id="rId2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8B00"/>
    <a:srgbClr val="005A9B"/>
    <a:srgbClr val="969696"/>
    <a:srgbClr val="96BE00"/>
    <a:srgbClr val="42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22" autoAdjust="0"/>
  </p:normalViewPr>
  <p:slideViewPr>
    <p:cSldViewPr snapToGrid="0" snapToObjects="1">
      <p:cViewPr varScale="1">
        <p:scale>
          <a:sx n="108" d="100"/>
          <a:sy n="108" d="100"/>
        </p:scale>
        <p:origin x="17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Autorenname	</a:t>
            </a:r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Masteruntertitelformat bearbeiten</a:t>
            </a:r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dbc/basics/index.html" TargetMode="External"/><Relationship Id="rId2" Type="http://schemas.openxmlformats.org/officeDocument/2006/relationships/hyperlink" Target="https://docs.oracle.com/javase/tutorial/jdbc/overview/index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7196477" y="4130561"/>
            <a:ext cx="787061" cy="376237"/>
          </a:xfrm>
        </p:spPr>
        <p:txBody>
          <a:bodyPr>
            <a:normAutofit/>
          </a:bodyPr>
          <a:lstStyle/>
          <a:p>
            <a:r>
              <a:rPr lang="de-DE" dirty="0"/>
              <a:t>10.10.18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27200" y="4139505"/>
            <a:ext cx="4535119" cy="367293"/>
          </a:xfrm>
        </p:spPr>
        <p:txBody>
          <a:bodyPr/>
          <a:lstStyle/>
          <a:p>
            <a:r>
              <a:rPr lang="de-DE" dirty="0"/>
              <a:t>Katrin Krüger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JDBC, JPA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Persistenz</a:t>
            </a:r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913AE35-DE7E-4929-926F-E6416BB4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6A8F379-B9BF-4BC3-99AB-CA73B2DD5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Bestandteile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D18FC7-35F1-45CB-9226-7F721F313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10</a:t>
            </a:fld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38969C6-A3D7-43AE-86F4-1317DE9D157E}"/>
              </a:ext>
            </a:extLst>
          </p:cNvPr>
          <p:cNvGrpSpPr/>
          <p:nvPr/>
        </p:nvGrpSpPr>
        <p:grpSpPr>
          <a:xfrm>
            <a:off x="4854967" y="1026225"/>
            <a:ext cx="3298603" cy="1841257"/>
            <a:chOff x="5396503" y="1283682"/>
            <a:chExt cx="3298603" cy="1841257"/>
          </a:xfrm>
        </p:grpSpPr>
        <p:sp>
          <p:nvSpPr>
            <p:cNvPr id="9" name="Rechteck: gefaltete Ecke 8">
              <a:extLst>
                <a:ext uri="{FF2B5EF4-FFF2-40B4-BE49-F238E27FC236}">
                  <a16:creationId xmlns:a16="http://schemas.microsoft.com/office/drawing/2014/main" id="{E95F8893-D018-4FCC-8940-C1908A4EBC29}"/>
                </a:ext>
              </a:extLst>
            </p:cNvPr>
            <p:cNvSpPr/>
            <p:nvPr/>
          </p:nvSpPr>
          <p:spPr>
            <a:xfrm rot="10800000" flipH="1">
              <a:off x="5396503" y="1283682"/>
              <a:ext cx="3298603" cy="1841257"/>
            </a:xfrm>
            <a:prstGeom prst="foldedCorner">
              <a:avLst>
                <a:gd name="adj" fmla="val 20524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vert" rtlCol="0" anchor="t" anchorCtr="0"/>
            <a:lstStyle/>
            <a:p>
              <a:pPr algn="ctr"/>
              <a:endParaRPr lang="de-DE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CB02487-8B3C-45DE-8F95-E888A510C8C4}"/>
                </a:ext>
              </a:extLst>
            </p:cNvPr>
            <p:cNvSpPr/>
            <p:nvPr/>
          </p:nvSpPr>
          <p:spPr>
            <a:xfrm>
              <a:off x="5396503" y="1283684"/>
              <a:ext cx="2132880" cy="46137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6D8B00"/>
                  </a:solidFill>
                </a:rPr>
                <a:t>Persistenzeinheit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41F53CEE-A28B-4273-96B4-9D019854C429}"/>
              </a:ext>
            </a:extLst>
          </p:cNvPr>
          <p:cNvSpPr/>
          <p:nvPr/>
        </p:nvSpPr>
        <p:spPr>
          <a:xfrm>
            <a:off x="5162939" y="1638415"/>
            <a:ext cx="1065320" cy="549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Entity-Klasse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03038D1-26A6-451B-B5AE-D7D6270990FE}"/>
              </a:ext>
            </a:extLst>
          </p:cNvPr>
          <p:cNvSpPr/>
          <p:nvPr/>
        </p:nvSpPr>
        <p:spPr>
          <a:xfrm>
            <a:off x="6380659" y="1638414"/>
            <a:ext cx="1065320" cy="549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Entity-Klasse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7456A2-85EE-420F-B3B9-E3D36BA0B953}"/>
              </a:ext>
            </a:extLst>
          </p:cNvPr>
          <p:cNvSpPr/>
          <p:nvPr/>
        </p:nvSpPr>
        <p:spPr>
          <a:xfrm>
            <a:off x="5847999" y="2109614"/>
            <a:ext cx="1065320" cy="549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Entity-Klasse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5AFC7E1A-8918-4D50-BA93-7DAD79D043C1}"/>
              </a:ext>
            </a:extLst>
          </p:cNvPr>
          <p:cNvSpPr/>
          <p:nvPr/>
        </p:nvSpPr>
        <p:spPr>
          <a:xfrm>
            <a:off x="4692772" y="3813546"/>
            <a:ext cx="3610465" cy="18338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rgbClr val="6D8B00"/>
                </a:solidFill>
              </a:rPr>
              <a:t>Persistenzkontext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D91E350-41AF-4DC0-8786-47502ADB1C38}"/>
              </a:ext>
            </a:extLst>
          </p:cNvPr>
          <p:cNvSpPr/>
          <p:nvPr/>
        </p:nvSpPr>
        <p:spPr>
          <a:xfrm>
            <a:off x="5272493" y="4375832"/>
            <a:ext cx="1154942" cy="5956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Entity-Instanz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275D77B-4298-4E0F-8016-8E6EAB998B19}"/>
              </a:ext>
            </a:extLst>
          </p:cNvPr>
          <p:cNvSpPr/>
          <p:nvPr/>
        </p:nvSpPr>
        <p:spPr>
          <a:xfrm>
            <a:off x="6732235" y="4468016"/>
            <a:ext cx="1155600" cy="597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Entity-Instanz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534A4C8C-E0CF-479B-A3CC-9C30E4651CEE}"/>
              </a:ext>
            </a:extLst>
          </p:cNvPr>
          <p:cNvSpPr/>
          <p:nvPr/>
        </p:nvSpPr>
        <p:spPr>
          <a:xfrm>
            <a:off x="6042736" y="4866443"/>
            <a:ext cx="1155600" cy="597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Entity-Instanz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773C0D5-CA28-4D76-92DD-3FF3092DD609}"/>
              </a:ext>
            </a:extLst>
          </p:cNvPr>
          <p:cNvSpPr/>
          <p:nvPr/>
        </p:nvSpPr>
        <p:spPr>
          <a:xfrm>
            <a:off x="540270" y="4391868"/>
            <a:ext cx="2299317" cy="677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Entity-Manager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55712512-D110-4F01-9DC2-C667C7E910C3}"/>
              </a:ext>
            </a:extLst>
          </p:cNvPr>
          <p:cNvGrpSpPr/>
          <p:nvPr/>
        </p:nvGrpSpPr>
        <p:grpSpPr>
          <a:xfrm>
            <a:off x="2839574" y="4391868"/>
            <a:ext cx="1853198" cy="697856"/>
            <a:chOff x="2839574" y="4391868"/>
            <a:chExt cx="1853198" cy="697856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FA94A5AA-A86D-467C-9060-99535B8E6A36}"/>
                </a:ext>
              </a:extLst>
            </p:cNvPr>
            <p:cNvCxnSpPr>
              <a:stCxn id="24" idx="3"/>
              <a:endCxn id="14" idx="1"/>
            </p:cNvCxnSpPr>
            <p:nvPr/>
          </p:nvCxnSpPr>
          <p:spPr>
            <a:xfrm>
              <a:off x="2839587" y="4730494"/>
              <a:ext cx="1853185" cy="0"/>
            </a:xfrm>
            <a:prstGeom prst="straightConnector1">
              <a:avLst/>
            </a:prstGeom>
            <a:ln>
              <a:solidFill>
                <a:srgbClr val="6D8B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54F6C1B-5792-48C3-8210-331045AD4A74}"/>
                </a:ext>
              </a:extLst>
            </p:cNvPr>
            <p:cNvSpPr txBox="1"/>
            <p:nvPr/>
          </p:nvSpPr>
          <p:spPr>
            <a:xfrm>
              <a:off x="3183178" y="472039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verwaltet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C4D15E50-BE1C-4DA9-B335-ECCF44206325}"/>
                </a:ext>
              </a:extLst>
            </p:cNvPr>
            <p:cNvSpPr txBox="1"/>
            <p:nvPr/>
          </p:nvSpPr>
          <p:spPr>
            <a:xfrm>
              <a:off x="2839574" y="43974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1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7BED014-7D28-47DC-8AF4-266CB9869DA7}"/>
                </a:ext>
              </a:extLst>
            </p:cNvPr>
            <p:cNvSpPr txBox="1"/>
            <p:nvPr/>
          </p:nvSpPr>
          <p:spPr>
            <a:xfrm>
              <a:off x="4375813" y="4391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1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A6B2BD0F-E624-48F2-AFC0-1C1F236706C2}"/>
              </a:ext>
            </a:extLst>
          </p:cNvPr>
          <p:cNvGrpSpPr/>
          <p:nvPr/>
        </p:nvGrpSpPr>
        <p:grpSpPr>
          <a:xfrm>
            <a:off x="5565682" y="2867482"/>
            <a:ext cx="1228928" cy="970866"/>
            <a:chOff x="5565682" y="2867482"/>
            <a:chExt cx="1228928" cy="970866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8C3A4228-2278-4A4C-9ECF-4ACE18CA3E86}"/>
                </a:ext>
              </a:extLst>
            </p:cNvPr>
            <p:cNvCxnSpPr>
              <a:stCxn id="9" idx="0"/>
              <a:endCxn id="14" idx="0"/>
            </p:cNvCxnSpPr>
            <p:nvPr/>
          </p:nvCxnSpPr>
          <p:spPr>
            <a:xfrm flipH="1">
              <a:off x="6498005" y="2867482"/>
              <a:ext cx="6264" cy="946064"/>
            </a:xfrm>
            <a:prstGeom prst="straightConnector1">
              <a:avLst/>
            </a:prstGeom>
            <a:ln>
              <a:solidFill>
                <a:srgbClr val="6D8B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9CBC8F4-ADE5-4DB9-9BA4-065F965EB9C4}"/>
                </a:ext>
              </a:extLst>
            </p:cNvPr>
            <p:cNvSpPr txBox="1"/>
            <p:nvPr/>
          </p:nvSpPr>
          <p:spPr>
            <a:xfrm>
              <a:off x="5565682" y="3155255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erzeugt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969AAA3D-3A15-4B58-A78B-77F8A9BA00DB}"/>
                </a:ext>
              </a:extLst>
            </p:cNvPr>
            <p:cNvSpPr txBox="1"/>
            <p:nvPr/>
          </p:nvSpPr>
          <p:spPr>
            <a:xfrm>
              <a:off x="6481704" y="28914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1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307DC9C-8FCC-4AB4-A6CC-CB9D6C2A2D24}"/>
                </a:ext>
              </a:extLst>
            </p:cNvPr>
            <p:cNvSpPr txBox="1"/>
            <p:nvPr/>
          </p:nvSpPr>
          <p:spPr>
            <a:xfrm>
              <a:off x="6498004" y="3469016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*</a:t>
              </a:r>
            </a:p>
          </p:txBody>
        </p:sp>
      </p:grpSp>
      <p:sp>
        <p:nvSpPr>
          <p:cNvPr id="33" name="Flussdiagramm: Magnetplattenspeicher 32">
            <a:extLst>
              <a:ext uri="{FF2B5EF4-FFF2-40B4-BE49-F238E27FC236}">
                <a16:creationId xmlns:a16="http://schemas.microsoft.com/office/drawing/2014/main" id="{F1DDA473-9EBF-470B-8DF7-4A9C5D3C1D6C}"/>
              </a:ext>
            </a:extLst>
          </p:cNvPr>
          <p:cNvSpPr/>
          <p:nvPr/>
        </p:nvSpPr>
        <p:spPr>
          <a:xfrm>
            <a:off x="1010787" y="5460760"/>
            <a:ext cx="1358284" cy="93955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86A4F70-B82C-4232-A178-402D71237D00}"/>
              </a:ext>
            </a:extLst>
          </p:cNvPr>
          <p:cNvCxnSpPr>
            <a:cxnSpLocks/>
            <a:stCxn id="24" idx="2"/>
            <a:endCxn id="33" idx="1"/>
          </p:cNvCxnSpPr>
          <p:nvPr/>
        </p:nvCxnSpPr>
        <p:spPr>
          <a:xfrm>
            <a:off x="1689929" y="5069119"/>
            <a:ext cx="0" cy="391641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EA8D63A-1512-4014-800F-29B1F7330E55}"/>
              </a:ext>
            </a:extLst>
          </p:cNvPr>
          <p:cNvSpPr/>
          <p:nvPr/>
        </p:nvSpPr>
        <p:spPr>
          <a:xfrm>
            <a:off x="540270" y="1617210"/>
            <a:ext cx="2299304" cy="677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Entity-Manager-Factory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49AC87A-960A-455E-AB01-4D9362E24A48}"/>
              </a:ext>
            </a:extLst>
          </p:cNvPr>
          <p:cNvGrpSpPr/>
          <p:nvPr/>
        </p:nvGrpSpPr>
        <p:grpSpPr>
          <a:xfrm>
            <a:off x="1359821" y="2294461"/>
            <a:ext cx="1274624" cy="2097407"/>
            <a:chOff x="1901357" y="2294461"/>
            <a:chExt cx="1274624" cy="2097407"/>
          </a:xfrm>
        </p:grpSpPr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3BA1264D-4EBE-43CC-AA53-DC3D21254B22}"/>
                </a:ext>
              </a:extLst>
            </p:cNvPr>
            <p:cNvSpPr txBox="1"/>
            <p:nvPr/>
          </p:nvSpPr>
          <p:spPr>
            <a:xfrm>
              <a:off x="1901357" y="23167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1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8E0C90A6-4707-4DB3-BD71-FF7854239ABA}"/>
                </a:ext>
              </a:extLst>
            </p:cNvPr>
            <p:cNvCxnSpPr>
              <a:stCxn id="38" idx="2"/>
              <a:endCxn id="24" idx="0"/>
            </p:cNvCxnSpPr>
            <p:nvPr/>
          </p:nvCxnSpPr>
          <p:spPr>
            <a:xfrm>
              <a:off x="2231458" y="2294461"/>
              <a:ext cx="7" cy="2097407"/>
            </a:xfrm>
            <a:prstGeom prst="straightConnector1">
              <a:avLst/>
            </a:prstGeom>
            <a:ln>
              <a:solidFill>
                <a:srgbClr val="6D8B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C7861A9D-774D-46AA-AD25-18F473AEE183}"/>
                </a:ext>
              </a:extLst>
            </p:cNvPr>
            <p:cNvSpPr txBox="1"/>
            <p:nvPr/>
          </p:nvSpPr>
          <p:spPr>
            <a:xfrm>
              <a:off x="1939829" y="4022536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*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ED5DB970-75D1-47F4-851E-69E68015B82C}"/>
                </a:ext>
              </a:extLst>
            </p:cNvPr>
            <p:cNvSpPr txBox="1"/>
            <p:nvPr/>
          </p:nvSpPr>
          <p:spPr>
            <a:xfrm>
              <a:off x="2221874" y="315592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erzeugt</a:t>
              </a: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C785FA6-7F50-4CDF-9FC1-CD087ECC35BA}"/>
              </a:ext>
            </a:extLst>
          </p:cNvPr>
          <p:cNvGrpSpPr/>
          <p:nvPr/>
        </p:nvGrpSpPr>
        <p:grpSpPr>
          <a:xfrm>
            <a:off x="2839574" y="1623687"/>
            <a:ext cx="2015393" cy="646331"/>
            <a:chOff x="2839574" y="1881144"/>
            <a:chExt cx="2015393" cy="646331"/>
          </a:xfrm>
        </p:grpSpPr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F97A06AE-E51C-4C4F-82B2-F110AB95768F}"/>
                </a:ext>
              </a:extLst>
            </p:cNvPr>
            <p:cNvCxnSpPr>
              <a:stCxn id="38" idx="3"/>
              <a:endCxn id="9" idx="1"/>
            </p:cNvCxnSpPr>
            <p:nvPr/>
          </p:nvCxnSpPr>
          <p:spPr>
            <a:xfrm flipV="1">
              <a:off x="2839574" y="2213188"/>
              <a:ext cx="2015393" cy="8983"/>
            </a:xfrm>
            <a:prstGeom prst="straightConnector1">
              <a:avLst/>
            </a:prstGeom>
            <a:ln>
              <a:solidFill>
                <a:srgbClr val="6D8B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50B5F9A2-21F5-4DCB-80EE-04F25CF8E166}"/>
                </a:ext>
              </a:extLst>
            </p:cNvPr>
            <p:cNvSpPr txBox="1"/>
            <p:nvPr/>
          </p:nvSpPr>
          <p:spPr>
            <a:xfrm>
              <a:off x="3110331" y="1881144"/>
              <a:ext cx="14115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6D8B00"/>
                  </a:solidFill>
                </a:rPr>
                <a:t>Konfiguriert durch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06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9" grpId="0" animBg="1"/>
      <p:bldP spid="24" grpId="0" animBg="1"/>
      <p:bldP spid="33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D1F72B9-4712-420D-92EF-59A571BA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01CBEEF-E9D3-4823-B513-8728B3D29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/>
          <a:lstStyle/>
          <a:p>
            <a:r>
              <a:rPr lang="de-DE" dirty="0"/>
              <a:t>Lebenszyklus Entity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A15665-0311-42A3-844D-6F3CB3A6D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A03BC614-96D2-4FFF-8B1F-AF27129E0319}"/>
              </a:ext>
            </a:extLst>
          </p:cNvPr>
          <p:cNvSpPr/>
          <p:nvPr/>
        </p:nvSpPr>
        <p:spPr>
          <a:xfrm>
            <a:off x="5150525" y="2147669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9574843-19FC-4D5F-8596-CEA69E58211A}"/>
              </a:ext>
            </a:extLst>
          </p:cNvPr>
          <p:cNvSpPr/>
          <p:nvPr/>
        </p:nvSpPr>
        <p:spPr>
          <a:xfrm>
            <a:off x="853735" y="2415435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detached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2893DB5-7F72-4185-B815-B6B24DD00E58}"/>
              </a:ext>
            </a:extLst>
          </p:cNvPr>
          <p:cNvSpPr/>
          <p:nvPr/>
        </p:nvSpPr>
        <p:spPr>
          <a:xfrm>
            <a:off x="853735" y="5017363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removed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429D5DE-6233-4A2B-81F3-9239BC5270FA}"/>
              </a:ext>
            </a:extLst>
          </p:cNvPr>
          <p:cNvSpPr/>
          <p:nvPr/>
        </p:nvSpPr>
        <p:spPr>
          <a:xfrm>
            <a:off x="5150525" y="3741993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CA74752-460B-4669-87F8-68576CA1F036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856300" y="1248063"/>
            <a:ext cx="0" cy="899606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26BF43A-8C81-4015-A367-D320ECF01F00}"/>
              </a:ext>
            </a:extLst>
          </p:cNvPr>
          <p:cNvSpPr txBox="1"/>
          <p:nvPr/>
        </p:nvSpPr>
        <p:spPr>
          <a:xfrm>
            <a:off x="5856300" y="1184699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new</a:t>
            </a:r>
            <a:endParaRPr lang="de-DE" dirty="0">
              <a:solidFill>
                <a:srgbClr val="6D8B00"/>
              </a:solidFill>
            </a:endParaRPr>
          </a:p>
          <a:p>
            <a:r>
              <a:rPr lang="de-DE" dirty="0">
                <a:solidFill>
                  <a:srgbClr val="6D8B00"/>
                </a:solidFill>
              </a:rPr>
              <a:t>Neue Instanz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0F58811-BB0F-4807-AB27-61FE85E05241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5856300" y="2715840"/>
            <a:ext cx="0" cy="1026153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57026D7-1167-4B5B-96BB-16A0CFFFB76D}"/>
              </a:ext>
            </a:extLst>
          </p:cNvPr>
          <p:cNvSpPr txBox="1"/>
          <p:nvPr/>
        </p:nvSpPr>
        <p:spPr>
          <a:xfrm>
            <a:off x="5856300" y="2887507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persist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3D4562C-BA58-449C-8E2F-1F8EC4E610B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2075" y="4026078"/>
            <a:ext cx="1044606" cy="1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2EA5C8C-4DB7-4326-ACF8-93F92F8D2DA8}"/>
              </a:ext>
            </a:extLst>
          </p:cNvPr>
          <p:cNvSpPr txBox="1"/>
          <p:nvPr/>
        </p:nvSpPr>
        <p:spPr>
          <a:xfrm>
            <a:off x="6838193" y="4004754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find()</a:t>
            </a:r>
          </a:p>
          <a:p>
            <a:r>
              <a:rPr lang="de-DE" dirty="0">
                <a:solidFill>
                  <a:srgbClr val="6D8B00"/>
                </a:solidFill>
              </a:rPr>
              <a:t>Datenbankabfrage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B276472D-9D00-4EDA-AD26-E3EFFD820A5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65285" y="4310164"/>
            <a:ext cx="3161359" cy="991285"/>
          </a:xfrm>
          <a:prstGeom prst="bentConnector3">
            <a:avLst>
              <a:gd name="adj1" fmla="val 99986"/>
            </a:avLst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CBC3DE0-FCF1-4D87-8FB4-32F86B255922}"/>
              </a:ext>
            </a:extLst>
          </p:cNvPr>
          <p:cNvSpPr txBox="1"/>
          <p:nvPr/>
        </p:nvSpPr>
        <p:spPr>
          <a:xfrm>
            <a:off x="3530689" y="53252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persist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474D81F2-E342-4BCB-B15F-ECA8652A2AB7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1559511" y="4210745"/>
            <a:ext cx="3591015" cy="806618"/>
          </a:xfrm>
          <a:prstGeom prst="bentConnector2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1BC95A62-BD26-48C7-9F5D-E8181694243E}"/>
              </a:ext>
            </a:extLst>
          </p:cNvPr>
          <p:cNvSpPr txBox="1"/>
          <p:nvPr/>
        </p:nvSpPr>
        <p:spPr>
          <a:xfrm>
            <a:off x="2045911" y="4186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remove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EDCE40FB-C8AD-4CCA-BF31-43175C59DBB6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>
            <a:off x="2265286" y="2699521"/>
            <a:ext cx="2885239" cy="1165266"/>
          </a:xfrm>
          <a:prstGeom prst="bentConnector3">
            <a:avLst>
              <a:gd name="adj1" fmla="val 50000"/>
            </a:avLst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81CC637-A796-424D-99AE-F081577F17C8}"/>
              </a:ext>
            </a:extLst>
          </p:cNvPr>
          <p:cNvSpPr txBox="1"/>
          <p:nvPr/>
        </p:nvSpPr>
        <p:spPr>
          <a:xfrm>
            <a:off x="2562296" y="237281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detach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CF6F0498-BBBF-49EE-8B3D-69A59B48DC53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2833781" y="1709334"/>
            <a:ext cx="1042473" cy="3591015"/>
          </a:xfrm>
          <a:prstGeom prst="bentConnector2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D25FF654-8183-4C0E-A8D2-6B488824BE8A}"/>
              </a:ext>
            </a:extLst>
          </p:cNvPr>
          <p:cNvSpPr txBox="1"/>
          <p:nvPr/>
        </p:nvSpPr>
        <p:spPr>
          <a:xfrm>
            <a:off x="1611701" y="365263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ABB01412-73D6-487D-AB01-3F22D981965D}"/>
              </a:ext>
            </a:extLst>
          </p:cNvPr>
          <p:cNvGrpSpPr/>
          <p:nvPr/>
        </p:nvGrpSpPr>
        <p:grpSpPr>
          <a:xfrm>
            <a:off x="5762430" y="4310164"/>
            <a:ext cx="543001" cy="516630"/>
            <a:chOff x="5762430" y="4310164"/>
            <a:chExt cx="543001" cy="516630"/>
          </a:xfrm>
        </p:grpSpPr>
        <p:cxnSp>
          <p:nvCxnSpPr>
            <p:cNvPr id="47" name="Verbinder: gewinkelt 46">
              <a:extLst>
                <a:ext uri="{FF2B5EF4-FFF2-40B4-BE49-F238E27FC236}">
                  <a16:creationId xmlns:a16="http://schemas.microsoft.com/office/drawing/2014/main" id="{C2886017-1C5D-40D0-9B0E-BCD80B9E3B2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89109" y="4383485"/>
              <a:ext cx="516630" cy="369988"/>
            </a:xfrm>
            <a:prstGeom prst="bentConnector3">
              <a:avLst>
                <a:gd name="adj1" fmla="val 97936"/>
              </a:avLst>
            </a:prstGeom>
            <a:ln>
              <a:solidFill>
                <a:srgbClr val="6D8B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Verbinder: gewinkelt 55">
              <a:extLst>
                <a:ext uri="{FF2B5EF4-FFF2-40B4-BE49-F238E27FC236}">
                  <a16:creationId xmlns:a16="http://schemas.microsoft.com/office/drawing/2014/main" id="{0918497F-A8B3-4C24-B38D-A46A5E2E11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71110" y="4471989"/>
              <a:ext cx="495630" cy="173012"/>
            </a:xfrm>
            <a:prstGeom prst="bentConnector3">
              <a:avLst>
                <a:gd name="adj1" fmla="val 101889"/>
              </a:avLst>
            </a:prstGeom>
            <a:ln>
              <a:solidFill>
                <a:srgbClr val="6D8B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E443C1E5-52E3-40D5-A286-5414BB2943B6}"/>
              </a:ext>
            </a:extLst>
          </p:cNvPr>
          <p:cNvSpPr txBox="1"/>
          <p:nvPr/>
        </p:nvSpPr>
        <p:spPr>
          <a:xfrm>
            <a:off x="5576963" y="476814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60907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5089130E-2256-4263-8C2D-DD0720ADEADD}"/>
              </a:ext>
            </a:extLst>
          </p:cNvPr>
          <p:cNvSpPr/>
          <p:nvPr/>
        </p:nvSpPr>
        <p:spPr>
          <a:xfrm>
            <a:off x="2183907" y="1769485"/>
            <a:ext cx="6664893" cy="524387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Customer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Serializable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400" dirty="0">
              <a:solidFill>
                <a:srgbClr val="0000C1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400" dirty="0">
              <a:solidFill>
                <a:srgbClr val="0000C1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400" dirty="0">
              <a:solidFill>
                <a:srgbClr val="0000C1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1B6FF55-4E13-4CB9-8587-634D6A8BA0B3}"/>
              </a:ext>
            </a:extLst>
          </p:cNvPr>
          <p:cNvSpPr/>
          <p:nvPr/>
        </p:nvSpPr>
        <p:spPr>
          <a:xfrm>
            <a:off x="2520240" y="5080594"/>
            <a:ext cx="6328560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Customer(String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, 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, 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comment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comment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comment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de-DE" sz="12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A8BC019-CC0C-4944-9A16-4E7F2F6ADFD9}"/>
              </a:ext>
            </a:extLst>
          </p:cNvPr>
          <p:cNvSpPr/>
          <p:nvPr/>
        </p:nvSpPr>
        <p:spPr>
          <a:xfrm>
            <a:off x="2520242" y="4397515"/>
            <a:ext cx="6328557" cy="52322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Customer(){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BAAF34-5F1C-40D3-8ED6-C3D5FBE0E323}"/>
              </a:ext>
            </a:extLst>
          </p:cNvPr>
          <p:cNvSpPr/>
          <p:nvPr/>
        </p:nvSpPr>
        <p:spPr>
          <a:xfrm>
            <a:off x="2520240" y="3114388"/>
            <a:ext cx="6328557" cy="120032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dirty="0">
                <a:solidFill>
                  <a:srgbClr val="646464"/>
                </a:solidFill>
                <a:latin typeface="Consolas" panose="020B0609020204030204" pitchFamily="49" charset="0"/>
              </a:rPr>
              <a:t>@Basic 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//Standardwerte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646464"/>
                </a:solidFill>
                <a:latin typeface="Consolas" panose="020B0609020204030204" pitchFamily="49" charset="0"/>
              </a:rPr>
              <a:t>@Transient 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Wird nicht persistiert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comment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AB441-6C28-4320-98C2-0EEBBEB3BEED}"/>
              </a:ext>
            </a:extLst>
          </p:cNvPr>
          <p:cNvSpPr/>
          <p:nvPr/>
        </p:nvSpPr>
        <p:spPr>
          <a:xfrm>
            <a:off x="2520240" y="2222870"/>
            <a:ext cx="6328559" cy="73866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Id</a:t>
            </a:r>
            <a:endParaRPr lang="de-DE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strategy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GenerationType.AUTO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C370067-674D-4FDE-9BD8-AE62A2D6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2DCE48C-26A4-4E05-9EC5-7893B82AB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Aufbau </a:t>
            </a:r>
            <a:r>
              <a:rPr lang="de-DE" dirty="0" err="1"/>
              <a:t>Entiy</a:t>
            </a:r>
            <a:r>
              <a:rPr lang="de-DE" dirty="0"/>
              <a:t>-Klasse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3EBEFF-2F62-4DCA-9F75-2B0A13CD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792BE5-B82F-459B-99EC-91643B0E45F1}"/>
              </a:ext>
            </a:extLst>
          </p:cNvPr>
          <p:cNvSpPr/>
          <p:nvPr/>
        </p:nvSpPr>
        <p:spPr>
          <a:xfrm>
            <a:off x="2183907" y="1247137"/>
            <a:ext cx="6664892" cy="3420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0F8EB6-61CD-4960-8A17-D646357FD65B}"/>
              </a:ext>
            </a:extLst>
          </p:cNvPr>
          <p:cNvSpPr/>
          <p:nvPr/>
        </p:nvSpPr>
        <p:spPr>
          <a:xfrm>
            <a:off x="487397" y="1247137"/>
            <a:ext cx="1696510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Annotation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92725E4-6045-462B-9860-2E3006CE2578}"/>
              </a:ext>
            </a:extLst>
          </p:cNvPr>
          <p:cNvSpPr/>
          <p:nvPr/>
        </p:nvSpPr>
        <p:spPr>
          <a:xfrm>
            <a:off x="487392" y="1769485"/>
            <a:ext cx="1696515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Klassenrumpf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0960FC4-E6F8-4ECC-8ED3-17DD298C4FA5}"/>
              </a:ext>
            </a:extLst>
          </p:cNvPr>
          <p:cNvSpPr/>
          <p:nvPr/>
        </p:nvSpPr>
        <p:spPr>
          <a:xfrm>
            <a:off x="487388" y="2227321"/>
            <a:ext cx="2032852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id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FA690A-F1DB-43AA-8FCC-245EC270A8AD}"/>
              </a:ext>
            </a:extLst>
          </p:cNvPr>
          <p:cNvSpPr/>
          <p:nvPr/>
        </p:nvSpPr>
        <p:spPr>
          <a:xfrm>
            <a:off x="487388" y="3116696"/>
            <a:ext cx="2032852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Attribute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7A3BE7-7B71-416C-8E5D-DE4DFC0BE75B}"/>
              </a:ext>
            </a:extLst>
          </p:cNvPr>
          <p:cNvSpPr/>
          <p:nvPr/>
        </p:nvSpPr>
        <p:spPr>
          <a:xfrm>
            <a:off x="487388" y="4396405"/>
            <a:ext cx="2032854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Leerer Konstruktor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DDD7511-B3A9-4E9E-8EFF-9C73E31AC721}"/>
              </a:ext>
            </a:extLst>
          </p:cNvPr>
          <p:cNvSpPr/>
          <p:nvPr/>
        </p:nvSpPr>
        <p:spPr>
          <a:xfrm>
            <a:off x="487397" y="5079484"/>
            <a:ext cx="2032845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Konstruktor</a:t>
            </a:r>
          </a:p>
        </p:txBody>
      </p:sp>
    </p:spTree>
    <p:extLst>
      <p:ext uri="{BB962C8B-B14F-4D97-AF65-F5344CB8AC3E}">
        <p14:creationId xmlns:p14="http://schemas.microsoft.com/office/powerpoint/2010/main" val="202868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2" grpId="0" animBg="1"/>
      <p:bldP spid="12" grpId="0" animBg="1"/>
      <p:bldP spid="6" grpId="0" animBg="1"/>
      <p:bldP spid="7" grpId="0" animBg="1"/>
      <p:bldP spid="21" grpId="0" animBg="1"/>
      <p:bldP spid="13" grpId="0" animBg="1"/>
      <p:bldP spid="15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F4F61A4D-A953-475B-A6CE-219D2CD27491}"/>
              </a:ext>
            </a:extLst>
          </p:cNvPr>
          <p:cNvSpPr/>
          <p:nvPr/>
        </p:nvSpPr>
        <p:spPr>
          <a:xfrm>
            <a:off x="2520249" y="5490839"/>
            <a:ext cx="6328559" cy="116955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String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toString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“Customer with id “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+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 + 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“: name = “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+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“ “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“; comment = “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comment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BAAF34-5F1C-40D3-8ED6-C3D5FBE0E323}"/>
              </a:ext>
            </a:extLst>
          </p:cNvPr>
          <p:cNvSpPr/>
          <p:nvPr/>
        </p:nvSpPr>
        <p:spPr>
          <a:xfrm>
            <a:off x="2520238" y="3754884"/>
            <a:ext cx="6328557" cy="160043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void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setFirstname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void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setLastname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AB441-6C28-4320-98C2-0EEBBEB3BEED}"/>
              </a:ext>
            </a:extLst>
          </p:cNvPr>
          <p:cNvSpPr/>
          <p:nvPr/>
        </p:nvSpPr>
        <p:spPr>
          <a:xfrm>
            <a:off x="2520249" y="2010343"/>
            <a:ext cx="6328559" cy="160043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getId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String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getFirstname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89130E-2256-4263-8C2D-DD0720ADEADD}"/>
              </a:ext>
            </a:extLst>
          </p:cNvPr>
          <p:cNvSpPr/>
          <p:nvPr/>
        </p:nvSpPr>
        <p:spPr>
          <a:xfrm>
            <a:off x="2183907" y="1367161"/>
            <a:ext cx="6664893" cy="568170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C370067-674D-4FDE-9BD8-AE62A2D6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2DCE48C-26A4-4E05-9EC5-7893B82AB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Aufbau </a:t>
            </a:r>
            <a:r>
              <a:rPr lang="de-DE" dirty="0" err="1"/>
              <a:t>Entiy</a:t>
            </a:r>
            <a:r>
              <a:rPr lang="de-DE" dirty="0"/>
              <a:t>-Klasse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3EBEFF-2F62-4DCA-9F75-2B0A13CD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0960FC4-E6F8-4ECC-8ED3-17DD298C4FA5}"/>
              </a:ext>
            </a:extLst>
          </p:cNvPr>
          <p:cNvSpPr/>
          <p:nvPr/>
        </p:nvSpPr>
        <p:spPr>
          <a:xfrm>
            <a:off x="487397" y="2010343"/>
            <a:ext cx="2032852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Getter-Methoden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FA690A-F1DB-43AA-8FCC-245EC270A8AD}"/>
              </a:ext>
            </a:extLst>
          </p:cNvPr>
          <p:cNvSpPr/>
          <p:nvPr/>
        </p:nvSpPr>
        <p:spPr>
          <a:xfrm>
            <a:off x="487388" y="3754884"/>
            <a:ext cx="2032852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Setter-Methoden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F4FB67B-FDD8-44D1-8F96-CD4048356C53}"/>
              </a:ext>
            </a:extLst>
          </p:cNvPr>
          <p:cNvSpPr/>
          <p:nvPr/>
        </p:nvSpPr>
        <p:spPr>
          <a:xfrm>
            <a:off x="2024109" y="1189608"/>
            <a:ext cx="6986726" cy="299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3178963-2C05-4726-8C75-59502530B31A}"/>
              </a:ext>
            </a:extLst>
          </p:cNvPr>
          <p:cNvSpPr/>
          <p:nvPr/>
        </p:nvSpPr>
        <p:spPr>
          <a:xfrm>
            <a:off x="487397" y="5490839"/>
            <a:ext cx="2032852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ToString</a:t>
            </a:r>
            <a:r>
              <a:rPr lang="de-DE" dirty="0"/>
              <a:t>-Methode</a:t>
            </a:r>
          </a:p>
        </p:txBody>
      </p:sp>
    </p:spTree>
    <p:extLst>
      <p:ext uri="{BB962C8B-B14F-4D97-AF65-F5344CB8AC3E}">
        <p14:creationId xmlns:p14="http://schemas.microsoft.com/office/powerpoint/2010/main" val="6132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BAAF34-5F1C-40D3-8ED6-C3D5FBE0E323}"/>
              </a:ext>
            </a:extLst>
          </p:cNvPr>
          <p:cNvSpPr/>
          <p:nvPr/>
        </p:nvSpPr>
        <p:spPr>
          <a:xfrm>
            <a:off x="2520238" y="1403980"/>
            <a:ext cx="6328557" cy="153888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3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3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de-DE" sz="13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hashCode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final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 31;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*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+ 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F352ADA-2749-4A98-95C7-28FCECE69042}"/>
              </a:ext>
            </a:extLst>
          </p:cNvPr>
          <p:cNvSpPr/>
          <p:nvPr/>
        </p:nvSpPr>
        <p:spPr>
          <a:xfrm>
            <a:off x="2520233" y="2971581"/>
            <a:ext cx="6328557" cy="353943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3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3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de-DE" sz="13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boolean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chemeClr val="tx2"/>
                </a:solidFill>
                <a:latin typeface="Consolas" panose="020B0609020204030204" pitchFamily="49" charset="0"/>
              </a:rPr>
              <a:t>equals(Object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en-US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if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==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true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if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== </a:t>
            </a: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null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false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if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(!(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instanceof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Customer))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false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Customer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 (Customer)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if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!=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300" dirty="0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false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true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89130E-2256-4263-8C2D-DD0720ADEADD}"/>
              </a:ext>
            </a:extLst>
          </p:cNvPr>
          <p:cNvSpPr/>
          <p:nvPr/>
        </p:nvSpPr>
        <p:spPr>
          <a:xfrm>
            <a:off x="2183907" y="1087122"/>
            <a:ext cx="6664893" cy="565990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C370067-674D-4FDE-9BD8-AE62A2D6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3EBEFF-2F62-4DCA-9F75-2B0A13CD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FA690A-F1DB-43AA-8FCC-245EC270A8AD}"/>
              </a:ext>
            </a:extLst>
          </p:cNvPr>
          <p:cNvSpPr/>
          <p:nvPr/>
        </p:nvSpPr>
        <p:spPr>
          <a:xfrm>
            <a:off x="487397" y="1403980"/>
            <a:ext cx="2032862" cy="5898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HashCode</a:t>
            </a:r>
            <a:r>
              <a:rPr lang="de-DE" dirty="0"/>
              <a:t>-Methode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F4FB67B-FDD8-44D1-8F96-CD4048356C53}"/>
              </a:ext>
            </a:extLst>
          </p:cNvPr>
          <p:cNvSpPr/>
          <p:nvPr/>
        </p:nvSpPr>
        <p:spPr>
          <a:xfrm>
            <a:off x="2024109" y="967664"/>
            <a:ext cx="6986726" cy="299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0EA6BF-65FA-4F20-95E9-999880109AA2}"/>
              </a:ext>
            </a:extLst>
          </p:cNvPr>
          <p:cNvSpPr/>
          <p:nvPr/>
        </p:nvSpPr>
        <p:spPr>
          <a:xfrm>
            <a:off x="487392" y="2971582"/>
            <a:ext cx="2032862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Equals-Methode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2DCE48C-26A4-4E05-9EC5-7893B82AB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Aufbau </a:t>
            </a:r>
            <a:r>
              <a:rPr lang="de-DE" dirty="0" err="1"/>
              <a:t>Entiy</a:t>
            </a:r>
            <a:r>
              <a:rPr lang="de-DE" dirty="0"/>
              <a:t>-Klasse</a:t>
            </a:r>
          </a:p>
        </p:txBody>
      </p:sp>
    </p:spTree>
    <p:extLst>
      <p:ext uri="{BB962C8B-B14F-4D97-AF65-F5344CB8AC3E}">
        <p14:creationId xmlns:p14="http://schemas.microsoft.com/office/powerpoint/2010/main" val="425520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B2349BE-D91D-4638-AE72-A994FC3A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6" y="1824962"/>
            <a:ext cx="8034291" cy="4047125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F4FF6A0-1E9A-4CC0-BA17-AE07976D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01978-AF97-4C88-AB28-3C4E3ACA4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Entity-Beziehungen - unidirektional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D2B668-0A0E-4EEE-8CF8-98FCBD697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Pfeil: Fünfeck 8">
            <a:extLst>
              <a:ext uri="{FF2B5EF4-FFF2-40B4-BE49-F238E27FC236}">
                <a16:creationId xmlns:a16="http://schemas.microsoft.com/office/drawing/2014/main" id="{81948ED0-7449-4881-BCE9-B5CECF8BA874}"/>
              </a:ext>
            </a:extLst>
          </p:cNvPr>
          <p:cNvSpPr/>
          <p:nvPr/>
        </p:nvSpPr>
        <p:spPr>
          <a:xfrm flipH="1">
            <a:off x="1537311" y="3668443"/>
            <a:ext cx="1526960" cy="53266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1:1</a:t>
            </a:r>
          </a:p>
          <a:p>
            <a:pPr algn="ctr"/>
            <a:r>
              <a:rPr lang="de-DE" sz="1400" dirty="0"/>
              <a:t>@</a:t>
            </a:r>
            <a:r>
              <a:rPr lang="de-DE" sz="1400" dirty="0" err="1"/>
              <a:t>OneToOne</a:t>
            </a:r>
            <a:endParaRPr lang="de-DE" sz="1400" dirty="0"/>
          </a:p>
        </p:txBody>
      </p:sp>
      <p:sp>
        <p:nvSpPr>
          <p:cNvPr id="10" name="Pfeil: Fünfeck 9">
            <a:extLst>
              <a:ext uri="{FF2B5EF4-FFF2-40B4-BE49-F238E27FC236}">
                <a16:creationId xmlns:a16="http://schemas.microsoft.com/office/drawing/2014/main" id="{FBE0FAF8-0C6C-4618-A692-54B743025FBC}"/>
              </a:ext>
            </a:extLst>
          </p:cNvPr>
          <p:cNvSpPr/>
          <p:nvPr/>
        </p:nvSpPr>
        <p:spPr>
          <a:xfrm flipH="1">
            <a:off x="4751031" y="3668443"/>
            <a:ext cx="1614257" cy="53266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M:N</a:t>
            </a:r>
          </a:p>
          <a:p>
            <a:pPr algn="ctr"/>
            <a:r>
              <a:rPr lang="de-DE" sz="1400" dirty="0"/>
              <a:t>@</a:t>
            </a:r>
            <a:r>
              <a:rPr lang="de-DE" sz="1400" dirty="0" err="1"/>
              <a:t>ManyToMany</a:t>
            </a:r>
            <a:endParaRPr lang="de-DE" sz="1400" dirty="0"/>
          </a:p>
        </p:txBody>
      </p:sp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945A7AD4-BE93-4681-B11B-2E383BF823EE}"/>
              </a:ext>
            </a:extLst>
          </p:cNvPr>
          <p:cNvSpPr/>
          <p:nvPr/>
        </p:nvSpPr>
        <p:spPr>
          <a:xfrm rot="18893868" flipH="1">
            <a:off x="2532373" y="1651333"/>
            <a:ext cx="1526960" cy="53266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1:N</a:t>
            </a:r>
          </a:p>
          <a:p>
            <a:pPr algn="ctr"/>
            <a:r>
              <a:rPr lang="de-DE" sz="1400" dirty="0"/>
              <a:t>@</a:t>
            </a:r>
            <a:r>
              <a:rPr lang="de-DE" sz="1400" dirty="0" err="1"/>
              <a:t>OneToMany</a:t>
            </a:r>
            <a:endParaRPr lang="de-DE" sz="1400" dirty="0"/>
          </a:p>
        </p:txBody>
      </p:sp>
      <p:sp>
        <p:nvSpPr>
          <p:cNvPr id="12" name="Pfeil: Fünfeck 11">
            <a:extLst>
              <a:ext uri="{FF2B5EF4-FFF2-40B4-BE49-F238E27FC236}">
                <a16:creationId xmlns:a16="http://schemas.microsoft.com/office/drawing/2014/main" id="{34C0F35F-7846-4683-9A87-ACEF73AC311B}"/>
              </a:ext>
            </a:extLst>
          </p:cNvPr>
          <p:cNvSpPr/>
          <p:nvPr/>
        </p:nvSpPr>
        <p:spPr>
          <a:xfrm rot="18893868" flipH="1">
            <a:off x="5699461" y="1667988"/>
            <a:ext cx="1526960" cy="53266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N:1</a:t>
            </a:r>
          </a:p>
          <a:p>
            <a:pPr algn="ctr"/>
            <a:r>
              <a:rPr lang="de-DE" sz="1400" dirty="0"/>
              <a:t>@</a:t>
            </a:r>
            <a:r>
              <a:rPr lang="de-DE" sz="1400" dirty="0" err="1"/>
              <a:t>ManyToOne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530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C370067-674D-4FDE-9BD8-AE62A2D6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2DCE48C-26A4-4E05-9EC5-7893B82AB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Entity-Beziehungen - unidirektional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3EBEFF-2F62-4DCA-9F75-2B0A13CD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792BE5-B82F-459B-99EC-91643B0E45F1}"/>
              </a:ext>
            </a:extLst>
          </p:cNvPr>
          <p:cNvSpPr/>
          <p:nvPr/>
        </p:nvSpPr>
        <p:spPr>
          <a:xfrm>
            <a:off x="2183907" y="1344779"/>
            <a:ext cx="6664892" cy="25702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class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Customer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implements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Serializable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OneToOne</a:t>
            </a:r>
            <a:endParaRPr 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Adresse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adresse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OneToMany</a:t>
            </a:r>
            <a:endParaRPr 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List&lt;Orders&gt;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0F8EB6-61CD-4960-8A17-D646357FD65B}"/>
              </a:ext>
            </a:extLst>
          </p:cNvPr>
          <p:cNvSpPr/>
          <p:nvPr/>
        </p:nvSpPr>
        <p:spPr>
          <a:xfrm>
            <a:off x="487396" y="2148191"/>
            <a:ext cx="2016107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@</a:t>
            </a:r>
            <a:r>
              <a:rPr lang="de-DE" dirty="0" err="1"/>
              <a:t>OneToOne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DD5141A-446C-4DFD-8A1D-82B62C357FDE}"/>
              </a:ext>
            </a:extLst>
          </p:cNvPr>
          <p:cNvSpPr/>
          <p:nvPr/>
        </p:nvSpPr>
        <p:spPr>
          <a:xfrm>
            <a:off x="487396" y="2896481"/>
            <a:ext cx="2016107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@</a:t>
            </a:r>
            <a:r>
              <a:rPr lang="de-DE" dirty="0" err="1"/>
              <a:t>OneToMany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F99A8FE-976A-4AAC-8030-3BA35CA4F5BC}"/>
              </a:ext>
            </a:extLst>
          </p:cNvPr>
          <p:cNvSpPr/>
          <p:nvPr/>
        </p:nvSpPr>
        <p:spPr>
          <a:xfrm>
            <a:off x="2183907" y="4067453"/>
            <a:ext cx="6664892" cy="22978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class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Orders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implements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Serializable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endParaRPr 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Supplier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ManyToMany</a:t>
            </a:r>
            <a:endParaRPr 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List&lt;Item&gt;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F6365C7-4DB7-4224-AC1C-C5FF9CE15828}"/>
              </a:ext>
            </a:extLst>
          </p:cNvPr>
          <p:cNvSpPr/>
          <p:nvPr/>
        </p:nvSpPr>
        <p:spPr>
          <a:xfrm>
            <a:off x="487396" y="4871840"/>
            <a:ext cx="2016107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@</a:t>
            </a:r>
            <a:r>
              <a:rPr lang="de-DE" dirty="0" err="1"/>
              <a:t>ManyToOne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09CE653-99EC-4BD8-899F-A2558641524D}"/>
              </a:ext>
            </a:extLst>
          </p:cNvPr>
          <p:cNvSpPr/>
          <p:nvPr/>
        </p:nvSpPr>
        <p:spPr>
          <a:xfrm>
            <a:off x="487396" y="5624103"/>
            <a:ext cx="2016107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@</a:t>
            </a:r>
            <a:r>
              <a:rPr lang="de-DE" dirty="0" err="1"/>
              <a:t>ManyToMany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958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1F9B85-CCB7-49E9-A985-76B717B2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53DB320-30FE-44DC-97A1-80653C97B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Transaktionsmanagement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6844EB-22C5-4C4E-B4C4-E6190DC2C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761B055-9D90-42D5-9DBD-0591789ED767}"/>
              </a:ext>
            </a:extLst>
          </p:cNvPr>
          <p:cNvSpPr/>
          <p:nvPr/>
        </p:nvSpPr>
        <p:spPr>
          <a:xfrm>
            <a:off x="2507942" y="1480129"/>
            <a:ext cx="4128116" cy="532664"/>
          </a:xfrm>
          <a:prstGeom prst="roundRect">
            <a:avLst>
              <a:gd name="adj" fmla="val 96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JPA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ACF6FA2-F904-4700-8FE6-F9046FA85F2E}"/>
              </a:ext>
            </a:extLst>
          </p:cNvPr>
          <p:cNvCxnSpPr>
            <a:cxnSpLocks/>
          </p:cNvCxnSpPr>
          <p:nvPr/>
        </p:nvCxnSpPr>
        <p:spPr>
          <a:xfrm flipV="1">
            <a:off x="2591407" y="2032769"/>
            <a:ext cx="1273206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E386532-ADB8-4B0B-B5DC-DFE3412C28D5}"/>
              </a:ext>
            </a:extLst>
          </p:cNvPr>
          <p:cNvCxnSpPr>
            <a:cxnSpLocks/>
          </p:cNvCxnSpPr>
          <p:nvPr/>
        </p:nvCxnSpPr>
        <p:spPr>
          <a:xfrm flipH="1" flipV="1">
            <a:off x="5279389" y="2027320"/>
            <a:ext cx="1637194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7A59E4F-A4B7-4B2B-ACA4-E374B2213A90}"/>
              </a:ext>
            </a:extLst>
          </p:cNvPr>
          <p:cNvGrpSpPr/>
          <p:nvPr/>
        </p:nvGrpSpPr>
        <p:grpSpPr>
          <a:xfrm>
            <a:off x="487396" y="3582127"/>
            <a:ext cx="4128116" cy="1944211"/>
            <a:chOff x="487396" y="3582127"/>
            <a:chExt cx="4128116" cy="1944211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1D1828F-EA10-4D6E-8D2D-3EA8BBDEA0F5}"/>
                </a:ext>
              </a:extLst>
            </p:cNvPr>
            <p:cNvGrpSpPr/>
            <p:nvPr/>
          </p:nvGrpSpPr>
          <p:grpSpPr>
            <a:xfrm>
              <a:off x="487396" y="3582127"/>
              <a:ext cx="4128116" cy="1944211"/>
              <a:chOff x="2459115" y="1296138"/>
              <a:chExt cx="4128116" cy="1944211"/>
            </a:xfrm>
          </p:grpSpPr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F719473B-4CF8-4650-8B88-8230E27A5D0C}"/>
                  </a:ext>
                </a:extLst>
              </p:cNvPr>
              <p:cNvSpPr/>
              <p:nvPr/>
            </p:nvSpPr>
            <p:spPr>
              <a:xfrm>
                <a:off x="2459115" y="1296138"/>
                <a:ext cx="4128116" cy="1944211"/>
              </a:xfrm>
              <a:prstGeom prst="roundRect">
                <a:avLst>
                  <a:gd name="adj" fmla="val 961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b="1" dirty="0" err="1"/>
                  <a:t>Application</a:t>
                </a:r>
                <a:r>
                  <a:rPr lang="de-DE" b="1" dirty="0"/>
                  <a:t> </a:t>
                </a:r>
                <a:r>
                  <a:rPr lang="de-DE" b="1" dirty="0" err="1"/>
                  <a:t>Managed</a:t>
                </a:r>
                <a:r>
                  <a:rPr lang="de-DE" b="1" dirty="0"/>
                  <a:t> </a:t>
                </a:r>
                <a:r>
                  <a:rPr lang="de-DE" b="1" dirty="0" err="1"/>
                  <a:t>Persistence</a:t>
                </a:r>
                <a:endParaRPr lang="de-DE" dirty="0"/>
              </a:p>
              <a:p>
                <a:pPr algn="ctr"/>
                <a:r>
                  <a:rPr lang="de-DE" i="1" dirty="0" err="1"/>
                  <a:t>Standalone</a:t>
                </a:r>
                <a:r>
                  <a:rPr lang="de-DE" i="1" dirty="0"/>
                  <a:t> – Java SE</a:t>
                </a:r>
              </a:p>
            </p:txBody>
          </p: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A8092C39-022B-40AE-AF8B-8BB2BF623A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9115" y="2086254"/>
                <a:ext cx="4128116" cy="0"/>
              </a:xfrm>
              <a:prstGeom prst="line">
                <a:avLst/>
              </a:prstGeom>
              <a:ln>
                <a:solidFill>
                  <a:srgbClr val="6D8B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CE24DF04-4EB5-4E79-9EEF-1236876B354F}"/>
                </a:ext>
              </a:extLst>
            </p:cNvPr>
            <p:cNvSpPr/>
            <p:nvPr/>
          </p:nvSpPr>
          <p:spPr>
            <a:xfrm>
              <a:off x="660518" y="4443262"/>
              <a:ext cx="3861778" cy="1047561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de-DE" sz="1500" dirty="0"/>
                <a:t>Händische Initialisierung &amp; Beenden des Entity Managers</a:t>
              </a:r>
            </a:p>
            <a:p>
              <a:pPr marL="285750" indent="-285750">
                <a:buFontTx/>
                <a:buChar char="-"/>
              </a:pPr>
              <a:r>
                <a:rPr lang="de-DE" sz="1500" dirty="0"/>
                <a:t>Explizites Transaktionsmanagement mit </a:t>
              </a:r>
              <a:r>
                <a:rPr lang="de-DE" sz="1500" dirty="0" err="1"/>
                <a:t>begin</a:t>
              </a:r>
              <a:r>
                <a:rPr lang="de-DE" sz="1500" dirty="0"/>
                <a:t>(), </a:t>
              </a:r>
              <a:r>
                <a:rPr lang="de-DE" sz="1500" dirty="0" err="1"/>
                <a:t>commit</a:t>
              </a:r>
              <a:r>
                <a:rPr lang="de-DE" sz="1500" dirty="0"/>
                <a:t>() und </a:t>
              </a:r>
              <a:r>
                <a:rPr lang="de-DE" sz="1500" dirty="0" err="1"/>
                <a:t>rollback</a:t>
              </a:r>
              <a:r>
                <a:rPr lang="de-DE" sz="1500" dirty="0"/>
                <a:t>()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6C86B7C-2C6C-4D40-9E4B-F1124B732096}"/>
              </a:ext>
            </a:extLst>
          </p:cNvPr>
          <p:cNvGrpSpPr/>
          <p:nvPr/>
        </p:nvGrpSpPr>
        <p:grpSpPr>
          <a:xfrm>
            <a:off x="4870882" y="3568827"/>
            <a:ext cx="4128116" cy="1944211"/>
            <a:chOff x="4870882" y="3568827"/>
            <a:chExt cx="4128116" cy="1944211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C0972B34-E730-4984-A72A-E90507C39EC9}"/>
                </a:ext>
              </a:extLst>
            </p:cNvPr>
            <p:cNvGrpSpPr/>
            <p:nvPr/>
          </p:nvGrpSpPr>
          <p:grpSpPr>
            <a:xfrm>
              <a:off x="4870882" y="3568827"/>
              <a:ext cx="4128116" cy="1944211"/>
              <a:chOff x="2459115" y="1296138"/>
              <a:chExt cx="4128116" cy="1944211"/>
            </a:xfrm>
          </p:grpSpPr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4F3756D6-22A7-438F-8A53-E9C5DE232331}"/>
                  </a:ext>
                </a:extLst>
              </p:cNvPr>
              <p:cNvSpPr/>
              <p:nvPr/>
            </p:nvSpPr>
            <p:spPr>
              <a:xfrm>
                <a:off x="2459115" y="1296138"/>
                <a:ext cx="4128116" cy="1944211"/>
              </a:xfrm>
              <a:prstGeom prst="roundRect">
                <a:avLst>
                  <a:gd name="adj" fmla="val 961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b="1" dirty="0"/>
                  <a:t>Container </a:t>
                </a:r>
                <a:r>
                  <a:rPr lang="de-DE" b="1" dirty="0" err="1"/>
                  <a:t>Managed</a:t>
                </a:r>
                <a:r>
                  <a:rPr lang="de-DE" b="1" dirty="0"/>
                  <a:t> </a:t>
                </a:r>
                <a:r>
                  <a:rPr lang="de-DE" b="1" dirty="0" err="1"/>
                  <a:t>Persistence</a:t>
                </a:r>
                <a:endParaRPr lang="de-DE" dirty="0"/>
              </a:p>
              <a:p>
                <a:pPr algn="ctr"/>
                <a:r>
                  <a:rPr lang="de-DE" i="1" dirty="0" err="1"/>
                  <a:t>Application</a:t>
                </a:r>
                <a:r>
                  <a:rPr lang="de-DE" i="1" dirty="0"/>
                  <a:t> Server – Java EE</a:t>
                </a:r>
              </a:p>
            </p:txBody>
          </p: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E61059D8-389F-40CA-9D28-E01BA7434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9115" y="2086254"/>
                <a:ext cx="4128116" cy="0"/>
              </a:xfrm>
              <a:prstGeom prst="line">
                <a:avLst/>
              </a:prstGeom>
              <a:ln>
                <a:solidFill>
                  <a:srgbClr val="6D8B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03880B4C-8786-4A89-954C-05A54FC072DC}"/>
                </a:ext>
              </a:extLst>
            </p:cNvPr>
            <p:cNvSpPr/>
            <p:nvPr/>
          </p:nvSpPr>
          <p:spPr>
            <a:xfrm>
              <a:off x="5044004" y="4429962"/>
              <a:ext cx="3861778" cy="1047561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de-DE" sz="1500" dirty="0"/>
                <a:t>Entity Manager wird injiziert</a:t>
              </a:r>
            </a:p>
            <a:p>
              <a:pPr marL="285750" indent="-285750">
                <a:buFontTx/>
                <a:buChar char="-"/>
              </a:pPr>
              <a:r>
                <a:rPr lang="de-DE" sz="1500" dirty="0"/>
                <a:t>Transaktionsmanagement impliziert</a:t>
              </a:r>
            </a:p>
            <a:p>
              <a:pPr marL="285750" indent="-285750">
                <a:buFontTx/>
                <a:buChar char="-"/>
              </a:pPr>
              <a:r>
                <a:rPr lang="de-DE" sz="1500" dirty="0"/>
                <a:t>Code-Reduktion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63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26BAFA5-F700-43AC-88D8-1BCB3394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889491-FED6-41C0-8965-A043024F4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Transaktionsmanagement –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Managed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584779-28DA-4644-8BD1-ECAF9502F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4F848340-4CD5-462D-8F94-743B4ED79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2509284"/>
            <a:ext cx="6437613" cy="3404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r>
              <a:rPr lang="de-DE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EntityManager</a:t>
            </a:r>
            <a:r>
              <a:rPr lang="de-DE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de-DE" sz="1300" dirty="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emf</a:t>
            </a:r>
            <a:r>
              <a:rPr lang="de-DE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.createEntityManager</a:t>
            </a:r>
            <a:r>
              <a:rPr lang="de-DE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de-DE" sz="1300" dirty="0">
              <a:solidFill>
                <a:srgbClr val="3F7F5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feld 5">
            <a:extLst>
              <a:ext uri="{FF2B5EF4-FFF2-40B4-BE49-F238E27FC236}">
                <a16:creationId xmlns:a16="http://schemas.microsoft.com/office/drawing/2014/main" id="{A8CC2786-9862-4117-9D09-F68C46ED1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2927002"/>
            <a:ext cx="6433831" cy="29136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Orders</a:t>
            </a:r>
            <a:r>
              <a:rPr lang="de-DE" sz="1300" dirty="0"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de-DE" sz="1300" dirty="0"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=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Orders(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new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Date(</a:t>
            </a:r>
            <a:r>
              <a:rPr lang="de-DE" sz="1300" i="1" dirty="0">
                <a:solidFill>
                  <a:schemeClr val="tx2"/>
                </a:solidFill>
                <a:latin typeface="Consolas" panose="020B0609020204030204" pitchFamily="49" charset="0"/>
              </a:rPr>
              <a:t>...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pPr lvl="1">
              <a:lnSpc>
                <a:spcPct val="107000"/>
              </a:lnSpc>
            </a:pP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utx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.begin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();		</a:t>
            </a:r>
            <a:r>
              <a:rPr lang="de-DE" sz="13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Transaktionsstart</a:t>
            </a:r>
          </a:p>
          <a:p>
            <a:pPr lvl="1">
              <a:lnSpc>
                <a:spcPct val="107000"/>
              </a:lnSpc>
            </a:pP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.persist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(o);	</a:t>
            </a:r>
          </a:p>
          <a:p>
            <a:pPr lvl="1">
              <a:lnSpc>
                <a:spcPct val="107000"/>
              </a:lnSpc>
            </a:pP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utx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.commit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(); 		</a:t>
            </a:r>
            <a:r>
              <a:rPr lang="de-DE" sz="13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Transaktion ausführen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07000"/>
              </a:lnSpc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Exception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07000"/>
              </a:lnSpc>
            </a:pP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pPr lvl="2">
              <a:lnSpc>
                <a:spcPct val="107000"/>
              </a:lnSpc>
            </a:pP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utx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.rollback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();	</a:t>
            </a:r>
            <a:r>
              <a:rPr lang="de-DE" sz="13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 Fehlerfall Rollback</a:t>
            </a:r>
          </a:p>
          <a:p>
            <a:pPr lvl="1">
              <a:lnSpc>
                <a:spcPct val="107000"/>
              </a:lnSpc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Exception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e1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pPr lvl="2">
              <a:lnSpc>
                <a:spcPct val="107000"/>
              </a:lnSpc>
            </a:pP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.printStackTrace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lnSpc>
                <a:spcPct val="107000"/>
              </a:lnSpc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07000"/>
              </a:lnSpc>
            </a:pP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ServletException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.getMessage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07000"/>
              </a:lnSpc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F7590F-A7B0-4150-B113-6BF0F31F4418}"/>
              </a:ext>
            </a:extLst>
          </p:cNvPr>
          <p:cNvSpPr/>
          <p:nvPr/>
        </p:nvSpPr>
        <p:spPr>
          <a:xfrm>
            <a:off x="391297" y="2509284"/>
            <a:ext cx="2016107" cy="3404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EM erstellen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21CDB24-32EA-4028-BE40-13FF7EE97F07}"/>
              </a:ext>
            </a:extLst>
          </p:cNvPr>
          <p:cNvSpPr/>
          <p:nvPr/>
        </p:nvSpPr>
        <p:spPr>
          <a:xfrm>
            <a:off x="391298" y="2930965"/>
            <a:ext cx="2016107" cy="592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Datenbankzugriff mit Transaktionen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DE2242-75BB-4104-9CAA-A295361172B9}"/>
              </a:ext>
            </a:extLst>
          </p:cNvPr>
          <p:cNvSpPr/>
          <p:nvPr/>
        </p:nvSpPr>
        <p:spPr>
          <a:xfrm>
            <a:off x="2407405" y="5908114"/>
            <a:ext cx="6437613" cy="6762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/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.close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300" dirty="0">
              <a:latin typeface="Consolas" panose="020B060902020403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35E39E-E602-466E-8A50-38847631BE20}"/>
              </a:ext>
            </a:extLst>
          </p:cNvPr>
          <p:cNvSpPr/>
          <p:nvPr/>
        </p:nvSpPr>
        <p:spPr>
          <a:xfrm>
            <a:off x="391298" y="5911689"/>
            <a:ext cx="2016107" cy="676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EM beenden </a:t>
            </a:r>
          </a:p>
        </p:txBody>
      </p:sp>
      <p:sp>
        <p:nvSpPr>
          <p:cNvPr id="13" name="Textfeld 4">
            <a:extLst>
              <a:ext uri="{FF2B5EF4-FFF2-40B4-BE49-F238E27FC236}">
                <a16:creationId xmlns:a16="http://schemas.microsoft.com/office/drawing/2014/main" id="{BDC3FF88-D8C8-4A3E-A36F-F3BDE105F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1268386"/>
            <a:ext cx="6437613" cy="5347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r>
              <a:rPr lang="de-DE" sz="13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300" dirty="0" err="1">
                <a:solidFill>
                  <a:srgbClr val="646464"/>
                </a:solidFill>
                <a:latin typeface="Consolas" panose="020B0609020204030204" pitchFamily="49" charset="0"/>
              </a:rPr>
              <a:t>PersistenceUnit</a:t>
            </a:r>
            <a:endParaRPr lang="de-DE" sz="13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EntityManagerFactory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emf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300" dirty="0">
              <a:solidFill>
                <a:srgbClr val="3F7F5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A3146B3-E11D-450E-AB57-B36A95067CA8}"/>
              </a:ext>
            </a:extLst>
          </p:cNvPr>
          <p:cNvSpPr/>
          <p:nvPr/>
        </p:nvSpPr>
        <p:spPr>
          <a:xfrm>
            <a:off x="391298" y="1268386"/>
            <a:ext cx="2016107" cy="534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EMF injizieren </a:t>
            </a: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1D94016D-7E0B-4886-9C43-D519281AB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4" y="1877578"/>
            <a:ext cx="6437613" cy="5347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r>
              <a:rPr lang="de-DE" sz="13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300" dirty="0" err="1">
                <a:solidFill>
                  <a:srgbClr val="646464"/>
                </a:solidFill>
                <a:latin typeface="Consolas" panose="020B0609020204030204" pitchFamily="49" charset="0"/>
              </a:rPr>
              <a:t>Resource</a:t>
            </a:r>
            <a:endParaRPr lang="de-DE" sz="13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UserTransaction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utx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300" dirty="0">
              <a:solidFill>
                <a:srgbClr val="3F7F5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5D84127-B7D6-4ED2-B7FE-3872BA78998A}"/>
              </a:ext>
            </a:extLst>
          </p:cNvPr>
          <p:cNvSpPr/>
          <p:nvPr/>
        </p:nvSpPr>
        <p:spPr>
          <a:xfrm>
            <a:off x="391297" y="1877578"/>
            <a:ext cx="2016107" cy="534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/>
              <a:t>UserTransaction</a:t>
            </a:r>
            <a:r>
              <a:rPr lang="de-DE" sz="1600" dirty="0"/>
              <a:t> injizieren </a:t>
            </a:r>
          </a:p>
        </p:txBody>
      </p:sp>
    </p:spTree>
    <p:extLst>
      <p:ext uri="{BB962C8B-B14F-4D97-AF65-F5344CB8AC3E}">
        <p14:creationId xmlns:p14="http://schemas.microsoft.com/office/powerpoint/2010/main" val="409177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D531880-8A9D-4A6E-BC19-99EE700A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D68C649-C1BE-4E53-81BE-E9A4D3965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Transaktionsmanagement – Container </a:t>
            </a:r>
            <a:r>
              <a:rPr lang="de-DE" dirty="0" err="1"/>
              <a:t>Managed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17F20-008C-40FF-ADA1-D529EE4B2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3F2E5791-3524-4705-8C5E-28D0C997F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1586006"/>
            <a:ext cx="6437613" cy="6245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PersistenceContext</a:t>
            </a:r>
            <a:endParaRPr lang="de-DE" altLang="de-DE" sz="1600" dirty="0">
              <a:solidFill>
                <a:srgbClr val="646464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-Bold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EntityManager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de-DE" altLang="de-DE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5AD21FB-54E2-4DED-80B0-07900FB4BDBF}"/>
              </a:ext>
            </a:extLst>
          </p:cNvPr>
          <p:cNvSpPr/>
          <p:nvPr/>
        </p:nvSpPr>
        <p:spPr>
          <a:xfrm>
            <a:off x="391297" y="1586006"/>
            <a:ext cx="2016107" cy="624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Entity Manager injizieren 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12073B5B-9817-4660-97A9-AF04818FA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2367710"/>
            <a:ext cx="6433831" cy="6245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de-DE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em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effectLst/>
                <a:latin typeface="Consolas" panose="020B0609020204030204" pitchFamily="49" charset="0"/>
              </a:rPr>
              <a:t> </a:t>
            </a:r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C0CE8E0-CAF9-4D6F-AC10-7E6BBB715EED}"/>
              </a:ext>
            </a:extLst>
          </p:cNvPr>
          <p:cNvSpPr/>
          <p:nvPr/>
        </p:nvSpPr>
        <p:spPr>
          <a:xfrm>
            <a:off x="391298" y="2371673"/>
            <a:ext cx="2016107" cy="624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Datenbankzugriff </a:t>
            </a:r>
          </a:p>
        </p:txBody>
      </p:sp>
    </p:spTree>
    <p:extLst>
      <p:ext uri="{BB962C8B-B14F-4D97-AF65-F5344CB8AC3E}">
        <p14:creationId xmlns:p14="http://schemas.microsoft.com/office/powerpoint/2010/main" val="53575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04CE74D-CF9A-45F2-894F-DF927EF038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Persistenz Allgemein</a:t>
            </a:r>
          </a:p>
          <a:p>
            <a:r>
              <a:rPr lang="de-DE" dirty="0"/>
              <a:t>JDBC</a:t>
            </a:r>
          </a:p>
          <a:p>
            <a:r>
              <a:rPr lang="de-DE" dirty="0"/>
              <a:t>JPA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F24E7B6-7938-4DF0-8FFA-DE87D579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Inhalt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6C8B758C-D5DE-4F65-BF46-866310EE9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423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A0F152F-29F2-492E-AB0A-4CE5D5F8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6ED9BCF-4C49-425D-A4C3-01EF28D59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Datenmanipulation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51A69-0273-4625-90E8-EA6F1C791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20</a:t>
            </a:fld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C8CCFE4-3F2B-4E3D-9527-0BEF20152C5C}"/>
              </a:ext>
            </a:extLst>
          </p:cNvPr>
          <p:cNvGrpSpPr/>
          <p:nvPr/>
        </p:nvGrpSpPr>
        <p:grpSpPr>
          <a:xfrm>
            <a:off x="391298" y="2611701"/>
            <a:ext cx="8453721" cy="881986"/>
            <a:chOff x="391298" y="2624760"/>
            <a:chExt cx="8453721" cy="881986"/>
          </a:xfrm>
        </p:grpSpPr>
        <p:sp>
          <p:nvSpPr>
            <p:cNvPr id="6" name="Textfeld 4">
              <a:extLst>
                <a:ext uri="{FF2B5EF4-FFF2-40B4-BE49-F238E27FC236}">
                  <a16:creationId xmlns:a16="http://schemas.microsoft.com/office/drawing/2014/main" id="{71BB15F8-8D85-40B2-A962-216F449EE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579" y="2624760"/>
              <a:ext cx="6927440" cy="88198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vert="horz" wrap="square" lIns="91440" tIns="45720" rIns="91440" bIns="72000" anchor="t" anchorCtr="0">
              <a:no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altLang="de-DE" sz="1600" b="1" dirty="0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Customer</a:t>
              </a:r>
              <a:r>
                <a:rPr lang="de-DE" altLang="de-DE" sz="16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 </a:t>
              </a:r>
              <a:r>
                <a:rPr lang="de-DE" alt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altLang="de-DE" sz="16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 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=</a:t>
              </a:r>
              <a:r>
                <a:rPr lang="de-DE" altLang="de-DE" sz="16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 </a:t>
              </a:r>
              <a:r>
                <a:rPr lang="de-DE" altLang="de-DE" sz="1600" b="1" dirty="0" err="1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new</a:t>
              </a:r>
              <a:r>
                <a:rPr lang="de-DE" altLang="de-DE" sz="16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 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Customer(</a:t>
              </a:r>
              <a:r>
                <a:rPr lang="de-DE" altLang="de-DE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“Hans“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,</a:t>
              </a:r>
              <a:r>
                <a:rPr lang="de-DE" altLang="de-DE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 “Peter“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,</a:t>
              </a:r>
              <a:r>
                <a:rPr lang="de-DE" altLang="de-DE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 ““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.persist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alt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	</a:t>
              </a:r>
              <a:r>
                <a:rPr lang="de-DE" sz="16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//Speichern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.flush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();		</a:t>
              </a:r>
              <a:r>
                <a:rPr lang="de-DE" sz="16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//Synchronisieren mit DB</a:t>
              </a:r>
              <a:endParaRPr lang="de-DE" altLang="de-DE" sz="16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CC6DF3F-5C21-49A7-ADFD-6DD16003F9E5}"/>
                </a:ext>
              </a:extLst>
            </p:cNvPr>
            <p:cNvSpPr/>
            <p:nvPr/>
          </p:nvSpPr>
          <p:spPr>
            <a:xfrm>
              <a:off x="391298" y="2624760"/>
              <a:ext cx="1526280" cy="3527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/>
                <a:t>CREATE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E2FE8EB-F53A-49FE-9F60-634D2F8055E5}"/>
              </a:ext>
            </a:extLst>
          </p:cNvPr>
          <p:cNvGrpSpPr/>
          <p:nvPr/>
        </p:nvGrpSpPr>
        <p:grpSpPr>
          <a:xfrm>
            <a:off x="391298" y="3851808"/>
            <a:ext cx="8453721" cy="602646"/>
            <a:chOff x="391298" y="3877926"/>
            <a:chExt cx="8453721" cy="602646"/>
          </a:xfrm>
        </p:grpSpPr>
        <p:sp>
          <p:nvSpPr>
            <p:cNvPr id="8" name="Textfeld 4">
              <a:extLst>
                <a:ext uri="{FF2B5EF4-FFF2-40B4-BE49-F238E27FC236}">
                  <a16:creationId xmlns:a16="http://schemas.microsoft.com/office/drawing/2014/main" id="{5B59EBEE-070A-4F95-B16D-E93E5E9A2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579" y="3877926"/>
              <a:ext cx="6927440" cy="6026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vert="horz" wrap="square" lIns="91440" tIns="45720" rIns="91440" bIns="72000" anchor="t" anchorCtr="0">
              <a:no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dirty="0" err="1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Int</a:t>
              </a:r>
              <a:r>
                <a:rPr lang="de-DE" sz="1600" b="1" dirty="0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 </a:t>
              </a:r>
              <a:r>
                <a:rPr 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 = 3;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dirty="0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Customer</a:t>
              </a:r>
              <a:r>
                <a:rPr lang="de-DE" sz="16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60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de-DE" sz="16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=</a:t>
              </a:r>
              <a:r>
                <a:rPr lang="de-DE" sz="16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.find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altLang="de-DE" sz="16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Customer.</a:t>
              </a:r>
              <a:r>
                <a:rPr lang="de-DE" altLang="de-DE" sz="1600" b="1" dirty="0" err="1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class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de-DE" alt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2ED1013-9053-4BBA-BBCE-25447153AF5F}"/>
                </a:ext>
              </a:extLst>
            </p:cNvPr>
            <p:cNvSpPr/>
            <p:nvPr/>
          </p:nvSpPr>
          <p:spPr>
            <a:xfrm>
              <a:off x="391298" y="3877926"/>
              <a:ext cx="1526280" cy="3527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/>
                <a:t>READ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0663ABC-1D55-437E-96F9-2746601ED19D}"/>
              </a:ext>
            </a:extLst>
          </p:cNvPr>
          <p:cNvGrpSpPr/>
          <p:nvPr/>
        </p:nvGrpSpPr>
        <p:grpSpPr>
          <a:xfrm>
            <a:off x="391298" y="4812575"/>
            <a:ext cx="8453721" cy="602647"/>
            <a:chOff x="391298" y="4787170"/>
            <a:chExt cx="8453721" cy="602647"/>
          </a:xfrm>
        </p:grpSpPr>
        <p:sp>
          <p:nvSpPr>
            <p:cNvPr id="10" name="Textfeld 4">
              <a:extLst>
                <a:ext uri="{FF2B5EF4-FFF2-40B4-BE49-F238E27FC236}">
                  <a16:creationId xmlns:a16="http://schemas.microsoft.com/office/drawing/2014/main" id="{8C2BD3D0-54DF-4DAE-A25C-5188E6553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579" y="4787171"/>
              <a:ext cx="6927440" cy="6026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vert="horz" wrap="square" lIns="91440" tIns="45720" rIns="91440" bIns="72000" anchor="t" anchorCtr="0">
              <a:no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.setFirstname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“Gustav“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.merge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5067046-C806-41C4-A946-D2EB34478E1A}"/>
                </a:ext>
              </a:extLst>
            </p:cNvPr>
            <p:cNvSpPr/>
            <p:nvPr/>
          </p:nvSpPr>
          <p:spPr>
            <a:xfrm>
              <a:off x="391298" y="4787170"/>
              <a:ext cx="1526280" cy="3527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/>
                <a:t>UPDATE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0E5AB03-A105-4FAA-A58B-772D9AD305C7}"/>
              </a:ext>
            </a:extLst>
          </p:cNvPr>
          <p:cNvGrpSpPr/>
          <p:nvPr/>
        </p:nvGrpSpPr>
        <p:grpSpPr>
          <a:xfrm>
            <a:off x="391298" y="5773344"/>
            <a:ext cx="8453721" cy="352721"/>
            <a:chOff x="391298" y="5773344"/>
            <a:chExt cx="8453721" cy="352721"/>
          </a:xfrm>
        </p:grpSpPr>
        <p:sp>
          <p:nvSpPr>
            <p:cNvPr id="12" name="Textfeld 4">
              <a:extLst>
                <a:ext uri="{FF2B5EF4-FFF2-40B4-BE49-F238E27FC236}">
                  <a16:creationId xmlns:a16="http://schemas.microsoft.com/office/drawing/2014/main" id="{8512F41F-E65F-4045-9B56-96950EC6E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579" y="5773345"/>
              <a:ext cx="6927440" cy="35272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vert="horz" wrap="square" lIns="91440" tIns="45720" rIns="91440" bIns="72000" anchor="t" anchorCtr="0">
              <a:no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.remove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9E4F78C-754B-4B01-A471-298CC01164E2}"/>
                </a:ext>
              </a:extLst>
            </p:cNvPr>
            <p:cNvSpPr/>
            <p:nvPr/>
          </p:nvSpPr>
          <p:spPr>
            <a:xfrm>
              <a:off x="391298" y="5773344"/>
              <a:ext cx="1526280" cy="3527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/>
                <a:t>DELETE</a:t>
              </a:r>
            </a:p>
          </p:txBody>
        </p:sp>
      </p:grpSp>
      <p:sp>
        <p:nvSpPr>
          <p:cNvPr id="14" name="Textfeld 4">
            <a:extLst>
              <a:ext uri="{FF2B5EF4-FFF2-40B4-BE49-F238E27FC236}">
                <a16:creationId xmlns:a16="http://schemas.microsoft.com/office/drawing/2014/main" id="{47E2FA3A-3696-4180-AC66-141AB081C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579" y="1629046"/>
            <a:ext cx="6927441" cy="6245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PersistenceContext</a:t>
            </a:r>
            <a:endParaRPr lang="de-DE" alt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-Bold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EntityManager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de-DE" altLang="de-DE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05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E2A3965-C99A-48D3-944B-29A3953B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8CE2D61-2997-4556-AE55-EB489F5CF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Query Language (JPQL)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1CD762-9E8C-4CDD-A49C-9328308B4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4A931FB3-98DA-499C-A016-864C990F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579" y="1629046"/>
            <a:ext cx="6927441" cy="6245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PersistenceContext</a:t>
            </a:r>
            <a:endParaRPr lang="de-DE" alt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-Bold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EntityManager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de-DE" altLang="de-DE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feld 4">
            <a:extLst>
              <a:ext uri="{FF2B5EF4-FFF2-40B4-BE49-F238E27FC236}">
                <a16:creationId xmlns:a16="http://schemas.microsoft.com/office/drawing/2014/main" id="{E4D330BF-EF6D-4981-89FB-A46B1FC34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579" y="2611701"/>
            <a:ext cx="6927440" cy="10991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psql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>
                <a:solidFill>
                  <a:srgbClr val="2A00FF"/>
                </a:solidFill>
                <a:latin typeface="Consolas" panose="020B0609020204030204" pitchFamily="49" charset="0"/>
              </a:rPr>
              <a:t>“SELECT c FROM CUSTOMER c“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TypedQuery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&lt;Customer&gt;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em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.createQuery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psql</a:t>
            </a:r>
            <a:r>
              <a:rPr lang="de-DE" altLang="de-DE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Customer.</a:t>
            </a:r>
            <a:r>
              <a:rPr lang="de-DE" alt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);	</a:t>
            </a:r>
            <a:endParaRPr lang="de-DE" sz="14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List&lt;Customer&gt; =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.getResultList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  <a:endParaRPr lang="de-DE" altLang="de-DE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B5EDEEE-E0E5-47DE-B41E-45A721950DA0}"/>
              </a:ext>
            </a:extLst>
          </p:cNvPr>
          <p:cNvSpPr/>
          <p:nvPr/>
        </p:nvSpPr>
        <p:spPr>
          <a:xfrm>
            <a:off x="391298" y="2611702"/>
            <a:ext cx="1526280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SELECT all</a:t>
            </a:r>
          </a:p>
        </p:txBody>
      </p:sp>
      <p:sp>
        <p:nvSpPr>
          <p:cNvPr id="13" name="Textfeld 4">
            <a:extLst>
              <a:ext uri="{FF2B5EF4-FFF2-40B4-BE49-F238E27FC236}">
                <a16:creationId xmlns:a16="http://schemas.microsoft.com/office/drawing/2014/main" id="{4A15F182-5722-4EE0-8153-0ECA0392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578" y="4054838"/>
            <a:ext cx="6927440" cy="2221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>
                <a:solidFill>
                  <a:srgbClr val="2A00FF"/>
                </a:solidFill>
                <a:latin typeface="Consolas" panose="020B0609020204030204" pitchFamily="49" charset="0"/>
              </a:rPr>
              <a:t>“Peter“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psql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“SELECT c FROM CUSTOMER c WHERE </a:t>
            </a:r>
            <a:r>
              <a:rPr lang="de-DE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c.firstname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 = :</a:t>
            </a:r>
            <a:r>
              <a:rPr lang="de-DE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fname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TypedQuery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&lt;Customer&gt;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em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.createQuery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psql</a:t>
            </a:r>
            <a:r>
              <a:rPr lang="de-DE" altLang="de-DE" sz="14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Customer.</a:t>
            </a:r>
            <a:r>
              <a:rPr lang="de-DE" alt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);	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1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.setParameter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de-DE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fname</a:t>
            </a:r>
            <a:r>
              <a:rPr lang="de-DE" sz="1600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List&lt;Customer&gt; =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.getResultList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  <a:endParaRPr lang="de-DE" altLang="de-DE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536CF90-23CC-47F1-8A51-F2406A7B512D}"/>
              </a:ext>
            </a:extLst>
          </p:cNvPr>
          <p:cNvSpPr/>
          <p:nvPr/>
        </p:nvSpPr>
        <p:spPr>
          <a:xfrm>
            <a:off x="391298" y="4053877"/>
            <a:ext cx="1526280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364900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042E82-7C59-4B6F-88B5-879B20CC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6AC6BC2-F0E9-4CA0-B701-88323A072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Ausblick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081605-EF58-4912-9A6F-F23D9BBF0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61F32B4-4DBE-49D0-BEBD-9C23A6A18693}"/>
              </a:ext>
            </a:extLst>
          </p:cNvPr>
          <p:cNvSpPr/>
          <p:nvPr/>
        </p:nvSpPr>
        <p:spPr>
          <a:xfrm>
            <a:off x="1398233" y="1575758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Bidirektionale Beziehungen</a:t>
            </a:r>
          </a:p>
          <a:p>
            <a:endParaRPr lang="de-DE" sz="1200" i="1" dirty="0"/>
          </a:p>
          <a:p>
            <a:r>
              <a:rPr lang="de-DE" sz="1200" i="1" dirty="0"/>
              <a:t>https://www.javaworld.com/article/2077819/java-se/understanding-jpa-part-2-relationships-the-jpa-way.html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AA322D6-38C4-40A0-A705-34B40A53BEF0}"/>
              </a:ext>
            </a:extLst>
          </p:cNvPr>
          <p:cNvSpPr/>
          <p:nvPr/>
        </p:nvSpPr>
        <p:spPr>
          <a:xfrm>
            <a:off x="1398233" y="3229451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JPQL weiterführend</a:t>
            </a:r>
          </a:p>
          <a:p>
            <a:r>
              <a:rPr lang="de-DE" sz="1600" i="1" dirty="0" err="1"/>
              <a:t>NamedQueries</a:t>
            </a:r>
            <a:r>
              <a:rPr lang="de-DE" sz="1600" i="1" dirty="0"/>
              <a:t>, </a:t>
            </a:r>
            <a:r>
              <a:rPr lang="de-DE" sz="1600" i="1" dirty="0" err="1"/>
              <a:t>NativeQueries</a:t>
            </a:r>
            <a:r>
              <a:rPr lang="de-DE" sz="1600" i="1" dirty="0"/>
              <a:t>, JOIN, Datenaggregation</a:t>
            </a:r>
          </a:p>
          <a:p>
            <a:r>
              <a:rPr lang="de-DE" sz="1200" i="1" dirty="0"/>
              <a:t>Müller, Wehr (2012): Java </a:t>
            </a:r>
            <a:r>
              <a:rPr lang="de-DE" sz="1200" i="1" dirty="0" err="1"/>
              <a:t>Persistence</a:t>
            </a:r>
            <a:r>
              <a:rPr lang="de-DE" sz="1200" i="1" dirty="0"/>
              <a:t> API 2, Kapitel 7</a:t>
            </a:r>
            <a:endParaRPr lang="de-DE" sz="1000" i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106F891-C394-427C-969F-F365EEFA469C}"/>
              </a:ext>
            </a:extLst>
          </p:cNvPr>
          <p:cNvSpPr/>
          <p:nvPr/>
        </p:nvSpPr>
        <p:spPr>
          <a:xfrm>
            <a:off x="1398233" y="4883144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Zusammengesetzte Primärschlüssel</a:t>
            </a:r>
          </a:p>
          <a:p>
            <a:r>
              <a:rPr lang="de-DE" sz="1600" i="1" dirty="0"/>
              <a:t>Mit @</a:t>
            </a:r>
            <a:r>
              <a:rPr lang="de-DE" sz="1600" i="1" dirty="0" err="1"/>
              <a:t>EmbeddedId</a:t>
            </a:r>
            <a:r>
              <a:rPr lang="de-DE" sz="1600" i="1" dirty="0"/>
              <a:t> und @</a:t>
            </a:r>
            <a:r>
              <a:rPr lang="de-DE" sz="1600" i="1" dirty="0" err="1"/>
              <a:t>Embeddable</a:t>
            </a:r>
            <a:r>
              <a:rPr lang="de-DE" sz="1600" i="1" dirty="0"/>
              <a:t> Spaltenfelder auf Klassen verteilen</a:t>
            </a:r>
          </a:p>
          <a:p>
            <a:r>
              <a:rPr lang="de-DE" sz="1200" i="1" dirty="0"/>
              <a:t>Müller, Wehr (2012): Java </a:t>
            </a:r>
            <a:r>
              <a:rPr lang="de-DE" sz="1200" i="1" dirty="0" err="1"/>
              <a:t>Persistence</a:t>
            </a:r>
            <a:r>
              <a:rPr lang="de-DE" sz="1200" i="1" dirty="0"/>
              <a:t> API 2, Kapitel 2</a:t>
            </a:r>
            <a:endParaRPr lang="de-DE" sz="1000" i="1" dirty="0"/>
          </a:p>
        </p:txBody>
      </p:sp>
    </p:spTree>
    <p:extLst>
      <p:ext uri="{BB962C8B-B14F-4D97-AF65-F5344CB8AC3E}">
        <p14:creationId xmlns:p14="http://schemas.microsoft.com/office/powerpoint/2010/main" val="3771963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52BFFBC-EBAB-4F4F-8BD2-7DD91A5C4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149" y="1770959"/>
            <a:ext cx="8298000" cy="4740451"/>
          </a:xfrm>
        </p:spPr>
        <p:txBody>
          <a:bodyPr/>
          <a:lstStyle/>
          <a:p>
            <a:r>
              <a:rPr lang="de-DE" b="1" dirty="0" err="1"/>
              <a:t>Laudon</a:t>
            </a:r>
            <a:r>
              <a:rPr lang="de-DE" b="1" dirty="0"/>
              <a:t>, </a:t>
            </a:r>
            <a:r>
              <a:rPr lang="de-DE" b="1" dirty="0" err="1"/>
              <a:t>Laudon</a:t>
            </a:r>
            <a:r>
              <a:rPr lang="de-DE" b="1" dirty="0"/>
              <a:t>, </a:t>
            </a:r>
            <a:r>
              <a:rPr lang="de-DE" b="1" dirty="0" err="1"/>
              <a:t>Schoder</a:t>
            </a:r>
            <a:r>
              <a:rPr lang="de-DE" dirty="0"/>
              <a:t>: </a:t>
            </a:r>
            <a:r>
              <a:rPr lang="de-DE" i="1"/>
              <a:t>Wirtschaftsinformatik – Eine </a:t>
            </a:r>
            <a:r>
              <a:rPr lang="de-DE" i="1" dirty="0"/>
              <a:t>Einführung.</a:t>
            </a:r>
            <a:r>
              <a:rPr lang="de-DE" dirty="0"/>
              <a:t> 3. Auflage</a:t>
            </a:r>
          </a:p>
          <a:p>
            <a:r>
              <a:rPr lang="de-DE" b="1" dirty="0"/>
              <a:t>Abts, D</a:t>
            </a:r>
            <a:r>
              <a:rPr lang="de-DE" dirty="0"/>
              <a:t>. (2016): </a:t>
            </a:r>
            <a:r>
              <a:rPr lang="de-DE" i="1" dirty="0"/>
              <a:t>Grundkurs Java. Von den Grundlagen bis zu Datenbank- und Netzanwendungen</a:t>
            </a:r>
            <a:r>
              <a:rPr lang="de-DE" dirty="0"/>
              <a:t>. Wiesbaden : Springer Fachmedien</a:t>
            </a:r>
          </a:p>
          <a:p>
            <a:r>
              <a:rPr lang="de-DE" b="1" dirty="0"/>
              <a:t>Adams, R</a:t>
            </a:r>
            <a:r>
              <a:rPr lang="de-DE" dirty="0"/>
              <a:t>. (2016): SQL. </a:t>
            </a:r>
            <a:r>
              <a:rPr lang="de-DE" i="1" dirty="0"/>
              <a:t>Der Grundkurs für Ausbildung und Praxis. Mit Beispielen in MySQL/</a:t>
            </a:r>
            <a:r>
              <a:rPr lang="de-DE" i="1" dirty="0" err="1"/>
              <a:t>MariaDB</a:t>
            </a:r>
            <a:r>
              <a:rPr lang="de-DE" dirty="0"/>
              <a:t>. Carl Hanser Verlag GmbH &amp; Co. KG</a:t>
            </a:r>
          </a:p>
          <a:p>
            <a:r>
              <a:rPr lang="de-DE" b="1" dirty="0" err="1"/>
              <a:t>Kleuker</a:t>
            </a:r>
            <a:r>
              <a:rPr lang="de-DE" b="1" dirty="0"/>
              <a:t>, S</a:t>
            </a:r>
            <a:r>
              <a:rPr lang="de-DE" dirty="0"/>
              <a:t>. (2013): </a:t>
            </a:r>
            <a:r>
              <a:rPr lang="de-DE" i="1" dirty="0"/>
              <a:t>Grundkurs Datenbankentwicklung. Von der Anforderungsanalyse zur komplexen Datenbankabfrage</a:t>
            </a:r>
            <a:r>
              <a:rPr lang="de-DE" dirty="0"/>
              <a:t>. Wiesbaden: Springer Fachmedien, 3. Auflage</a:t>
            </a:r>
          </a:p>
          <a:p>
            <a:r>
              <a:rPr lang="de-DE" b="1" dirty="0"/>
              <a:t>Unterstein, </a:t>
            </a:r>
            <a:r>
              <a:rPr lang="de-DE" b="1" dirty="0" err="1"/>
              <a:t>Matthiessen</a:t>
            </a:r>
            <a:r>
              <a:rPr lang="de-DE" b="1" dirty="0"/>
              <a:t> </a:t>
            </a:r>
            <a:r>
              <a:rPr lang="de-DE" dirty="0"/>
              <a:t>(2013): Anwendungsentwicklung mit Datenbanken. Heidelberg: Springer, 5.Auflage</a:t>
            </a:r>
          </a:p>
          <a:p>
            <a:r>
              <a:rPr lang="de-DE" b="1" dirty="0"/>
              <a:t>Sharan, K. </a:t>
            </a:r>
            <a:r>
              <a:rPr lang="de-DE" dirty="0"/>
              <a:t>(2018): </a:t>
            </a:r>
            <a:r>
              <a:rPr lang="de-DE" i="1" dirty="0"/>
              <a:t>Java APIs, </a:t>
            </a:r>
            <a:r>
              <a:rPr lang="de-DE" i="1" dirty="0" err="1"/>
              <a:t>Extensions</a:t>
            </a:r>
            <a:r>
              <a:rPr lang="de-DE" i="1" dirty="0"/>
              <a:t> and Libraries. </a:t>
            </a:r>
            <a:r>
              <a:rPr lang="de-DE" i="1" dirty="0" err="1"/>
              <a:t>With</a:t>
            </a:r>
            <a:r>
              <a:rPr lang="de-DE" i="1" dirty="0"/>
              <a:t> JavaFX, JDBC, </a:t>
            </a:r>
            <a:r>
              <a:rPr lang="de-DE" i="1" dirty="0" err="1"/>
              <a:t>jmod</a:t>
            </a:r>
            <a:r>
              <a:rPr lang="de-DE" i="1" dirty="0"/>
              <a:t>, </a:t>
            </a:r>
            <a:r>
              <a:rPr lang="de-DE" i="1" dirty="0" err="1"/>
              <a:t>jlink</a:t>
            </a:r>
            <a:r>
              <a:rPr lang="de-DE" i="1" dirty="0"/>
              <a:t>, Networking, and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Process</a:t>
            </a:r>
            <a:r>
              <a:rPr lang="de-DE" i="1" dirty="0"/>
              <a:t> API</a:t>
            </a:r>
            <a:r>
              <a:rPr lang="de-DE" dirty="0"/>
              <a:t>. New York: Springer Science + Business.</a:t>
            </a:r>
            <a:endParaRPr lang="de-DE" b="1" dirty="0"/>
          </a:p>
          <a:p>
            <a:r>
              <a:rPr lang="de-DE" b="1" dirty="0"/>
              <a:t>Müller, Wehr </a:t>
            </a:r>
            <a:r>
              <a:rPr lang="de-DE" dirty="0"/>
              <a:t>(2012): </a:t>
            </a:r>
            <a:r>
              <a:rPr lang="de-DE" i="1" dirty="0"/>
              <a:t>Java </a:t>
            </a:r>
            <a:r>
              <a:rPr lang="de-DE" i="1" dirty="0" err="1"/>
              <a:t>Peristence</a:t>
            </a:r>
            <a:r>
              <a:rPr lang="de-DE" i="1" dirty="0"/>
              <a:t> API 2. </a:t>
            </a:r>
            <a:r>
              <a:rPr lang="de-DE" i="1" dirty="0" err="1"/>
              <a:t>Hibernate</a:t>
            </a:r>
            <a:r>
              <a:rPr lang="de-DE" i="1" dirty="0"/>
              <a:t>, </a:t>
            </a:r>
            <a:r>
              <a:rPr lang="de-DE" i="1" dirty="0" err="1"/>
              <a:t>EclipseLink</a:t>
            </a:r>
            <a:r>
              <a:rPr lang="de-DE" i="1" dirty="0"/>
              <a:t>, </a:t>
            </a:r>
            <a:r>
              <a:rPr lang="de-DE" i="1" dirty="0" err="1"/>
              <a:t>OpenJPA</a:t>
            </a:r>
            <a:r>
              <a:rPr lang="de-DE" i="1" dirty="0"/>
              <a:t> und Erweiterungen.</a:t>
            </a:r>
            <a:r>
              <a:rPr lang="de-DE" dirty="0"/>
              <a:t> München: Carl Hanser Verlag.</a:t>
            </a:r>
          </a:p>
          <a:p>
            <a:endParaRPr lang="de-DE" dirty="0"/>
          </a:p>
          <a:p>
            <a:r>
              <a:rPr lang="de-DE" b="1" dirty="0"/>
              <a:t>Java </a:t>
            </a:r>
            <a:r>
              <a:rPr lang="de-DE" b="1" dirty="0" err="1"/>
              <a:t>Documentation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https://docs.oracle.com/javase/tutorial/jdbc/overview/index.html</a:t>
            </a:r>
            <a:r>
              <a:rPr lang="de-DE" dirty="0"/>
              <a:t>, </a:t>
            </a:r>
            <a:r>
              <a:rPr lang="de-DE" u="sng" dirty="0">
                <a:hlinkClick r:id="rId3"/>
              </a:rPr>
              <a:t>https://docs.oracle.com/javase/tutorial/jdbc/basics/index.html</a:t>
            </a:r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1531F08-8E57-457B-B64E-3A379920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Quellen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BC757534-3B9B-4A08-B1F6-0D6167876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F38894-2F49-4CC3-A5AE-32730CE17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F9390D75-664C-48F9-99BB-176B98E21585}"/>
              </a:ext>
            </a:extLst>
          </p:cNvPr>
          <p:cNvSpPr/>
          <p:nvPr/>
        </p:nvSpPr>
        <p:spPr>
          <a:xfrm>
            <a:off x="6906827" y="3258105"/>
            <a:ext cx="1749777" cy="1930893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E5D2-A185-456F-B59A-36E9C2C6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Persistenz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8D70EBC0-ABA9-4D4C-BA63-EAE9C73BD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96DF91-9900-4414-B0B5-1BAA3E7C0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94E2783-0144-4951-A623-80EAFEAD2B53}"/>
              </a:ext>
            </a:extLst>
          </p:cNvPr>
          <p:cNvSpPr/>
          <p:nvPr/>
        </p:nvSpPr>
        <p:spPr>
          <a:xfrm>
            <a:off x="1398233" y="1669002"/>
            <a:ext cx="6347534" cy="739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Lat. </a:t>
            </a:r>
            <a:r>
              <a:rPr lang="de-DE" i="1" dirty="0" err="1"/>
              <a:t>persistere</a:t>
            </a:r>
            <a:r>
              <a:rPr lang="de-DE" dirty="0"/>
              <a:t> = bestehen bleiben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68428EA-3A91-4C04-9923-946D10BED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6" y="3366886"/>
            <a:ext cx="2232185" cy="1453373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611A64B-A303-47C4-85BC-F90250FABD00}"/>
              </a:ext>
            </a:extLst>
          </p:cNvPr>
          <p:cNvGrpSpPr/>
          <p:nvPr/>
        </p:nvGrpSpPr>
        <p:grpSpPr>
          <a:xfrm>
            <a:off x="7090818" y="3438103"/>
            <a:ext cx="1406590" cy="1515652"/>
            <a:chOff x="7090818" y="3438103"/>
            <a:chExt cx="1406590" cy="1515652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1EF953BD-793A-425F-87C9-7AA083D60238}"/>
                </a:ext>
              </a:extLst>
            </p:cNvPr>
            <p:cNvGrpSpPr/>
            <p:nvPr/>
          </p:nvGrpSpPr>
          <p:grpSpPr>
            <a:xfrm>
              <a:off x="7941050" y="3500775"/>
              <a:ext cx="556358" cy="608986"/>
              <a:chOff x="8469897" y="789615"/>
              <a:chExt cx="855389" cy="784226"/>
            </a:xfrm>
          </p:grpSpPr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036A9EC2-BE8C-448D-815F-1C68E66BD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44286" y="841584"/>
                <a:ext cx="381000" cy="438150"/>
              </a:xfrm>
              <a:prstGeom prst="rect">
                <a:avLst/>
              </a:prstGeom>
            </p:spPr>
          </p:pic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134B29A9-710A-4040-B70C-B15C34361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686800" y="1007690"/>
                <a:ext cx="381000" cy="438150"/>
              </a:xfrm>
              <a:prstGeom prst="rect">
                <a:avLst/>
              </a:prstGeom>
            </p:spPr>
          </p:pic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990998E4-E114-4379-92FC-FC8B97F12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648699" y="789615"/>
                <a:ext cx="364435" cy="419100"/>
              </a:xfrm>
              <a:prstGeom prst="rect">
                <a:avLst/>
              </a:prstGeom>
            </p:spPr>
          </p:pic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5754A702-CC98-43EE-8136-F5025D0AA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469897" y="962152"/>
                <a:ext cx="317500" cy="365125"/>
              </a:xfrm>
              <a:prstGeom prst="rect">
                <a:avLst/>
              </a:prstGeom>
            </p:spPr>
          </p:pic>
          <p:pic>
            <p:nvPicPr>
              <p:cNvPr id="20" name="Grafik 19">
                <a:extLst>
                  <a:ext uri="{FF2B5EF4-FFF2-40B4-BE49-F238E27FC236}">
                    <a16:creationId xmlns:a16="http://schemas.microsoft.com/office/drawing/2014/main" id="{6F5816E5-7D8B-47D2-BE43-292F16519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892484" y="1208715"/>
                <a:ext cx="317501" cy="365126"/>
              </a:xfrm>
              <a:prstGeom prst="rect">
                <a:avLst/>
              </a:prstGeom>
            </p:spPr>
          </p:pic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E4D97E90-C6B8-4DCB-AD3A-DC43F1806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976249">
              <a:off x="6918455" y="4201324"/>
              <a:ext cx="924794" cy="580067"/>
            </a:xfrm>
            <a:prstGeom prst="rect">
              <a:avLst/>
            </a:prstGeom>
          </p:spPr>
        </p:pic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CE3B1616-26B9-44B4-976E-25B405834336}"/>
                </a:ext>
              </a:extLst>
            </p:cNvPr>
            <p:cNvGrpSpPr/>
            <p:nvPr/>
          </p:nvGrpSpPr>
          <p:grpSpPr>
            <a:xfrm>
              <a:off x="7169788" y="3438103"/>
              <a:ext cx="651578" cy="546528"/>
              <a:chOff x="5618751" y="1284968"/>
              <a:chExt cx="1369047" cy="1241416"/>
            </a:xfrm>
          </p:grpSpPr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A0840F83-AE03-4E56-8EDA-0269C48A4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8751" y="1774126"/>
                <a:ext cx="653664" cy="491932"/>
              </a:xfrm>
              <a:prstGeom prst="rect">
                <a:avLst/>
              </a:prstGeom>
            </p:spPr>
          </p:pic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18EF23C4-3693-4822-B3AF-5E5C03189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5087" y="2048757"/>
                <a:ext cx="634655" cy="477627"/>
              </a:xfrm>
              <a:prstGeom prst="rect">
                <a:avLst/>
              </a:prstGeom>
            </p:spPr>
          </p:pic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D60194E4-47BE-448D-97A6-36D3DEF916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4601" y="1284968"/>
                <a:ext cx="834318" cy="627888"/>
              </a:xfrm>
              <a:prstGeom prst="rect">
                <a:avLst/>
              </a:prstGeom>
            </p:spPr>
          </p:pic>
          <p:pic>
            <p:nvPicPr>
              <p:cNvPr id="26" name="Grafik 25">
                <a:extLst>
                  <a:ext uri="{FF2B5EF4-FFF2-40B4-BE49-F238E27FC236}">
                    <a16:creationId xmlns:a16="http://schemas.microsoft.com/office/drawing/2014/main" id="{00BC0435-4F17-41A9-B08B-AAB48A478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5642" y="1774126"/>
                <a:ext cx="572156" cy="430591"/>
              </a:xfrm>
              <a:prstGeom prst="rect">
                <a:avLst/>
              </a:prstGeom>
            </p:spPr>
          </p:pic>
        </p:grp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72CEB186-9AA1-4C2E-AFE4-61A2781A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5750" y="4163519"/>
              <a:ext cx="726363" cy="727571"/>
            </a:xfrm>
            <a:prstGeom prst="rect">
              <a:avLst/>
            </a:prstGeom>
          </p:spPr>
        </p:pic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84576D9B-9238-44CF-85F1-79F8C8A904A3}"/>
              </a:ext>
            </a:extLst>
          </p:cNvPr>
          <p:cNvSpPr txBox="1"/>
          <p:nvPr/>
        </p:nvSpPr>
        <p:spPr>
          <a:xfrm>
            <a:off x="1203378" y="559441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Daten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C2499D3-7D2F-4992-AD6F-CBD5CA3380BE}"/>
              </a:ext>
            </a:extLst>
          </p:cNvPr>
          <p:cNvSpPr txBox="1"/>
          <p:nvPr/>
        </p:nvSpPr>
        <p:spPr>
          <a:xfrm>
            <a:off x="3655559" y="559441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Informationssystem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FA9F9DC-AF98-4661-952D-AD02D77FA0BE}"/>
              </a:ext>
            </a:extLst>
          </p:cNvPr>
          <p:cNvSpPr txBox="1"/>
          <p:nvPr/>
        </p:nvSpPr>
        <p:spPr>
          <a:xfrm>
            <a:off x="7023711" y="55958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Informationen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6FBC3B1-1EBF-43AC-9F61-69405B04CAD4}"/>
              </a:ext>
            </a:extLst>
          </p:cNvPr>
          <p:cNvSpPr/>
          <p:nvPr/>
        </p:nvSpPr>
        <p:spPr>
          <a:xfrm>
            <a:off x="4042391" y="3708653"/>
            <a:ext cx="1411550" cy="83249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BC4CC0A8-A682-47F5-9CA8-DE1558825725}"/>
              </a:ext>
            </a:extLst>
          </p:cNvPr>
          <p:cNvSpPr/>
          <p:nvPr/>
        </p:nvSpPr>
        <p:spPr>
          <a:xfrm>
            <a:off x="2994618" y="3852258"/>
            <a:ext cx="696998" cy="545284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55AB293D-2961-4193-9514-8411367AC0E4}"/>
              </a:ext>
            </a:extLst>
          </p:cNvPr>
          <p:cNvSpPr/>
          <p:nvPr/>
        </p:nvSpPr>
        <p:spPr>
          <a:xfrm>
            <a:off x="5898137" y="3852258"/>
            <a:ext cx="696998" cy="545284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53E5CD81-A939-4B39-8963-63750CCA1A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39175" y="4265296"/>
            <a:ext cx="815552" cy="845074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D774E4C6-992F-49C5-99B8-08C8E2CFE6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44303" y="4584415"/>
            <a:ext cx="815552" cy="84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1" grpId="0" animBg="1"/>
      <p:bldP spid="28" grpId="0"/>
      <p:bldP spid="29" grpId="0"/>
      <p:bldP spid="30" grpId="0"/>
      <p:bldP spid="33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4268FA8F-D63C-40A5-B3F5-A4F87CB60291}"/>
              </a:ext>
            </a:extLst>
          </p:cNvPr>
          <p:cNvSpPr/>
          <p:nvPr/>
        </p:nvSpPr>
        <p:spPr>
          <a:xfrm>
            <a:off x="2192784" y="1359462"/>
            <a:ext cx="4549521" cy="1725948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4"/>
                </a:solidFill>
              </a:rPr>
              <a:t>Anwendung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ECAC3C5-BAFD-4CE6-B094-DB107BFEE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1" r="39124"/>
          <a:stretch/>
        </p:blipFill>
        <p:spPr>
          <a:xfrm>
            <a:off x="2701753" y="1693404"/>
            <a:ext cx="1019158" cy="133357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19D34332-0342-42B2-B51A-D81BCC62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Persistenz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F112249-14A3-4D08-8DEA-8500C8FB3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/>
          <a:lstStyle/>
          <a:p>
            <a:r>
              <a:rPr lang="de-DE" dirty="0"/>
              <a:t>Datenbank-Systeme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F34B52-B0CE-41FA-9FEB-F55881588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</a:t>
            </a:fld>
            <a:endParaRPr lang="de-DE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B7FF27F8-BF40-43D4-993E-80D07B0AAB42}"/>
              </a:ext>
            </a:extLst>
          </p:cNvPr>
          <p:cNvGrpSpPr/>
          <p:nvPr/>
        </p:nvGrpSpPr>
        <p:grpSpPr>
          <a:xfrm>
            <a:off x="2192784" y="3745405"/>
            <a:ext cx="4549523" cy="2618913"/>
            <a:chOff x="2192784" y="3827587"/>
            <a:chExt cx="4549523" cy="261891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E7D6995-536D-408D-9B71-4DA34B54AD36}"/>
                </a:ext>
              </a:extLst>
            </p:cNvPr>
            <p:cNvSpPr/>
            <p:nvPr/>
          </p:nvSpPr>
          <p:spPr>
            <a:xfrm>
              <a:off x="2192784" y="3827587"/>
              <a:ext cx="4549523" cy="2618913"/>
            </a:xfrm>
            <a:prstGeom prst="rect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r>
                <a:rPr lang="de-DE" dirty="0"/>
                <a:t>Datenbanksystem</a:t>
              </a:r>
            </a:p>
          </p:txBody>
        </p:sp>
        <p:sp>
          <p:nvSpPr>
            <p:cNvPr id="7" name="Zylinder 6">
              <a:extLst>
                <a:ext uri="{FF2B5EF4-FFF2-40B4-BE49-F238E27FC236}">
                  <a16:creationId xmlns:a16="http://schemas.microsoft.com/office/drawing/2014/main" id="{2C01D5CE-1D7C-4369-A076-5D13008E2372}"/>
                </a:ext>
              </a:extLst>
            </p:cNvPr>
            <p:cNvSpPr/>
            <p:nvPr/>
          </p:nvSpPr>
          <p:spPr>
            <a:xfrm>
              <a:off x="3470998" y="5394365"/>
              <a:ext cx="678585" cy="807607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DB</a:t>
              </a:r>
              <a:endParaRPr lang="de-DE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137D08E-683C-4613-8CC4-3BBB21CBF042}"/>
                </a:ext>
              </a:extLst>
            </p:cNvPr>
            <p:cNvSpPr/>
            <p:nvPr/>
          </p:nvSpPr>
          <p:spPr>
            <a:xfrm>
              <a:off x="3304058" y="4369126"/>
              <a:ext cx="3214457" cy="55041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DBMS</a:t>
              </a:r>
            </a:p>
          </p:txBody>
        </p:sp>
        <p:sp>
          <p:nvSpPr>
            <p:cNvPr id="14" name="Zylinder 13">
              <a:extLst>
                <a:ext uri="{FF2B5EF4-FFF2-40B4-BE49-F238E27FC236}">
                  <a16:creationId xmlns:a16="http://schemas.microsoft.com/office/drawing/2014/main" id="{883DF996-C871-40AB-86F8-CADEDDFC6925}"/>
                </a:ext>
              </a:extLst>
            </p:cNvPr>
            <p:cNvSpPr/>
            <p:nvPr/>
          </p:nvSpPr>
          <p:spPr>
            <a:xfrm>
              <a:off x="4571993" y="5394364"/>
              <a:ext cx="678585" cy="807607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DB</a:t>
              </a:r>
              <a:endParaRPr lang="de-DE" dirty="0"/>
            </a:p>
          </p:txBody>
        </p:sp>
        <p:sp>
          <p:nvSpPr>
            <p:cNvPr id="15" name="Zylinder 14">
              <a:extLst>
                <a:ext uri="{FF2B5EF4-FFF2-40B4-BE49-F238E27FC236}">
                  <a16:creationId xmlns:a16="http://schemas.microsoft.com/office/drawing/2014/main" id="{45506918-0E4A-45DE-B441-69C3F04B4C38}"/>
                </a:ext>
              </a:extLst>
            </p:cNvPr>
            <p:cNvSpPr/>
            <p:nvPr/>
          </p:nvSpPr>
          <p:spPr>
            <a:xfrm>
              <a:off x="5642956" y="5379155"/>
              <a:ext cx="678585" cy="807607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DB</a:t>
              </a:r>
              <a:endParaRPr lang="de-DE" dirty="0"/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8EDD7526-7D5D-4C63-BA6B-D144EB9154E6}"/>
                </a:ext>
              </a:extLst>
            </p:cNvPr>
            <p:cNvCxnSpPr>
              <a:stCxn id="12" idx="2"/>
              <a:endCxn id="7" idx="1"/>
            </p:cNvCxnSpPr>
            <p:nvPr/>
          </p:nvCxnSpPr>
          <p:spPr>
            <a:xfrm flipH="1">
              <a:off x="3810291" y="4919542"/>
              <a:ext cx="1100996" cy="474823"/>
            </a:xfrm>
            <a:prstGeom prst="straightConnector1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E7363CB1-4049-44B0-90C9-AFB0866E43B5}"/>
                </a:ext>
              </a:extLst>
            </p:cNvPr>
            <p:cNvCxnSpPr>
              <a:stCxn id="12" idx="2"/>
              <a:endCxn id="14" idx="1"/>
            </p:cNvCxnSpPr>
            <p:nvPr/>
          </p:nvCxnSpPr>
          <p:spPr>
            <a:xfrm flipH="1">
              <a:off x="4911286" y="4919542"/>
              <a:ext cx="1" cy="474822"/>
            </a:xfrm>
            <a:prstGeom prst="straightConnector1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FD3A87D5-2370-49EE-A520-05DAB78E3435}"/>
                </a:ext>
              </a:extLst>
            </p:cNvPr>
            <p:cNvCxnSpPr>
              <a:stCxn id="12" idx="2"/>
              <a:endCxn id="15" idx="1"/>
            </p:cNvCxnSpPr>
            <p:nvPr/>
          </p:nvCxnSpPr>
          <p:spPr>
            <a:xfrm>
              <a:off x="4911287" y="4919542"/>
              <a:ext cx="1070962" cy="459613"/>
            </a:xfrm>
            <a:prstGeom prst="straightConnector1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109D546F-DBB4-4BF3-9F64-BA1AAADB79FF}"/>
              </a:ext>
            </a:extLst>
          </p:cNvPr>
          <p:cNvSpPr/>
          <p:nvPr/>
        </p:nvSpPr>
        <p:spPr>
          <a:xfrm>
            <a:off x="3639842" y="2208213"/>
            <a:ext cx="2824434" cy="30428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Anwendungsschicht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22EF2A8-8175-447F-A1D2-CB31E242B0B1}"/>
              </a:ext>
            </a:extLst>
          </p:cNvPr>
          <p:cNvSpPr/>
          <p:nvPr/>
        </p:nvSpPr>
        <p:spPr>
          <a:xfrm>
            <a:off x="3639841" y="2647368"/>
            <a:ext cx="2824434" cy="306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Persistenzschicht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672522E-F874-4B73-8C31-B22296CC19D8}"/>
              </a:ext>
            </a:extLst>
          </p:cNvPr>
          <p:cNvSpPr/>
          <p:nvPr/>
        </p:nvSpPr>
        <p:spPr>
          <a:xfrm>
            <a:off x="3639845" y="1769698"/>
            <a:ext cx="2824434" cy="306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Präsentationsschicht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A2C4596-750A-4157-8E11-AA82755FE072}"/>
              </a:ext>
            </a:extLst>
          </p:cNvPr>
          <p:cNvCxnSpPr/>
          <p:nvPr/>
        </p:nvCxnSpPr>
        <p:spPr>
          <a:xfrm>
            <a:off x="6054567" y="2955587"/>
            <a:ext cx="0" cy="1333576"/>
          </a:xfrm>
          <a:prstGeom prst="straightConnector1">
            <a:avLst/>
          </a:prstGeom>
          <a:ln>
            <a:solidFill>
              <a:srgbClr val="6D8B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BAF9D35A-7D6C-4925-9AF8-E20F1AFB48F7}"/>
              </a:ext>
            </a:extLst>
          </p:cNvPr>
          <p:cNvSpPr txBox="1"/>
          <p:nvPr/>
        </p:nvSpPr>
        <p:spPr>
          <a:xfrm>
            <a:off x="6012484" y="32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JDBC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453CC73-8736-421E-8BED-E7CB4875EB84}"/>
              </a:ext>
            </a:extLst>
          </p:cNvPr>
          <p:cNvSpPr/>
          <p:nvPr/>
        </p:nvSpPr>
        <p:spPr>
          <a:xfrm>
            <a:off x="5866308" y="2678060"/>
            <a:ext cx="539873" cy="246389"/>
          </a:xfrm>
          <a:prstGeom prst="rect">
            <a:avLst/>
          </a:prstGeom>
          <a:solidFill>
            <a:schemeClr val="bg1"/>
          </a:solidFill>
          <a:ln w="12700">
            <a:solidFill>
              <a:srgbClr val="6D8B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96BE00"/>
                </a:solidFill>
              </a:rPr>
              <a:t>JPA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0585044-FB1A-4908-85ED-951FA2C0FBC8}"/>
              </a:ext>
            </a:extLst>
          </p:cNvPr>
          <p:cNvSpPr/>
          <p:nvPr/>
        </p:nvSpPr>
        <p:spPr>
          <a:xfrm>
            <a:off x="5982249" y="3219647"/>
            <a:ext cx="854206" cy="4130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A7E6EC4-01CC-4B52-ABA1-2FB7226585C7}"/>
              </a:ext>
            </a:extLst>
          </p:cNvPr>
          <p:cNvSpPr/>
          <p:nvPr/>
        </p:nvSpPr>
        <p:spPr>
          <a:xfrm>
            <a:off x="5709141" y="2603532"/>
            <a:ext cx="854206" cy="4130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88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25" grpId="0" animBg="1"/>
      <p:bldP spid="34" grpId="0"/>
      <p:bldP spid="36" grpId="0" animBg="1"/>
      <p:bldP spid="2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A03388-63D0-4870-99DE-A22B9A39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Database Connectivity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CA8E1B9-F526-4425-AEA7-5CCA36DC6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Motivation &amp; Aufbau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77514A-81F3-49E0-9256-F8A0596FE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2A54D9D-30B2-4A66-B0A3-0CCF6A992B47}"/>
              </a:ext>
            </a:extLst>
          </p:cNvPr>
          <p:cNvSpPr/>
          <p:nvPr/>
        </p:nvSpPr>
        <p:spPr>
          <a:xfrm>
            <a:off x="2424195" y="1465600"/>
            <a:ext cx="4549521" cy="2272991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4"/>
                </a:solidFill>
              </a:rPr>
              <a:t>Anwendung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F73C7AC-09D1-42F6-991A-A903F445B8A7}"/>
              </a:ext>
            </a:extLst>
          </p:cNvPr>
          <p:cNvSpPr/>
          <p:nvPr/>
        </p:nvSpPr>
        <p:spPr>
          <a:xfrm>
            <a:off x="2424195" y="5835960"/>
            <a:ext cx="4549521" cy="528358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dirty="0"/>
              <a:t>Datenbanksystem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D2D0FB4-1F88-4DE7-9B0E-D9AD754FC0F4}"/>
              </a:ext>
            </a:extLst>
          </p:cNvPr>
          <p:cNvCxnSpPr>
            <a:cxnSpLocks/>
          </p:cNvCxnSpPr>
          <p:nvPr/>
        </p:nvCxnSpPr>
        <p:spPr>
          <a:xfrm>
            <a:off x="2861279" y="3738591"/>
            <a:ext cx="0" cy="2097369"/>
          </a:xfrm>
          <a:prstGeom prst="straightConnector1">
            <a:avLst/>
          </a:prstGeom>
          <a:ln>
            <a:solidFill>
              <a:srgbClr val="6D8B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C8756206-9A55-49A5-ABC3-5971589FAA80}"/>
              </a:ext>
            </a:extLst>
          </p:cNvPr>
          <p:cNvSpPr/>
          <p:nvPr/>
        </p:nvSpPr>
        <p:spPr>
          <a:xfrm>
            <a:off x="2424195" y="4587217"/>
            <a:ext cx="4549521" cy="528358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dirty="0"/>
              <a:t>JDBC Driver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578DC5A-B78A-4087-827D-F86301FA312E}"/>
              </a:ext>
            </a:extLst>
          </p:cNvPr>
          <p:cNvSpPr/>
          <p:nvPr/>
        </p:nvSpPr>
        <p:spPr>
          <a:xfrm>
            <a:off x="2760519" y="2006411"/>
            <a:ext cx="3876872" cy="147920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4"/>
                </a:solidFill>
              </a:rPr>
              <a:t>JDBC API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CB90F65-2EF7-4830-BEDD-B162E29D7E97}"/>
              </a:ext>
            </a:extLst>
          </p:cNvPr>
          <p:cNvSpPr/>
          <p:nvPr/>
        </p:nvSpPr>
        <p:spPr>
          <a:xfrm>
            <a:off x="3322916" y="2602095"/>
            <a:ext cx="2752077" cy="665825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4"/>
                </a:solidFill>
              </a:rPr>
              <a:t>Driver Manger /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DataSource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Object</a:t>
            </a:r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3EA8F23-1938-4471-8020-8E355BF5A108}"/>
              </a:ext>
            </a:extLst>
          </p:cNvPr>
          <p:cNvSpPr txBox="1"/>
          <p:nvPr/>
        </p:nvSpPr>
        <p:spPr>
          <a:xfrm>
            <a:off x="1086434" y="466673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Kommunikation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FAD755B-F1B7-41A0-846A-022CB70D69AD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4698956" y="3738591"/>
            <a:ext cx="0" cy="848626"/>
          </a:xfrm>
          <a:prstGeom prst="straightConnector1">
            <a:avLst/>
          </a:prstGeom>
          <a:ln>
            <a:solidFill>
              <a:srgbClr val="6D8B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50C69FF-FF24-4D79-A989-D3119B8D7BE7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>
            <a:off x="4698956" y="5115575"/>
            <a:ext cx="0" cy="720385"/>
          </a:xfrm>
          <a:prstGeom prst="straightConnector1">
            <a:avLst/>
          </a:prstGeom>
          <a:ln>
            <a:solidFill>
              <a:srgbClr val="6D8B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3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04229D-6016-4DD8-A015-64DA0C40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Database Connectivity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5C777AA-E169-4B59-9B9C-9A506A895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Kommunikationskonzept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2A2393-3A3C-4A3F-8F02-D317C964A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813D84A-2DC1-4A6F-9DCA-3B84FDC681F7}"/>
              </a:ext>
            </a:extLst>
          </p:cNvPr>
          <p:cNvSpPr/>
          <p:nvPr/>
        </p:nvSpPr>
        <p:spPr>
          <a:xfrm>
            <a:off x="594804" y="1642369"/>
            <a:ext cx="8247355" cy="48088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D156711-95D0-4794-84D1-5FC2CEBCFD01}"/>
              </a:ext>
            </a:extLst>
          </p:cNvPr>
          <p:cNvSpPr/>
          <p:nvPr/>
        </p:nvSpPr>
        <p:spPr>
          <a:xfrm>
            <a:off x="871120" y="1806549"/>
            <a:ext cx="7688062" cy="13406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Verbindungsaufbau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C91AEE0-DCC5-49DC-B547-5F338BC32FF7}"/>
              </a:ext>
            </a:extLst>
          </p:cNvPr>
          <p:cNvSpPr/>
          <p:nvPr/>
        </p:nvSpPr>
        <p:spPr>
          <a:xfrm>
            <a:off x="871120" y="3369075"/>
            <a:ext cx="7688062" cy="1660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Datenmanipulation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A1D264-8C68-4501-90CA-1C8ACB334460}"/>
              </a:ext>
            </a:extLst>
          </p:cNvPr>
          <p:cNvSpPr/>
          <p:nvPr/>
        </p:nvSpPr>
        <p:spPr>
          <a:xfrm>
            <a:off x="871120" y="5256025"/>
            <a:ext cx="7688062" cy="10065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Verbindungsabbau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C277123-BC53-4BE6-BCC3-696C843BE2B6}"/>
              </a:ext>
            </a:extLst>
          </p:cNvPr>
          <p:cNvSpPr txBox="1"/>
          <p:nvPr/>
        </p:nvSpPr>
        <p:spPr>
          <a:xfrm>
            <a:off x="884437" y="2168121"/>
            <a:ext cx="767474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rgbClr val="646464"/>
                </a:solidFill>
                <a:latin typeface="Consolas" panose="020B0609020204030204" pitchFamily="49" charset="0"/>
              </a:rPr>
              <a:t>Resource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chemeClr val="tx2"/>
                </a:solidFill>
                <a:latin typeface="Consolas" panose="020B0609020204030204" pitchFamily="49" charset="0"/>
              </a:rPr>
              <a:t>lookup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java:jboss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/Shop"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private </a:t>
            </a:r>
            <a:r>
              <a:rPr lang="de-DE" dirty="0" err="1">
                <a:solidFill>
                  <a:schemeClr val="tx2"/>
                </a:solidFill>
                <a:latin typeface="Consolas" panose="020B0609020204030204" pitchFamily="49" charset="0"/>
              </a:rPr>
              <a:t>DataSource</a:t>
            </a:r>
            <a:r>
              <a:rPr 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dataSource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Connection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connection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dataSource</a:t>
            </a:r>
            <a:r>
              <a:rPr lang="de-DE" dirty="0" err="1">
                <a:solidFill>
                  <a:schemeClr val="tx2"/>
                </a:solidFill>
                <a:latin typeface="Consolas" panose="020B0609020204030204" pitchFamily="49" charset="0"/>
              </a:rPr>
              <a:t>.getConnection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B394C1A-209E-4272-84C1-AC299E1FBA4E}"/>
              </a:ext>
            </a:extLst>
          </p:cNvPr>
          <p:cNvSpPr txBox="1"/>
          <p:nvPr/>
        </p:nvSpPr>
        <p:spPr>
          <a:xfrm>
            <a:off x="877778" y="5690356"/>
            <a:ext cx="76747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connection</a:t>
            </a:r>
            <a:r>
              <a:rPr lang="de-DE" dirty="0" err="1">
                <a:solidFill>
                  <a:schemeClr val="tx2"/>
                </a:solidFill>
                <a:latin typeface="Consolas" panose="020B0609020204030204" pitchFamily="49" charset="0"/>
              </a:rPr>
              <a:t>.close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95909FA-5B8D-4E4C-A52B-D9FD0A761E38}"/>
              </a:ext>
            </a:extLst>
          </p:cNvPr>
          <p:cNvSpPr txBox="1"/>
          <p:nvPr/>
        </p:nvSpPr>
        <p:spPr>
          <a:xfrm>
            <a:off x="877779" y="3839593"/>
            <a:ext cx="767474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altLang="de-DE" dirty="0">
                <a:solidFill>
                  <a:srgbClr val="2A00FF"/>
                </a:solidFill>
                <a:latin typeface="Consolas" panose="020B0609020204030204" pitchFamily="49" charset="0"/>
              </a:rPr>
              <a:t>“SELECT * FROM Order”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Statement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alt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de-DE" dirty="0" err="1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.createStatement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ResultSet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</a:t>
            </a:r>
            <a:r>
              <a:rPr lang="en-US" altLang="de-DE" dirty="0" err="1">
                <a:solidFill>
                  <a:schemeClr val="tx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altLang="de-DE" dirty="0" err="1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executeQuery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de-DE" altLang="de-DE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8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368ECAD-9B41-421D-8246-981B319C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Database Connectivity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ECC3EF5-87E2-400A-B09B-EB5ABFF4C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082BF4-C3BA-46DF-BE40-6C82EB125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85EB92C-074A-46E3-96CA-6D06B229B892}"/>
              </a:ext>
            </a:extLst>
          </p:cNvPr>
          <p:cNvSpPr/>
          <p:nvPr/>
        </p:nvSpPr>
        <p:spPr>
          <a:xfrm>
            <a:off x="1398233" y="1575758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Transaktionsmanagement</a:t>
            </a:r>
          </a:p>
          <a:p>
            <a:r>
              <a:rPr lang="de-DE" sz="1600" i="1" dirty="0"/>
              <a:t>Explizites Management statt </a:t>
            </a:r>
            <a:r>
              <a:rPr lang="de-DE" sz="1600" i="1" dirty="0" err="1"/>
              <a:t>Autocommit</a:t>
            </a:r>
            <a:endParaRPr lang="de-DE" sz="1600" i="1" dirty="0"/>
          </a:p>
          <a:p>
            <a:r>
              <a:rPr lang="de-DE" sz="1200" i="1" dirty="0"/>
              <a:t>http://openbook.rheinwerk-verlag.de/javainsel9/javainsel_24_009.htm#mj17d275b71ed1cf7b6f2b9511c8b63c58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0A0F6BD-8C74-4066-9EC8-58EE02DC6C9B}"/>
              </a:ext>
            </a:extLst>
          </p:cNvPr>
          <p:cNvSpPr/>
          <p:nvPr/>
        </p:nvSpPr>
        <p:spPr>
          <a:xfrm>
            <a:off x="1398233" y="3229451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PreparedStatement</a:t>
            </a:r>
            <a:endParaRPr lang="de-DE" b="1" dirty="0"/>
          </a:p>
          <a:p>
            <a:r>
              <a:rPr lang="de-DE" sz="1600" i="1" dirty="0"/>
              <a:t>Parametrisierte SQL-Abfragen</a:t>
            </a:r>
          </a:p>
          <a:p>
            <a:r>
              <a:rPr lang="de-DE" sz="1200" i="1" dirty="0"/>
              <a:t>http://openbook.rheinwerk-verlag.de/javainsel9/javainsel_24_008.htm#mjdeb4eefa360476894b8cd02a4767f015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59ACCD5-3E07-446C-8980-E6D98A18A4E3}"/>
              </a:ext>
            </a:extLst>
          </p:cNvPr>
          <p:cNvSpPr/>
          <p:nvPr/>
        </p:nvSpPr>
        <p:spPr>
          <a:xfrm>
            <a:off x="1398233" y="4883144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Callable</a:t>
            </a:r>
            <a:r>
              <a:rPr lang="de-DE" b="1" dirty="0"/>
              <a:t> Statements</a:t>
            </a:r>
          </a:p>
          <a:p>
            <a:r>
              <a:rPr lang="de-DE" sz="1600" i="1" dirty="0" err="1"/>
              <a:t>Stored</a:t>
            </a:r>
            <a:r>
              <a:rPr lang="de-DE" sz="1600" i="1" dirty="0"/>
              <a:t> </a:t>
            </a:r>
            <a:r>
              <a:rPr lang="de-DE" sz="1600" i="1" dirty="0" err="1"/>
              <a:t>Procedures</a:t>
            </a:r>
            <a:r>
              <a:rPr lang="de-DE" sz="1600" i="1" dirty="0"/>
              <a:t> und Funktionen nutzen &amp; anlegen</a:t>
            </a:r>
          </a:p>
          <a:p>
            <a:r>
              <a:rPr lang="de-DE" sz="1200" i="1" dirty="0"/>
              <a:t>https://www.tutorialspoint.com/jdbc/jdbc-statements.htm</a:t>
            </a:r>
          </a:p>
        </p:txBody>
      </p:sp>
    </p:spTree>
    <p:extLst>
      <p:ext uri="{BB962C8B-B14F-4D97-AF65-F5344CB8AC3E}">
        <p14:creationId xmlns:p14="http://schemas.microsoft.com/office/powerpoint/2010/main" val="369408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5E791AA-2B06-45EA-843A-40C77777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Objektrelationales Mapping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4C5793-9F77-41B2-8013-1090AEB2E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8</a:t>
            </a:fld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88C9349-A80F-47F4-B9DD-9202AF8AA0DE}"/>
              </a:ext>
            </a:extLst>
          </p:cNvPr>
          <p:cNvCxnSpPr/>
          <p:nvPr/>
        </p:nvCxnSpPr>
        <p:spPr>
          <a:xfrm>
            <a:off x="714079" y="2565643"/>
            <a:ext cx="7625918" cy="0"/>
          </a:xfrm>
          <a:prstGeom prst="line">
            <a:avLst/>
          </a:prstGeom>
          <a:ln w="9525">
            <a:solidFill>
              <a:srgbClr val="6D8B00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DB3C5B4-1153-4160-A67F-FC0477E56FDF}"/>
              </a:ext>
            </a:extLst>
          </p:cNvPr>
          <p:cNvCxnSpPr/>
          <p:nvPr/>
        </p:nvCxnSpPr>
        <p:spPr>
          <a:xfrm>
            <a:off x="759041" y="4972972"/>
            <a:ext cx="7625918" cy="0"/>
          </a:xfrm>
          <a:prstGeom prst="line">
            <a:avLst/>
          </a:prstGeom>
          <a:ln w="9525">
            <a:solidFill>
              <a:srgbClr val="6D8B00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017CF99-EEFC-42BC-96D6-BF105FB2116C}"/>
              </a:ext>
            </a:extLst>
          </p:cNvPr>
          <p:cNvSpPr txBox="1"/>
          <p:nvPr/>
        </p:nvSpPr>
        <p:spPr>
          <a:xfrm>
            <a:off x="635407" y="152833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6D8B00"/>
                </a:solidFill>
              </a:rPr>
              <a:t>Bisher: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3B18B7-C308-4BD2-ADF2-6309C8B17E45}"/>
              </a:ext>
            </a:extLst>
          </p:cNvPr>
          <p:cNvSpPr/>
          <p:nvPr/>
        </p:nvSpPr>
        <p:spPr>
          <a:xfrm>
            <a:off x="2322363" y="1713005"/>
            <a:ext cx="1535837" cy="575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Daten-manipulation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996DE1D-936C-4565-93AF-AD387362AE49}"/>
              </a:ext>
            </a:extLst>
          </p:cNvPr>
          <p:cNvSpPr/>
          <p:nvPr/>
        </p:nvSpPr>
        <p:spPr>
          <a:xfrm>
            <a:off x="5022726" y="1717150"/>
            <a:ext cx="1535837" cy="575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ResultSet</a:t>
            </a:r>
            <a:endParaRPr lang="de-DE" sz="16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FF5237E-ED12-4F60-8D81-945AF84BD1C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858200" y="2000542"/>
            <a:ext cx="1164526" cy="4145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148221-A881-4267-A30E-CE256B2CAD4B}"/>
              </a:ext>
            </a:extLst>
          </p:cNvPr>
          <p:cNvSpPr txBox="1"/>
          <p:nvPr/>
        </p:nvSpPr>
        <p:spPr>
          <a:xfrm>
            <a:off x="635406" y="275381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6D8B00"/>
                </a:solidFill>
              </a:rPr>
              <a:t>Problem: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B59DF0F-78A7-4191-9CAA-47DA2F0D38A3}"/>
              </a:ext>
            </a:extLst>
          </p:cNvPr>
          <p:cNvSpPr txBox="1"/>
          <p:nvPr/>
        </p:nvSpPr>
        <p:spPr>
          <a:xfrm>
            <a:off x="680290" y="514864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6D8B00"/>
                </a:solidFill>
              </a:rPr>
              <a:t>Lösung:</a:t>
            </a:r>
          </a:p>
        </p:txBody>
      </p:sp>
      <p:graphicFrame>
        <p:nvGraphicFramePr>
          <p:cNvPr id="35" name="Tabelle 34">
            <a:extLst>
              <a:ext uri="{FF2B5EF4-FFF2-40B4-BE49-F238E27FC236}">
                <a16:creationId xmlns:a16="http://schemas.microsoft.com/office/drawing/2014/main" id="{F89F6B48-FA80-43C9-AC4E-3F9A082C6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58711"/>
              </p:ext>
            </p:extLst>
          </p:nvPr>
        </p:nvGraphicFramePr>
        <p:xfrm>
          <a:off x="1533312" y="3553917"/>
          <a:ext cx="2008992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6868">
                  <a:extLst>
                    <a:ext uri="{9D8B030D-6E8A-4147-A177-3AD203B41FA5}">
                      <a16:colId xmlns:a16="http://schemas.microsoft.com/office/drawing/2014/main" val="4025062696"/>
                    </a:ext>
                  </a:extLst>
                </a:gridCol>
                <a:gridCol w="568643">
                  <a:extLst>
                    <a:ext uri="{9D8B030D-6E8A-4147-A177-3AD203B41FA5}">
                      <a16:colId xmlns:a16="http://schemas.microsoft.com/office/drawing/2014/main" val="204821198"/>
                    </a:ext>
                  </a:extLst>
                </a:gridCol>
                <a:gridCol w="486093">
                  <a:extLst>
                    <a:ext uri="{9D8B030D-6E8A-4147-A177-3AD203B41FA5}">
                      <a16:colId xmlns:a16="http://schemas.microsoft.com/office/drawing/2014/main" val="3421786466"/>
                    </a:ext>
                  </a:extLst>
                </a:gridCol>
                <a:gridCol w="617388">
                  <a:extLst>
                    <a:ext uri="{9D8B030D-6E8A-4147-A177-3AD203B41FA5}">
                      <a16:colId xmlns:a16="http://schemas.microsoft.com/office/drawing/2014/main" val="3309270132"/>
                    </a:ext>
                  </a:extLst>
                </a:gridCol>
              </a:tblGrid>
              <a:tr h="240972">
                <a:tc>
                  <a:txBody>
                    <a:bodyPr/>
                    <a:lstStyle/>
                    <a:p>
                      <a:r>
                        <a:rPr lang="de-DE" sz="1050" dirty="0" err="1"/>
                        <a:t>id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/>
                        <a:t>name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/>
                        <a:t>phone</a:t>
                      </a:r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14408"/>
                  </a:ext>
                </a:extLst>
              </a:tr>
              <a:tr h="240972"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98992"/>
                  </a:ext>
                </a:extLst>
              </a:tr>
              <a:tr h="240972"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73623"/>
                  </a:ext>
                </a:extLst>
              </a:tr>
              <a:tr h="240972"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506804"/>
                  </a:ext>
                </a:extLst>
              </a:tr>
            </a:tbl>
          </a:graphicData>
        </a:graphic>
      </p:graphicFrame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9AD78372-D542-4594-B97C-5C6A5D205D4D}"/>
              </a:ext>
            </a:extLst>
          </p:cNvPr>
          <p:cNvGrpSpPr/>
          <p:nvPr/>
        </p:nvGrpSpPr>
        <p:grpSpPr>
          <a:xfrm>
            <a:off x="5284617" y="3391272"/>
            <a:ext cx="2083850" cy="1331131"/>
            <a:chOff x="5790643" y="3338004"/>
            <a:chExt cx="2083850" cy="1331131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728A0BBE-BB20-47DD-8163-EE37EDEC0048}"/>
                </a:ext>
              </a:extLst>
            </p:cNvPr>
            <p:cNvSpPr/>
            <p:nvPr/>
          </p:nvSpPr>
          <p:spPr>
            <a:xfrm>
              <a:off x="5790644" y="3338004"/>
              <a:ext cx="2083849" cy="133113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endParaRPr lang="de-DE" sz="1400" dirty="0">
                <a:solidFill>
                  <a:srgbClr val="6D8B0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olidFill>
                    <a:srgbClr val="6D8B00"/>
                  </a:solidFill>
                </a:rPr>
                <a:t>id</a:t>
              </a:r>
              <a:r>
                <a:rPr lang="de-DE" sz="1400" dirty="0">
                  <a:solidFill>
                    <a:srgbClr val="6D8B00"/>
                  </a:solidFill>
                </a:rPr>
                <a:t>: </a:t>
              </a:r>
              <a:r>
                <a:rPr lang="de-DE" sz="1400" dirty="0" err="1">
                  <a:solidFill>
                    <a:srgbClr val="6D8B00"/>
                  </a:solidFill>
                </a:rPr>
                <a:t>Int</a:t>
              </a:r>
              <a:endParaRPr lang="de-DE" sz="1400" dirty="0">
                <a:solidFill>
                  <a:srgbClr val="6D8B0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olidFill>
                    <a:srgbClr val="6D8B00"/>
                  </a:solidFill>
                </a:rPr>
                <a:t>name</a:t>
              </a:r>
              <a:r>
                <a:rPr lang="de-DE" sz="1400" dirty="0">
                  <a:solidFill>
                    <a:srgbClr val="6D8B00"/>
                  </a:solidFill>
                </a:rPr>
                <a:t>: String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>
                  <a:solidFill>
                    <a:srgbClr val="6D8B00"/>
                  </a:solidFill>
                </a:rPr>
                <a:t>mail: String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olidFill>
                    <a:srgbClr val="6D8B00"/>
                  </a:solidFill>
                </a:rPr>
                <a:t>phone</a:t>
              </a:r>
              <a:r>
                <a:rPr lang="de-DE" sz="1400" dirty="0">
                  <a:solidFill>
                    <a:srgbClr val="6D8B00"/>
                  </a:solidFill>
                </a:rPr>
                <a:t>: String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9BE546BF-9AF7-43BF-B112-12C9A9E28949}"/>
                </a:ext>
              </a:extLst>
            </p:cNvPr>
            <p:cNvSpPr/>
            <p:nvPr/>
          </p:nvSpPr>
          <p:spPr>
            <a:xfrm>
              <a:off x="5790643" y="3338004"/>
              <a:ext cx="2083849" cy="3253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b="1" dirty="0">
                  <a:solidFill>
                    <a:schemeClr val="bg1"/>
                  </a:solidFill>
                </a:rPr>
                <a:t>Customer</a:t>
              </a:r>
            </a:p>
          </p:txBody>
        </p:sp>
      </p:grp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1580AA9-D99C-45B9-8399-B66278298015}"/>
              </a:ext>
            </a:extLst>
          </p:cNvPr>
          <p:cNvCxnSpPr>
            <a:cxnSpLocks/>
          </p:cNvCxnSpPr>
          <p:nvPr/>
        </p:nvCxnSpPr>
        <p:spPr>
          <a:xfrm>
            <a:off x="3831197" y="4054765"/>
            <a:ext cx="1164526" cy="4145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30C2F812-F977-484D-8287-4D83B205389B}"/>
              </a:ext>
            </a:extLst>
          </p:cNvPr>
          <p:cNvSpPr txBox="1"/>
          <p:nvPr/>
        </p:nvSpPr>
        <p:spPr>
          <a:xfrm>
            <a:off x="3747552" y="3159757"/>
            <a:ext cx="133181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6D8B00"/>
                </a:solidFill>
              </a:rPr>
              <a:t>Object</a:t>
            </a:r>
            <a:r>
              <a:rPr lang="de-DE" b="1" dirty="0">
                <a:solidFill>
                  <a:srgbClr val="6D8B00"/>
                </a:solidFill>
              </a:rPr>
              <a:t> Relational Gap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AF00C61-7FA2-4E59-90F5-6EC0F6999D9E}"/>
              </a:ext>
            </a:extLst>
          </p:cNvPr>
          <p:cNvSpPr txBox="1"/>
          <p:nvPr/>
        </p:nvSpPr>
        <p:spPr>
          <a:xfrm>
            <a:off x="1729939" y="3257287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6D8B00"/>
                </a:solidFill>
              </a:rPr>
              <a:t>Relationale Daten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0E8C18B-A2B7-4F67-905E-1776E3F813A4}"/>
              </a:ext>
            </a:extLst>
          </p:cNvPr>
          <p:cNvSpPr txBox="1"/>
          <p:nvPr/>
        </p:nvSpPr>
        <p:spPr>
          <a:xfrm>
            <a:off x="5975324" y="308644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6D8B00"/>
                </a:solidFill>
              </a:rPr>
              <a:t>Objekt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4AF7108-B0F4-4F3B-BD22-85DB39370638}"/>
              </a:ext>
            </a:extLst>
          </p:cNvPr>
          <p:cNvSpPr txBox="1"/>
          <p:nvPr/>
        </p:nvSpPr>
        <p:spPr>
          <a:xfrm>
            <a:off x="3663907" y="5378096"/>
            <a:ext cx="1331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6D8B00"/>
                </a:solidFill>
              </a:rPr>
              <a:t>Object</a:t>
            </a:r>
            <a:r>
              <a:rPr lang="de-DE" b="1" dirty="0">
                <a:solidFill>
                  <a:srgbClr val="6D8B00"/>
                </a:solidFill>
              </a:rPr>
              <a:t> 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403085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2" grpId="0"/>
      <p:bldP spid="43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8FB310F-2C75-45E0-8ABC-1486F86F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1C5B632-1E22-465D-B659-73EFC172A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/>
          <a:lstStyle/>
          <a:p>
            <a:r>
              <a:rPr lang="de-DE" dirty="0"/>
              <a:t>Allgemein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7C1941-A044-4C46-A228-2975D3E76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DE81DC1-4398-47FC-A5BB-78FF6ACE53CF}"/>
              </a:ext>
            </a:extLst>
          </p:cNvPr>
          <p:cNvSpPr/>
          <p:nvPr/>
        </p:nvSpPr>
        <p:spPr>
          <a:xfrm>
            <a:off x="835979" y="5082468"/>
            <a:ext cx="2155795" cy="574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EclipseLink</a:t>
            </a:r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F966334-E6EA-48D3-94A9-E93C8FB928A9}"/>
              </a:ext>
            </a:extLst>
          </p:cNvPr>
          <p:cNvGrpSpPr/>
          <p:nvPr/>
        </p:nvGrpSpPr>
        <p:grpSpPr>
          <a:xfrm>
            <a:off x="2507942" y="1597977"/>
            <a:ext cx="4128116" cy="1944211"/>
            <a:chOff x="2459115" y="1296138"/>
            <a:chExt cx="4128116" cy="1944211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EC051607-D317-4ED0-8B3D-1AEBD97FEA53}"/>
                </a:ext>
              </a:extLst>
            </p:cNvPr>
            <p:cNvSpPr/>
            <p:nvPr/>
          </p:nvSpPr>
          <p:spPr>
            <a:xfrm>
              <a:off x="2459115" y="1296138"/>
              <a:ext cx="4128116" cy="1944211"/>
            </a:xfrm>
            <a:prstGeom prst="roundRect">
              <a:avLst>
                <a:gd name="adj" fmla="val 961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/>
                <a:t>JPA</a:t>
              </a:r>
              <a:r>
                <a:rPr lang="de-DE" dirty="0"/>
                <a:t> </a:t>
              </a:r>
            </a:p>
            <a:p>
              <a:pPr algn="ctr"/>
              <a:r>
                <a:rPr lang="de-DE" i="1" dirty="0"/>
                <a:t>Standard für OR-Mapping</a:t>
              </a: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79C02585-393C-4F4C-8C54-3D3505EE717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086254"/>
              <a:ext cx="4128116" cy="0"/>
            </a:xfrm>
            <a:prstGeom prst="line">
              <a:avLst/>
            </a:prstGeom>
            <a:ln>
              <a:solidFill>
                <a:srgbClr val="6D8B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94EA319-2B48-4137-9BEA-0296EB5A67D1}"/>
              </a:ext>
            </a:extLst>
          </p:cNvPr>
          <p:cNvSpPr/>
          <p:nvPr/>
        </p:nvSpPr>
        <p:spPr>
          <a:xfrm>
            <a:off x="2681064" y="2459112"/>
            <a:ext cx="3861778" cy="1047561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sz="1500" dirty="0"/>
              <a:t>Daten aus Tabellen in POJOs mappen</a:t>
            </a:r>
          </a:p>
          <a:p>
            <a:pPr marL="285750" indent="-285750">
              <a:buFontTx/>
              <a:buChar char="-"/>
            </a:pPr>
            <a:r>
              <a:rPr lang="de-DE" sz="1500" dirty="0"/>
              <a:t>Synchronisation zwischen DB und Objekten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9E93F47D-5E87-4C12-B3C6-A93939D1BAE1}"/>
              </a:ext>
            </a:extLst>
          </p:cNvPr>
          <p:cNvSpPr/>
          <p:nvPr/>
        </p:nvSpPr>
        <p:spPr>
          <a:xfrm>
            <a:off x="3494102" y="5082468"/>
            <a:ext cx="2155795" cy="574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Hibernate</a:t>
            </a:r>
            <a:endParaRPr lang="de-DE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AFC628-4508-46FF-92DD-600E4C369522}"/>
              </a:ext>
            </a:extLst>
          </p:cNvPr>
          <p:cNvSpPr/>
          <p:nvPr/>
        </p:nvSpPr>
        <p:spPr>
          <a:xfrm>
            <a:off x="6161107" y="5082468"/>
            <a:ext cx="2155795" cy="574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OpenJPA</a:t>
            </a:r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9A9E50F-747D-409E-81BC-0D826D52CD7E}"/>
              </a:ext>
            </a:extLst>
          </p:cNvPr>
          <p:cNvCxnSpPr>
            <a:stCxn id="8" idx="0"/>
          </p:cNvCxnSpPr>
          <p:nvPr/>
        </p:nvCxnSpPr>
        <p:spPr>
          <a:xfrm flipV="1">
            <a:off x="1913877" y="3542188"/>
            <a:ext cx="1273206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F737F0E-BBB9-4C1C-BAEB-4F212C32C183}"/>
              </a:ext>
            </a:extLst>
          </p:cNvPr>
          <p:cNvCxnSpPr>
            <a:stCxn id="15" idx="0"/>
            <a:endCxn id="7" idx="2"/>
          </p:cNvCxnSpPr>
          <p:nvPr/>
        </p:nvCxnSpPr>
        <p:spPr>
          <a:xfrm flipV="1">
            <a:off x="4572000" y="3542188"/>
            <a:ext cx="0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93932DA-2C90-4BB9-A3CE-022CCB7004B3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601811" y="3542188"/>
            <a:ext cx="1637194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1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1069</Words>
  <Application>Microsoft Office PowerPoint</Application>
  <PresentationFormat>Bildschirmpräsentation (4:3)</PresentationFormat>
  <Paragraphs>419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23</vt:i4>
      </vt:variant>
    </vt:vector>
  </HeadingPairs>
  <TitlesOfParts>
    <vt:vector size="32" baseType="lpstr">
      <vt:lpstr>Arial</vt:lpstr>
      <vt:lpstr>Calibri</vt:lpstr>
      <vt:lpstr>Consolas</vt:lpstr>
      <vt:lpstr>Consolas-Bold</vt:lpstr>
      <vt:lpstr>Courier New</vt:lpstr>
      <vt:lpstr>Times New Roman</vt:lpstr>
      <vt:lpstr>thi_template_thi_2</vt:lpstr>
      <vt:lpstr>Bildschirm</vt:lpstr>
      <vt:lpstr>Hörsaal</vt:lpstr>
      <vt:lpstr>Persistenz</vt:lpstr>
      <vt:lpstr>Inhalt</vt:lpstr>
      <vt:lpstr>Persistenz</vt:lpstr>
      <vt:lpstr>Persistenz</vt:lpstr>
      <vt:lpstr>Java Database Connectivity</vt:lpstr>
      <vt:lpstr>Java Database Connectivity</vt:lpstr>
      <vt:lpstr>Java Database Connectivity</vt:lpstr>
      <vt:lpstr>Objektrelationales Mapping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Quellen</vt:lpstr>
    </vt:vector>
  </TitlesOfParts>
  <Company>Moped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Persistenz</dc:title>
  <dc:creator>Katrin Krueger</dc:creator>
  <cp:lastModifiedBy>Katrin Krueger</cp:lastModifiedBy>
  <cp:revision>440</cp:revision>
  <cp:lastPrinted>2013-09-13T13:09:18Z</cp:lastPrinted>
  <dcterms:created xsi:type="dcterms:W3CDTF">2018-10-10T07:22:37Z</dcterms:created>
  <dcterms:modified xsi:type="dcterms:W3CDTF">2018-11-09T07:08:54Z</dcterms:modified>
</cp:coreProperties>
</file>