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9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7" r:id="rId5"/>
    <p:sldId id="284" r:id="rId6"/>
    <p:sldId id="269" r:id="rId7"/>
    <p:sldId id="285" r:id="rId8"/>
    <p:sldId id="264" r:id="rId9"/>
    <p:sldId id="282" r:id="rId10"/>
    <p:sldId id="283" r:id="rId11"/>
    <p:sldId id="265" r:id="rId12"/>
    <p:sldId id="267" r:id="rId13"/>
    <p:sldId id="278" r:id="rId14"/>
    <p:sldId id="270" r:id="rId1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3" autoAdjust="0"/>
    <p:restoredTop sz="94622" autoAdjust="0"/>
  </p:normalViewPr>
  <p:slideViewPr>
    <p:cSldViewPr snapToGrid="0" snapToObjects="1">
      <p:cViewPr varScale="1">
        <p:scale>
          <a:sx n="108" d="100"/>
          <a:sy n="108" d="100"/>
        </p:scale>
        <p:origin x="16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40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9B59AD-3F67-4ABD-847E-83EC0B0378CB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7290042-F781-41F8-AE86-3559069359A5}">
      <dgm:prSet phldrT="[Text]"/>
      <dgm:spPr/>
      <dgm:t>
        <a:bodyPr/>
        <a:lstStyle/>
        <a:p>
          <a:r>
            <a:rPr lang="de-DE" dirty="0"/>
            <a:t>Programmcode</a:t>
          </a:r>
        </a:p>
      </dgm:t>
    </dgm:pt>
    <dgm:pt modelId="{7FA64D32-5D18-437F-8ABD-5E577ABEC688}" type="parTrans" cxnId="{73133875-A815-4DF6-B1F3-4D5745E8CA75}">
      <dgm:prSet/>
      <dgm:spPr/>
      <dgm:t>
        <a:bodyPr/>
        <a:lstStyle/>
        <a:p>
          <a:endParaRPr lang="de-DE"/>
        </a:p>
      </dgm:t>
    </dgm:pt>
    <dgm:pt modelId="{2C37B167-1D70-439B-B97D-F789AA566BF1}" type="sibTrans" cxnId="{73133875-A815-4DF6-B1F3-4D5745E8CA75}">
      <dgm:prSet/>
      <dgm:spPr/>
      <dgm:t>
        <a:bodyPr/>
        <a:lstStyle/>
        <a:p>
          <a:endParaRPr lang="de-DE"/>
        </a:p>
      </dgm:t>
    </dgm:pt>
    <dgm:pt modelId="{847BEC2E-64B5-41E0-9020-6BB0C09A678F}">
      <dgm:prSet phldrT="[Text]"/>
      <dgm:spPr/>
      <dgm:t>
        <a:bodyPr/>
        <a:lstStyle/>
        <a:p>
          <a:r>
            <a:rPr lang="de-DE" dirty="0"/>
            <a:t>Anna</a:t>
          </a:r>
        </a:p>
      </dgm:t>
    </dgm:pt>
    <dgm:pt modelId="{14054D60-DCF7-4FE4-98A3-A77DBFEB0F2C}" type="parTrans" cxnId="{8690C2D8-72A7-4B1F-89DE-BC54D570B309}">
      <dgm:prSet/>
      <dgm:spPr>
        <a:ln>
          <a:headEnd type="triangle"/>
        </a:ln>
      </dgm:spPr>
      <dgm:t>
        <a:bodyPr/>
        <a:lstStyle/>
        <a:p>
          <a:endParaRPr lang="de-DE"/>
        </a:p>
      </dgm:t>
    </dgm:pt>
    <dgm:pt modelId="{4FE14917-BF85-4F79-A809-8FC85888FCAB}" type="sibTrans" cxnId="{8690C2D8-72A7-4B1F-89DE-BC54D570B309}">
      <dgm:prSet/>
      <dgm:spPr/>
      <dgm:t>
        <a:bodyPr/>
        <a:lstStyle/>
        <a:p>
          <a:endParaRPr lang="de-DE"/>
        </a:p>
      </dgm:t>
    </dgm:pt>
    <dgm:pt modelId="{C7960937-B0FF-40E4-8497-045C51F7872E}">
      <dgm:prSet phldrT="[Text]"/>
      <dgm:spPr/>
      <dgm:t>
        <a:bodyPr/>
        <a:lstStyle/>
        <a:p>
          <a:r>
            <a:rPr lang="de-DE" dirty="0"/>
            <a:t>Bob</a:t>
          </a:r>
        </a:p>
      </dgm:t>
    </dgm:pt>
    <dgm:pt modelId="{00CA6E7B-6DEF-4534-BB13-B31813486D76}" type="parTrans" cxnId="{13E46B92-5B1D-4618-AA46-6A9A7AF3310E}">
      <dgm:prSet/>
      <dgm:spPr>
        <a:ln>
          <a:headEnd type="triangle"/>
        </a:ln>
      </dgm:spPr>
      <dgm:t>
        <a:bodyPr/>
        <a:lstStyle/>
        <a:p>
          <a:endParaRPr lang="de-DE"/>
        </a:p>
      </dgm:t>
    </dgm:pt>
    <dgm:pt modelId="{39F8C349-7B12-4595-A92D-08B36A7EBBDB}" type="sibTrans" cxnId="{13E46B92-5B1D-4618-AA46-6A9A7AF3310E}">
      <dgm:prSet/>
      <dgm:spPr/>
      <dgm:t>
        <a:bodyPr/>
        <a:lstStyle/>
        <a:p>
          <a:endParaRPr lang="de-DE"/>
        </a:p>
      </dgm:t>
    </dgm:pt>
    <dgm:pt modelId="{92F44838-981E-41DE-A460-44A52A3BFE68}">
      <dgm:prSet phldrT="[Text]"/>
      <dgm:spPr/>
      <dgm:t>
        <a:bodyPr/>
        <a:lstStyle/>
        <a:p>
          <a:r>
            <a:rPr lang="de-DE" dirty="0"/>
            <a:t>Dennis</a:t>
          </a:r>
        </a:p>
      </dgm:t>
    </dgm:pt>
    <dgm:pt modelId="{BAABD485-DB7E-43F2-9AFA-414E0C35302D}" type="parTrans" cxnId="{0CE6A4B0-0147-4955-9340-C59C091A6717}">
      <dgm:prSet/>
      <dgm:spPr>
        <a:ln>
          <a:headEnd type="triangle"/>
        </a:ln>
      </dgm:spPr>
      <dgm:t>
        <a:bodyPr/>
        <a:lstStyle/>
        <a:p>
          <a:endParaRPr lang="de-DE"/>
        </a:p>
      </dgm:t>
    </dgm:pt>
    <dgm:pt modelId="{92DCDC91-3B2F-4CAB-8076-3FBBB674FDAC}" type="sibTrans" cxnId="{0CE6A4B0-0147-4955-9340-C59C091A6717}">
      <dgm:prSet/>
      <dgm:spPr/>
      <dgm:t>
        <a:bodyPr/>
        <a:lstStyle/>
        <a:p>
          <a:endParaRPr lang="de-DE"/>
        </a:p>
      </dgm:t>
    </dgm:pt>
    <dgm:pt modelId="{70F237D4-6415-4381-9FC8-D2A72F41BF27}">
      <dgm:prSet phldrT="[Text]"/>
      <dgm:spPr/>
      <dgm:t>
        <a:bodyPr/>
        <a:lstStyle/>
        <a:p>
          <a:endParaRPr lang="de-DE" dirty="0"/>
        </a:p>
      </dgm:t>
    </dgm:pt>
    <dgm:pt modelId="{B3DE0C78-FFA6-4883-AD0E-8555C8184F69}" type="parTrans" cxnId="{CEBC23BA-D769-4446-BCD3-9D0304D7B93A}">
      <dgm:prSet/>
      <dgm:spPr/>
      <dgm:t>
        <a:bodyPr/>
        <a:lstStyle/>
        <a:p>
          <a:endParaRPr lang="de-DE"/>
        </a:p>
      </dgm:t>
    </dgm:pt>
    <dgm:pt modelId="{F0DB03ED-E52B-4229-9785-0E10A6E02B2E}" type="sibTrans" cxnId="{CEBC23BA-D769-4446-BCD3-9D0304D7B93A}">
      <dgm:prSet/>
      <dgm:spPr/>
      <dgm:t>
        <a:bodyPr/>
        <a:lstStyle/>
        <a:p>
          <a:endParaRPr lang="de-DE"/>
        </a:p>
      </dgm:t>
    </dgm:pt>
    <dgm:pt modelId="{228BAFBB-8C57-4094-8B21-C5F98D292450}" type="pres">
      <dgm:prSet presAssocID="{D59B59AD-3F67-4ABD-847E-83EC0B0378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C01BE70-0323-4C04-AFDC-1374636D5117}" type="pres">
      <dgm:prSet presAssocID="{47290042-F781-41F8-AE86-3559069359A5}" presName="singleCycle" presStyleCnt="0"/>
      <dgm:spPr/>
    </dgm:pt>
    <dgm:pt modelId="{4C62EC4F-A9E0-4521-9514-842A5E276760}" type="pres">
      <dgm:prSet presAssocID="{47290042-F781-41F8-AE86-3559069359A5}" presName="singleCenter" presStyleLbl="node1" presStyleIdx="0" presStyleCnt="4">
        <dgm:presLayoutVars>
          <dgm:chMax val="7"/>
          <dgm:chPref val="7"/>
        </dgm:presLayoutVars>
      </dgm:prSet>
      <dgm:spPr/>
    </dgm:pt>
    <dgm:pt modelId="{CB838FFB-223C-4AB3-A72B-05FCA1589A4F}" type="pres">
      <dgm:prSet presAssocID="{14054D60-DCF7-4FE4-98A3-A77DBFEB0F2C}" presName="Name56" presStyleLbl="parChTrans1D2" presStyleIdx="0" presStyleCnt="3"/>
      <dgm:spPr/>
    </dgm:pt>
    <dgm:pt modelId="{89E8F9B6-8E69-4B63-82DB-0C515514E115}" type="pres">
      <dgm:prSet presAssocID="{847BEC2E-64B5-41E0-9020-6BB0C09A678F}" presName="text0" presStyleLbl="node1" presStyleIdx="1" presStyleCnt="4">
        <dgm:presLayoutVars>
          <dgm:bulletEnabled val="1"/>
        </dgm:presLayoutVars>
      </dgm:prSet>
      <dgm:spPr/>
    </dgm:pt>
    <dgm:pt modelId="{21CE4241-568C-48E4-9BB8-8ADA7F402CEE}" type="pres">
      <dgm:prSet presAssocID="{00CA6E7B-6DEF-4534-BB13-B31813486D76}" presName="Name56" presStyleLbl="parChTrans1D2" presStyleIdx="1" presStyleCnt="3"/>
      <dgm:spPr/>
    </dgm:pt>
    <dgm:pt modelId="{D6B5692D-D75C-40E8-B276-1E1EED0A241D}" type="pres">
      <dgm:prSet presAssocID="{C7960937-B0FF-40E4-8497-045C51F7872E}" presName="text0" presStyleLbl="node1" presStyleIdx="2" presStyleCnt="4">
        <dgm:presLayoutVars>
          <dgm:bulletEnabled val="1"/>
        </dgm:presLayoutVars>
      </dgm:prSet>
      <dgm:spPr/>
    </dgm:pt>
    <dgm:pt modelId="{0C42FAE9-4770-40B5-A9B3-FBBEC663FB95}" type="pres">
      <dgm:prSet presAssocID="{BAABD485-DB7E-43F2-9AFA-414E0C35302D}" presName="Name56" presStyleLbl="parChTrans1D2" presStyleIdx="2" presStyleCnt="3"/>
      <dgm:spPr/>
    </dgm:pt>
    <dgm:pt modelId="{72CF8F91-AFC7-42A4-BCB6-3003A911BB9E}" type="pres">
      <dgm:prSet presAssocID="{92F44838-981E-41DE-A460-44A52A3BFE68}" presName="text0" presStyleLbl="node1" presStyleIdx="3" presStyleCnt="4">
        <dgm:presLayoutVars>
          <dgm:bulletEnabled val="1"/>
        </dgm:presLayoutVars>
      </dgm:prSet>
      <dgm:spPr/>
    </dgm:pt>
  </dgm:ptLst>
  <dgm:cxnLst>
    <dgm:cxn modelId="{24BE7211-D20A-4A5C-AD06-017130D0C775}" type="presOf" srcId="{BAABD485-DB7E-43F2-9AFA-414E0C35302D}" destId="{0C42FAE9-4770-40B5-A9B3-FBBEC663FB95}" srcOrd="0" destOrd="0" presId="urn:microsoft.com/office/officeart/2008/layout/RadialCluster"/>
    <dgm:cxn modelId="{7725D815-A730-403B-B421-0ADD7261B969}" type="presOf" srcId="{47290042-F781-41F8-AE86-3559069359A5}" destId="{4C62EC4F-A9E0-4521-9514-842A5E276760}" srcOrd="0" destOrd="0" presId="urn:microsoft.com/office/officeart/2008/layout/RadialCluster"/>
    <dgm:cxn modelId="{9FEF7817-D64C-422D-A223-A55B4A0EFEC9}" type="presOf" srcId="{C7960937-B0FF-40E4-8497-045C51F7872E}" destId="{D6B5692D-D75C-40E8-B276-1E1EED0A241D}" srcOrd="0" destOrd="0" presId="urn:microsoft.com/office/officeart/2008/layout/RadialCluster"/>
    <dgm:cxn modelId="{72215825-C918-4374-AFDA-81048202D734}" type="presOf" srcId="{14054D60-DCF7-4FE4-98A3-A77DBFEB0F2C}" destId="{CB838FFB-223C-4AB3-A72B-05FCA1589A4F}" srcOrd="0" destOrd="0" presId="urn:microsoft.com/office/officeart/2008/layout/RadialCluster"/>
    <dgm:cxn modelId="{63348825-5CD0-4C20-B23C-3B661F1C3D8B}" type="presOf" srcId="{00CA6E7B-6DEF-4534-BB13-B31813486D76}" destId="{21CE4241-568C-48E4-9BB8-8ADA7F402CEE}" srcOrd="0" destOrd="0" presId="urn:microsoft.com/office/officeart/2008/layout/RadialCluster"/>
    <dgm:cxn modelId="{E7FDDB2C-B5AE-458B-BB9D-A6C7A701DC55}" type="presOf" srcId="{D59B59AD-3F67-4ABD-847E-83EC0B0378CB}" destId="{228BAFBB-8C57-4094-8B21-C5F98D292450}" srcOrd="0" destOrd="0" presId="urn:microsoft.com/office/officeart/2008/layout/RadialCluster"/>
    <dgm:cxn modelId="{0F05AF5B-FF05-4F96-9EE1-C8B52EDB6B56}" type="presOf" srcId="{92F44838-981E-41DE-A460-44A52A3BFE68}" destId="{72CF8F91-AFC7-42A4-BCB6-3003A911BB9E}" srcOrd="0" destOrd="0" presId="urn:microsoft.com/office/officeart/2008/layout/RadialCluster"/>
    <dgm:cxn modelId="{73133875-A815-4DF6-B1F3-4D5745E8CA75}" srcId="{D59B59AD-3F67-4ABD-847E-83EC0B0378CB}" destId="{47290042-F781-41F8-AE86-3559069359A5}" srcOrd="0" destOrd="0" parTransId="{7FA64D32-5D18-437F-8ABD-5E577ABEC688}" sibTransId="{2C37B167-1D70-439B-B97D-F789AA566BF1}"/>
    <dgm:cxn modelId="{13E46B92-5B1D-4618-AA46-6A9A7AF3310E}" srcId="{47290042-F781-41F8-AE86-3559069359A5}" destId="{C7960937-B0FF-40E4-8497-045C51F7872E}" srcOrd="1" destOrd="0" parTransId="{00CA6E7B-6DEF-4534-BB13-B31813486D76}" sibTransId="{39F8C349-7B12-4595-A92D-08B36A7EBBDB}"/>
    <dgm:cxn modelId="{BFE5FE97-4C0E-4962-968A-59C4D8321B9B}" type="presOf" srcId="{847BEC2E-64B5-41E0-9020-6BB0C09A678F}" destId="{89E8F9B6-8E69-4B63-82DB-0C515514E115}" srcOrd="0" destOrd="0" presId="urn:microsoft.com/office/officeart/2008/layout/RadialCluster"/>
    <dgm:cxn modelId="{0CE6A4B0-0147-4955-9340-C59C091A6717}" srcId="{47290042-F781-41F8-AE86-3559069359A5}" destId="{92F44838-981E-41DE-A460-44A52A3BFE68}" srcOrd="2" destOrd="0" parTransId="{BAABD485-DB7E-43F2-9AFA-414E0C35302D}" sibTransId="{92DCDC91-3B2F-4CAB-8076-3FBBB674FDAC}"/>
    <dgm:cxn modelId="{CEBC23BA-D769-4446-BCD3-9D0304D7B93A}" srcId="{D59B59AD-3F67-4ABD-847E-83EC0B0378CB}" destId="{70F237D4-6415-4381-9FC8-D2A72F41BF27}" srcOrd="1" destOrd="0" parTransId="{B3DE0C78-FFA6-4883-AD0E-8555C8184F69}" sibTransId="{F0DB03ED-E52B-4229-9785-0E10A6E02B2E}"/>
    <dgm:cxn modelId="{8690C2D8-72A7-4B1F-89DE-BC54D570B309}" srcId="{47290042-F781-41F8-AE86-3559069359A5}" destId="{847BEC2E-64B5-41E0-9020-6BB0C09A678F}" srcOrd="0" destOrd="0" parTransId="{14054D60-DCF7-4FE4-98A3-A77DBFEB0F2C}" sibTransId="{4FE14917-BF85-4F79-A809-8FC85888FCAB}"/>
    <dgm:cxn modelId="{11244958-B191-4C37-ABC9-64824295B7E9}" type="presParOf" srcId="{228BAFBB-8C57-4094-8B21-C5F98D292450}" destId="{EC01BE70-0323-4C04-AFDC-1374636D5117}" srcOrd="0" destOrd="0" presId="urn:microsoft.com/office/officeart/2008/layout/RadialCluster"/>
    <dgm:cxn modelId="{54520739-401B-4067-BDC3-F26B0105C14B}" type="presParOf" srcId="{EC01BE70-0323-4C04-AFDC-1374636D5117}" destId="{4C62EC4F-A9E0-4521-9514-842A5E276760}" srcOrd="0" destOrd="0" presId="urn:microsoft.com/office/officeart/2008/layout/RadialCluster"/>
    <dgm:cxn modelId="{77EF0DBA-0CDA-4EB9-8E85-47E947C3430D}" type="presParOf" srcId="{EC01BE70-0323-4C04-AFDC-1374636D5117}" destId="{CB838FFB-223C-4AB3-A72B-05FCA1589A4F}" srcOrd="1" destOrd="0" presId="urn:microsoft.com/office/officeart/2008/layout/RadialCluster"/>
    <dgm:cxn modelId="{A34799E5-354B-420E-9611-FBB5930F4F5C}" type="presParOf" srcId="{EC01BE70-0323-4C04-AFDC-1374636D5117}" destId="{89E8F9B6-8E69-4B63-82DB-0C515514E115}" srcOrd="2" destOrd="0" presId="urn:microsoft.com/office/officeart/2008/layout/RadialCluster"/>
    <dgm:cxn modelId="{7316BD12-436B-48E9-BB76-2512A81B53FC}" type="presParOf" srcId="{EC01BE70-0323-4C04-AFDC-1374636D5117}" destId="{21CE4241-568C-48E4-9BB8-8ADA7F402CEE}" srcOrd="3" destOrd="0" presId="urn:microsoft.com/office/officeart/2008/layout/RadialCluster"/>
    <dgm:cxn modelId="{FF36FD59-6C2B-4AD3-A6F4-E03F53CCAE40}" type="presParOf" srcId="{EC01BE70-0323-4C04-AFDC-1374636D5117}" destId="{D6B5692D-D75C-40E8-B276-1E1EED0A241D}" srcOrd="4" destOrd="0" presId="urn:microsoft.com/office/officeart/2008/layout/RadialCluster"/>
    <dgm:cxn modelId="{B245A559-F174-4292-B7B5-42575F37974A}" type="presParOf" srcId="{EC01BE70-0323-4C04-AFDC-1374636D5117}" destId="{0C42FAE9-4770-40B5-A9B3-FBBEC663FB95}" srcOrd="5" destOrd="0" presId="urn:microsoft.com/office/officeart/2008/layout/RadialCluster"/>
    <dgm:cxn modelId="{78363A6B-937B-4B1D-A282-7096B3D14D26}" type="presParOf" srcId="{EC01BE70-0323-4C04-AFDC-1374636D5117}" destId="{72CF8F91-AFC7-42A4-BCB6-3003A911BB9E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2EC4F-A9E0-4521-9514-842A5E276760}">
      <dsp:nvSpPr>
        <dsp:cNvPr id="0" name=""/>
        <dsp:cNvSpPr/>
      </dsp:nvSpPr>
      <dsp:spPr>
        <a:xfrm>
          <a:off x="2438399" y="1890712"/>
          <a:ext cx="1219200" cy="121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Programmcode</a:t>
          </a:r>
        </a:p>
      </dsp:txBody>
      <dsp:txXfrm>
        <a:off x="2497915" y="1950228"/>
        <a:ext cx="1100168" cy="1100168"/>
      </dsp:txXfrm>
    </dsp:sp>
    <dsp:sp modelId="{CB838FFB-223C-4AB3-A72B-05FCA1589A4F}">
      <dsp:nvSpPr>
        <dsp:cNvPr id="0" name=""/>
        <dsp:cNvSpPr/>
      </dsp:nvSpPr>
      <dsp:spPr>
        <a:xfrm rot="16200000">
          <a:off x="2620390" y="1463103"/>
          <a:ext cx="85521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5217" y="0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8F9B6-8E69-4B63-82DB-0C515514E115}">
      <dsp:nvSpPr>
        <dsp:cNvPr id="0" name=""/>
        <dsp:cNvSpPr/>
      </dsp:nvSpPr>
      <dsp:spPr>
        <a:xfrm>
          <a:off x="2639567" y="218630"/>
          <a:ext cx="816864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Anna</a:t>
          </a:r>
        </a:p>
      </dsp:txBody>
      <dsp:txXfrm>
        <a:off x="2679443" y="258506"/>
        <a:ext cx="737112" cy="737112"/>
      </dsp:txXfrm>
    </dsp:sp>
    <dsp:sp modelId="{21CE4241-568C-48E4-9BB8-8ADA7F402CEE}">
      <dsp:nvSpPr>
        <dsp:cNvPr id="0" name=""/>
        <dsp:cNvSpPr/>
      </dsp:nvSpPr>
      <dsp:spPr>
        <a:xfrm rot="1800000">
          <a:off x="3610861" y="3026697"/>
          <a:ext cx="6977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727" y="0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B5692D-D75C-40E8-B276-1E1EED0A241D}">
      <dsp:nvSpPr>
        <dsp:cNvPr id="0" name=""/>
        <dsp:cNvSpPr/>
      </dsp:nvSpPr>
      <dsp:spPr>
        <a:xfrm>
          <a:off x="4261850" y="3028505"/>
          <a:ext cx="816864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Bob</a:t>
          </a:r>
        </a:p>
      </dsp:txBody>
      <dsp:txXfrm>
        <a:off x="4301726" y="3068381"/>
        <a:ext cx="737112" cy="737112"/>
      </dsp:txXfrm>
    </dsp:sp>
    <dsp:sp modelId="{0C42FAE9-4770-40B5-A9B3-FBBEC663FB95}">
      <dsp:nvSpPr>
        <dsp:cNvPr id="0" name=""/>
        <dsp:cNvSpPr/>
      </dsp:nvSpPr>
      <dsp:spPr>
        <a:xfrm rot="9000000">
          <a:off x="1787411" y="3026697"/>
          <a:ext cx="6977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727" y="0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CF8F91-AFC7-42A4-BCB6-3003A911BB9E}">
      <dsp:nvSpPr>
        <dsp:cNvPr id="0" name=""/>
        <dsp:cNvSpPr/>
      </dsp:nvSpPr>
      <dsp:spPr>
        <a:xfrm>
          <a:off x="1017285" y="3028505"/>
          <a:ext cx="816864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Dennis</a:t>
          </a:r>
        </a:p>
      </dsp:txBody>
      <dsp:txXfrm>
        <a:off x="1057161" y="3068381"/>
        <a:ext cx="737112" cy="737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13250-C537-B448-BED9-AF61DCF088B2}" type="datetimeFigureOut">
              <a:rPr lang="de-DE" smtClean="0"/>
              <a:t>11.11.2018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4A695-7498-A74F-BC00-EA565901E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08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8C751-7494-BF40-8574-213D7890D13D}" type="datetimeFigureOut">
              <a:rPr lang="de-DE" smtClean="0"/>
              <a:t>11.11.2018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DAB-2417-E040-ADE8-0DE3F02E62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71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Autorenname	</a:t>
            </a:r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Masteruntertitelformat bearbeiten</a:t>
            </a:r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40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55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63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382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638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15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2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7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352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168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0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0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0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0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0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65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8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70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32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60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9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2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88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92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Textplatzhalter 17"/>
          <p:cNvSpPr>
            <a:spLocks noGrp="1"/>
          </p:cNvSpPr>
          <p:nvPr>
            <p:ph type="body" idx="1"/>
          </p:nvPr>
        </p:nvSpPr>
        <p:spPr>
          <a:xfrm>
            <a:off x="2527200" y="3251201"/>
            <a:ext cx="5454000" cy="3257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866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r" defTabSz="457200" rtl="0" eaLnBrk="1" latinLnBrk="0" hangingPunct="1">
        <a:lnSpc>
          <a:spcPts val="3000"/>
        </a:lnSpc>
        <a:spcBef>
          <a:spcPct val="0"/>
        </a:spcBef>
        <a:buNone/>
        <a:defRPr sz="3000" i="1" kern="1200">
          <a:solidFill>
            <a:srgbClr val="005A9B"/>
          </a:solidFill>
          <a:latin typeface="Arial"/>
          <a:ea typeface="+mj-ea"/>
          <a:cs typeface="Arial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75200" y="6627685"/>
            <a:ext cx="33324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latin typeface="Arial"/>
              </a:rPr>
              <a:t>Teamarbeit mit </a:t>
            </a:r>
            <a:r>
              <a:rPr lang="de-DE" sz="800" dirty="0" err="1">
                <a:latin typeface="Arial"/>
              </a:rPr>
              <a:t>Git</a:t>
            </a:r>
            <a:r>
              <a:rPr lang="de-DE" sz="800" dirty="0">
                <a:latin typeface="Arial"/>
              </a:rPr>
              <a:t> und GitHub</a:t>
            </a:r>
          </a:p>
        </p:txBody>
      </p:sp>
    </p:spTree>
    <p:extLst>
      <p:ext uri="{BB962C8B-B14F-4D97-AF65-F5344CB8AC3E}">
        <p14:creationId xmlns:p14="http://schemas.microsoft.com/office/powerpoint/2010/main" val="8168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3" r:id="rId3"/>
    <p:sldLayoutId id="2147483667" r:id="rId4"/>
    <p:sldLayoutId id="2147483665" r:id="rId5"/>
    <p:sldLayoutId id="2147483662" r:id="rId6"/>
    <p:sldLayoutId id="2147483678" r:id="rId7"/>
    <p:sldLayoutId id="2147483677" r:id="rId8"/>
    <p:sldLayoutId id="2147483664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2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9" r:id="rId5"/>
    <p:sldLayoutId id="2147483675" r:id="rId6"/>
    <p:sldLayoutId id="2147483676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" TargetMode="External"/><Relationship Id="rId2" Type="http://schemas.openxmlformats.org/officeDocument/2006/relationships/hyperlink" Target="https://git-scm.com/book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ucamezzalira.com/2014/03/10/git-flow-vs-github-flow/" TargetMode="External"/><Relationship Id="rId5" Type="http://schemas.openxmlformats.org/officeDocument/2006/relationships/hyperlink" Target="https://lucamezzalira.com/" TargetMode="External"/><Relationship Id="rId4" Type="http://schemas.openxmlformats.org/officeDocument/2006/relationships/hyperlink" Target="http://justinhileman.info/article/git-pretty/git-pretty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7.svg"/><Relationship Id="rId7" Type="http://schemas.openxmlformats.org/officeDocument/2006/relationships/image" Target="../media/image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21.svg"/><Relationship Id="rId5" Type="http://schemas.openxmlformats.org/officeDocument/2006/relationships/image" Target="../media/image19.sv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3.svg"/><Relationship Id="rId7" Type="http://schemas.openxmlformats.org/officeDocument/2006/relationships/image" Target="../media/image19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7062319" y="4130561"/>
            <a:ext cx="921219" cy="376237"/>
          </a:xfrm>
        </p:spPr>
        <p:txBody>
          <a:bodyPr>
            <a:normAutofit/>
          </a:bodyPr>
          <a:lstStyle/>
          <a:p>
            <a:r>
              <a:rPr lang="de-DE" dirty="0"/>
              <a:t>12.11.2018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Matthias Strauß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Projektentwicklung mit </a:t>
            </a:r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956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A02D61-9891-47AC-834C-ED86B1CE81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800" dirty="0"/>
              <a:t>Fester Workflow, an den sich alle Entwickler 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800" dirty="0"/>
              <a:t>Keine BLOBS, kompilierten Code oder Logs in das Repository aufnehmen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1600" dirty="0"/>
              <a:t>.</a:t>
            </a:r>
            <a:r>
              <a:rPr lang="de-DE" sz="1600" dirty="0" err="1"/>
              <a:t>gitignore</a:t>
            </a:r>
            <a:r>
              <a:rPr lang="de-DE" sz="1600" dirty="0"/>
              <a:t> anlegen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800" dirty="0"/>
              <a:t>Datenbank versionieren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800" dirty="0"/>
              <a:t>Schöne Commit Nachrichten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1600" dirty="0"/>
              <a:t>Erklären, was der Code bewirkt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1600" dirty="0"/>
              <a:t>Verweise zu Arbeitsaufgaben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6419FD-2BF2-4C46-8201-3869E35D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Erweiterte </a:t>
            </a:r>
            <a:r>
              <a:rPr lang="de-DE" dirty="0" err="1"/>
              <a:t>Git</a:t>
            </a:r>
            <a:r>
              <a:rPr lang="de-DE" dirty="0"/>
              <a:t> Verwendung – Für ein „gesundes“ </a:t>
            </a:r>
            <a:r>
              <a:rPr lang="de-DE" dirty="0" err="1"/>
              <a:t>Git</a:t>
            </a:r>
            <a:r>
              <a:rPr lang="de-DE" dirty="0"/>
              <a:t> sorgen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846C6BD-AEFD-49B6-A3D9-C35B82099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75205E-E303-42E1-99C3-3FB295DD3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034D60B-47D4-4F6B-8483-B8C84EBB3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96" y="4593945"/>
            <a:ext cx="8372475" cy="704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261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40E44EF-A128-4CE1-A8E0-4B5AFF0E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Erweiterte </a:t>
            </a:r>
            <a:r>
              <a:rPr lang="de-DE" dirty="0" err="1"/>
              <a:t>Git</a:t>
            </a:r>
            <a:r>
              <a:rPr lang="de-DE" dirty="0"/>
              <a:t> Verwendung – Fehler entfernen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F79B555E-0FCD-46B0-8574-BF20B67DE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CD0885-154A-499B-BA3F-C747431E9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3A36B3D-F688-455A-BFD3-EE63E3A1E929}"/>
              </a:ext>
            </a:extLst>
          </p:cNvPr>
          <p:cNvSpPr/>
          <p:nvPr/>
        </p:nvSpPr>
        <p:spPr>
          <a:xfrm>
            <a:off x="1292429" y="3539552"/>
            <a:ext cx="360000" cy="360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49BD539-5D07-4A2A-89B0-5E6343B8D08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472429" y="2854361"/>
            <a:ext cx="0" cy="685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6911569A-7D4C-442D-981E-B4275FE26562}"/>
              </a:ext>
            </a:extLst>
          </p:cNvPr>
          <p:cNvSpPr/>
          <p:nvPr/>
        </p:nvSpPr>
        <p:spPr>
          <a:xfrm>
            <a:off x="1293272" y="5622655"/>
            <a:ext cx="360000" cy="360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16627A4-E1A9-48C1-82D8-E81571CDCBD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473272" y="4937464"/>
            <a:ext cx="0" cy="685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391A1EE2-B6A0-4D95-9993-6F89F1D3628E}"/>
              </a:ext>
            </a:extLst>
          </p:cNvPr>
          <p:cNvSpPr/>
          <p:nvPr/>
        </p:nvSpPr>
        <p:spPr>
          <a:xfrm>
            <a:off x="1293272" y="4577464"/>
            <a:ext cx="360000" cy="360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E2DC88F-245F-43C7-96BD-AAD9E0FA7490}"/>
              </a:ext>
            </a:extLst>
          </p:cNvPr>
          <p:cNvCxnSpPr>
            <a:cxnSpLocks/>
          </p:cNvCxnSpPr>
          <p:nvPr/>
        </p:nvCxnSpPr>
        <p:spPr>
          <a:xfrm flipV="1">
            <a:off x="1473272" y="3892273"/>
            <a:ext cx="0" cy="685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C2171DA5-6954-4872-BB7E-D5D6F3FD3666}"/>
              </a:ext>
            </a:extLst>
          </p:cNvPr>
          <p:cNvSpPr/>
          <p:nvPr/>
        </p:nvSpPr>
        <p:spPr>
          <a:xfrm>
            <a:off x="1293487" y="2501640"/>
            <a:ext cx="360000" cy="360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FF2C350-95FE-436E-8017-D7F3AA1013A8}"/>
              </a:ext>
            </a:extLst>
          </p:cNvPr>
          <p:cNvSpPr/>
          <p:nvPr/>
        </p:nvSpPr>
        <p:spPr>
          <a:xfrm>
            <a:off x="1293487" y="1726252"/>
            <a:ext cx="360000" cy="360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C5A8319A-5D28-41B5-91A6-72CCD7B9346C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1472429" y="2086252"/>
            <a:ext cx="1058" cy="415388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1A41672-B350-41C7-8362-2C4CDE7DDF94}"/>
              </a:ext>
            </a:extLst>
          </p:cNvPr>
          <p:cNvSpPr/>
          <p:nvPr/>
        </p:nvSpPr>
        <p:spPr>
          <a:xfrm>
            <a:off x="2251609" y="1726251"/>
            <a:ext cx="2672179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Nicht gespeicherte Änderungen entfernen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5E3F008-F3BB-4E7F-984D-B82EE97F00D8}"/>
              </a:ext>
            </a:extLst>
          </p:cNvPr>
          <p:cNvSpPr txBox="1"/>
          <p:nvPr/>
        </p:nvSpPr>
        <p:spPr>
          <a:xfrm>
            <a:off x="5521911" y="1767752"/>
            <a:ext cx="1606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reset</a:t>
            </a:r>
            <a:r>
              <a:rPr lang="de-DE" sz="1200" dirty="0">
                <a:latin typeface="Consolas" panose="020B0609020204030204" pitchFamily="49" charset="0"/>
              </a:rPr>
              <a:t> --</a:t>
            </a:r>
            <a:r>
              <a:rPr lang="de-DE" sz="1200" dirty="0" err="1">
                <a:latin typeface="Consolas" panose="020B0609020204030204" pitchFamily="49" charset="0"/>
              </a:rPr>
              <a:t>hard</a:t>
            </a:r>
            <a:endParaRPr lang="de-DE" sz="1200" dirty="0">
              <a:latin typeface="Consolas" panose="020B0609020204030204" pitchFamily="49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9B1C2CE-9DD6-47FC-B8CD-128C54517DDC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923788" y="1906251"/>
            <a:ext cx="4649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27ACD024-0DCD-498A-9C81-E0DBEF64B85F}"/>
              </a:ext>
            </a:extLst>
          </p:cNvPr>
          <p:cNvSpPr/>
          <p:nvPr/>
        </p:nvSpPr>
        <p:spPr>
          <a:xfrm>
            <a:off x="2251608" y="2490338"/>
            <a:ext cx="2672179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Letzten Commit „reparieren“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91E7F5C-23BF-4344-AEFC-A555CF13C484}"/>
              </a:ext>
            </a:extLst>
          </p:cNvPr>
          <p:cNvCxnSpPr>
            <a:stCxn id="25" idx="3"/>
          </p:cNvCxnSpPr>
          <p:nvPr/>
        </p:nvCxnSpPr>
        <p:spPr>
          <a:xfrm>
            <a:off x="4923787" y="2670338"/>
            <a:ext cx="464958" cy="1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0CECD42-7411-4A79-ADC0-63F7B0BCB589}"/>
              </a:ext>
            </a:extLst>
          </p:cNvPr>
          <p:cNvSpPr txBox="1"/>
          <p:nvPr/>
        </p:nvSpPr>
        <p:spPr>
          <a:xfrm>
            <a:off x="5521911" y="3580203"/>
            <a:ext cx="221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reset</a:t>
            </a:r>
            <a:r>
              <a:rPr lang="de-DE" sz="1200" dirty="0">
                <a:latin typeface="Consolas" panose="020B0609020204030204" pitchFamily="49" charset="0"/>
              </a:rPr>
              <a:t> --</a:t>
            </a:r>
            <a:r>
              <a:rPr lang="de-DE" sz="1200" dirty="0" err="1">
                <a:latin typeface="Consolas" panose="020B0609020204030204" pitchFamily="49" charset="0"/>
              </a:rPr>
              <a:t>hard</a:t>
            </a:r>
            <a:r>
              <a:rPr lang="de-DE" sz="1200" dirty="0">
                <a:latin typeface="Consolas" panose="020B0609020204030204" pitchFamily="49" charset="0"/>
              </a:rPr>
              <a:t> HEAD^X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C56FB926-094F-446D-BE43-4BA295D56571}"/>
              </a:ext>
            </a:extLst>
          </p:cNvPr>
          <p:cNvSpPr/>
          <p:nvPr/>
        </p:nvSpPr>
        <p:spPr>
          <a:xfrm>
            <a:off x="2251608" y="4584334"/>
            <a:ext cx="2672179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Einen älterer Commit rückgängig machen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3494AE8A-6226-4B84-80B9-596C34CFC076}"/>
              </a:ext>
            </a:extLst>
          </p:cNvPr>
          <p:cNvCxnSpPr>
            <a:stCxn id="29" idx="3"/>
          </p:cNvCxnSpPr>
          <p:nvPr/>
        </p:nvCxnSpPr>
        <p:spPr>
          <a:xfrm>
            <a:off x="4923787" y="4764334"/>
            <a:ext cx="464959" cy="7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4A28A1A0-50A6-4331-B501-CDE0C286ADA4}"/>
              </a:ext>
            </a:extLst>
          </p:cNvPr>
          <p:cNvSpPr txBox="1"/>
          <p:nvPr/>
        </p:nvSpPr>
        <p:spPr>
          <a:xfrm>
            <a:off x="5521911" y="4613555"/>
            <a:ext cx="221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revert</a:t>
            </a:r>
            <a:r>
              <a:rPr lang="de-DE" sz="1200" dirty="0">
                <a:latin typeface="Consolas" panose="020B0609020204030204" pitchFamily="49" charset="0"/>
              </a:rPr>
              <a:t> &lt;</a:t>
            </a:r>
            <a:r>
              <a:rPr lang="de-DE" sz="1200" dirty="0" err="1">
                <a:latin typeface="Consolas" panose="020B0609020204030204" pitchFamily="49" charset="0"/>
              </a:rPr>
              <a:t>hash</a:t>
            </a:r>
            <a:r>
              <a:rPr lang="de-DE" sz="12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A9BE379-6046-42F9-B6E1-CB880851B742}"/>
              </a:ext>
            </a:extLst>
          </p:cNvPr>
          <p:cNvCxnSpPr>
            <a:stCxn id="21" idx="1"/>
            <a:endCxn id="18" idx="6"/>
          </p:cNvCxnSpPr>
          <p:nvPr/>
        </p:nvCxnSpPr>
        <p:spPr>
          <a:xfrm flipH="1">
            <a:off x="1653487" y="1906251"/>
            <a:ext cx="598122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FCDAAED-6258-4150-AC2A-F5C961953E84}"/>
              </a:ext>
            </a:extLst>
          </p:cNvPr>
          <p:cNvCxnSpPr>
            <a:stCxn id="29" idx="1"/>
            <a:endCxn id="14" idx="6"/>
          </p:cNvCxnSpPr>
          <p:nvPr/>
        </p:nvCxnSpPr>
        <p:spPr>
          <a:xfrm flipH="1" flipV="1">
            <a:off x="1653272" y="4757464"/>
            <a:ext cx="598336" cy="68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9C9B0E83-9723-4737-943A-4F40BDA7B898}"/>
              </a:ext>
            </a:extLst>
          </p:cNvPr>
          <p:cNvSpPr txBox="1"/>
          <p:nvPr/>
        </p:nvSpPr>
        <p:spPr>
          <a:xfrm>
            <a:off x="5521908" y="2532879"/>
            <a:ext cx="2074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commit</a:t>
            </a:r>
            <a:r>
              <a:rPr lang="de-DE" sz="1200" dirty="0">
                <a:latin typeface="Consolas" panose="020B0609020204030204" pitchFamily="49" charset="0"/>
              </a:rPr>
              <a:t> --</a:t>
            </a:r>
            <a:r>
              <a:rPr lang="de-DE" sz="1200" dirty="0" err="1">
                <a:latin typeface="Consolas" panose="020B0609020204030204" pitchFamily="49" charset="0"/>
              </a:rPr>
              <a:t>amend</a:t>
            </a:r>
            <a:endParaRPr lang="de-DE" sz="1200" dirty="0">
              <a:latin typeface="Consolas" panose="020B0609020204030204" pitchFamily="49" charset="0"/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08EC076-6734-4F0B-8909-B45969BBA55A}"/>
              </a:ext>
            </a:extLst>
          </p:cNvPr>
          <p:cNvCxnSpPr>
            <a:cxnSpLocks/>
            <a:stCxn id="25" idx="1"/>
            <a:endCxn id="16" idx="6"/>
          </p:cNvCxnSpPr>
          <p:nvPr/>
        </p:nvCxnSpPr>
        <p:spPr>
          <a:xfrm flipH="1">
            <a:off x="1653487" y="2670338"/>
            <a:ext cx="598121" cy="113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F4D9A87E-CF96-45B4-BED3-126ECACA6F51}"/>
              </a:ext>
            </a:extLst>
          </p:cNvPr>
          <p:cNvSpPr/>
          <p:nvPr/>
        </p:nvSpPr>
        <p:spPr>
          <a:xfrm>
            <a:off x="2251080" y="3528250"/>
            <a:ext cx="2672179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Die letzten X </a:t>
            </a:r>
            <a:r>
              <a:rPr lang="de-DE" sz="1200" dirty="0" err="1"/>
              <a:t>Commits</a:t>
            </a:r>
            <a:r>
              <a:rPr lang="de-DE" sz="1200" dirty="0"/>
              <a:t> wegwerfen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CCBEBCA-2A26-479C-AC96-76C607F16070}"/>
              </a:ext>
            </a:extLst>
          </p:cNvPr>
          <p:cNvCxnSpPr/>
          <p:nvPr/>
        </p:nvCxnSpPr>
        <p:spPr>
          <a:xfrm>
            <a:off x="4923788" y="3720412"/>
            <a:ext cx="464958" cy="1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A2AFE16-E0B8-4D65-ADCC-545D8C543512}"/>
              </a:ext>
            </a:extLst>
          </p:cNvPr>
          <p:cNvCxnSpPr/>
          <p:nvPr/>
        </p:nvCxnSpPr>
        <p:spPr>
          <a:xfrm flipH="1" flipV="1">
            <a:off x="1653487" y="3720412"/>
            <a:ext cx="598336" cy="68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2F99F48-F02D-434B-9D04-92EAF3B60018}"/>
              </a:ext>
            </a:extLst>
          </p:cNvPr>
          <p:cNvSpPr/>
          <p:nvPr/>
        </p:nvSpPr>
        <p:spPr>
          <a:xfrm>
            <a:off x="2503503" y="5734975"/>
            <a:ext cx="5974672" cy="8601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Nur </a:t>
            </a:r>
            <a:r>
              <a:rPr lang="de-DE" dirty="0" err="1">
                <a:latin typeface="Consolas" panose="020B0609020204030204" pitchFamily="49" charset="0"/>
              </a:rPr>
              <a:t>git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revert</a:t>
            </a:r>
            <a:r>
              <a:rPr lang="de-DE" dirty="0">
                <a:latin typeface="Consolas" panose="020B0609020204030204" pitchFamily="49" charset="0"/>
              </a:rPr>
              <a:t> verändert die </a:t>
            </a:r>
            <a:r>
              <a:rPr lang="de-DE" dirty="0" err="1">
                <a:latin typeface="Consolas" panose="020B0609020204030204" pitchFamily="49" charset="0"/>
              </a:rPr>
              <a:t>history</a:t>
            </a:r>
            <a:r>
              <a:rPr lang="de-DE" dirty="0">
                <a:latin typeface="Consolas" panose="020B0609020204030204" pitchFamily="49" charset="0"/>
              </a:rPr>
              <a:t> nicht!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01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6FE941-1041-40D3-AA45-768BD10D74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r>
              <a:rPr lang="de-DE" dirty="0"/>
              <a:t> Reference Manual: https://git-scm.com/docs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Das Buch Pro </a:t>
            </a:r>
            <a:r>
              <a:rPr lang="de-DE" dirty="0" err="1"/>
              <a:t>Git</a:t>
            </a:r>
            <a:r>
              <a:rPr lang="de-DE" dirty="0"/>
              <a:t> von Scott </a:t>
            </a:r>
            <a:r>
              <a:rPr lang="de-DE" dirty="0" err="1"/>
              <a:t>Chacon</a:t>
            </a:r>
            <a:r>
              <a:rPr lang="de-DE" dirty="0"/>
              <a:t> und Ben Straub: </a:t>
            </a:r>
            <a:r>
              <a:rPr lang="de-DE" dirty="0">
                <a:hlinkClick r:id="rId2"/>
              </a:rPr>
              <a:t>https://git-scm.com/book</a:t>
            </a:r>
            <a:r>
              <a:rPr lang="de-DE" dirty="0"/>
              <a:t> (2. Edition, 2014)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r>
              <a:rPr lang="de-DE" dirty="0"/>
              <a:t>-Guide von Atlassian: </a:t>
            </a:r>
            <a:r>
              <a:rPr lang="de-DE" dirty="0">
                <a:hlinkClick r:id="rId3"/>
              </a:rPr>
              <a:t>https://www.atlassian.com/git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Escape a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mess</a:t>
            </a:r>
            <a:r>
              <a:rPr lang="de-DE" dirty="0"/>
              <a:t>: </a:t>
            </a:r>
            <a:r>
              <a:rPr lang="de-DE" dirty="0">
                <a:hlinkClick r:id="rId4"/>
              </a:rPr>
              <a:t>http://justinhileman.info/article/git-pretty/git-pretty.png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: https://nvie.com/posts/a-successful-git-branching-model/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r>
              <a:rPr lang="de-DE" dirty="0"/>
              <a:t> Flow: </a:t>
            </a:r>
            <a:r>
              <a:rPr lang="de-DE" dirty="0" err="1"/>
              <a:t>Author</a:t>
            </a:r>
            <a:r>
              <a:rPr lang="de-DE" dirty="0"/>
              <a:t>: </a:t>
            </a:r>
            <a:r>
              <a:rPr lang="de-DE" dirty="0">
                <a:hlinkClick r:id="rId5"/>
              </a:rPr>
              <a:t>Luca </a:t>
            </a:r>
            <a:r>
              <a:rPr lang="de-DE" dirty="0" err="1">
                <a:hlinkClick r:id="rId5"/>
              </a:rPr>
              <a:t>Mezzalira</a:t>
            </a:r>
            <a:r>
              <a:rPr lang="de-DE" dirty="0"/>
              <a:t>, </a:t>
            </a:r>
            <a:r>
              <a:rPr lang="de-DE" dirty="0">
                <a:hlinkClick r:id="rId6"/>
              </a:rPr>
              <a:t>https://lucamezzalira.com/2014/03/10/git-flow-vs-github-flow/</a:t>
            </a:r>
            <a:r>
              <a:rPr lang="de-DE" dirty="0"/>
              <a:t>, Creative Commons BY-SA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52A3C29-B773-4E24-8773-269F9107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Quellen / Weiterführende Literatur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B9CB442-F337-4B63-A596-33CC919F9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298" y="3585921"/>
            <a:ext cx="7315200" cy="342054"/>
          </a:xfrm>
        </p:spPr>
        <p:txBody>
          <a:bodyPr/>
          <a:lstStyle/>
          <a:p>
            <a:r>
              <a:rPr lang="de-DE" dirty="0"/>
              <a:t>Bilder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33103A-731F-44AD-ACB7-133F6C269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620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3C80239-BCA0-4B6C-853C-9602738C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Softwareentwicklung in Teams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DAEB3E71-7108-4131-ADB3-D10FDED1A9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E12F2290-29FA-4E78-AF7B-F4CA08D106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0430927"/>
              </p:ext>
            </p:extLst>
          </p:nvPr>
        </p:nvGraphicFramePr>
        <p:xfrm>
          <a:off x="-445364" y="177095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76710487-FD0C-42EF-86B2-3CCE90B1F11A}"/>
              </a:ext>
            </a:extLst>
          </p:cNvPr>
          <p:cNvSpPr/>
          <p:nvPr/>
        </p:nvSpPr>
        <p:spPr>
          <a:xfrm>
            <a:off x="5650636" y="2187252"/>
            <a:ext cx="2898560" cy="8966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Email?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04A801-112A-430B-AFC8-79137592953C}"/>
              </a:ext>
            </a:extLst>
          </p:cNvPr>
          <p:cNvSpPr/>
          <p:nvPr/>
        </p:nvSpPr>
        <p:spPr>
          <a:xfrm>
            <a:off x="5650636" y="4536747"/>
            <a:ext cx="2898560" cy="8966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Cloudspeicher?</a:t>
            </a:r>
          </a:p>
        </p:txBody>
      </p:sp>
    </p:spTree>
    <p:extLst>
      <p:ext uri="{BB962C8B-B14F-4D97-AF65-F5344CB8AC3E}">
        <p14:creationId xmlns:p14="http://schemas.microsoft.com/office/powerpoint/2010/main" val="184154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10B8537-CFC9-46AA-8E54-5264762B42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120378" cy="4740451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800" dirty="0"/>
              <a:t>Speichert und verwaltet den Zustand von Dateien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800" dirty="0"/>
              <a:t>Ein Abbild heißt Commit und besteht aus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1600" dirty="0"/>
              <a:t>Kopien der geänderten Dateien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1600" dirty="0"/>
              <a:t>Autor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1600" dirty="0"/>
              <a:t>Datum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1600" dirty="0"/>
              <a:t>Nachricht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1600" dirty="0"/>
              <a:t>Hash  (</a:t>
            </a:r>
            <a:r>
              <a:rPr lang="de-DE" sz="1600" dirty="0" err="1"/>
              <a:t>id</a:t>
            </a:r>
            <a:r>
              <a:rPr lang="de-DE" sz="1600" dirty="0"/>
              <a:t>)</a:t>
            </a:r>
            <a:endParaRPr lang="de-DE" sz="1800" dirty="0"/>
          </a:p>
          <a:p>
            <a:pPr marL="914400" lvl="1" indent="-1714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914400" lvl="1" indent="-1714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914400" lvl="1" indent="-1714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85C63E5-6862-405A-B672-631973E4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Versionsverwaltung - </a:t>
            </a:r>
            <a:r>
              <a:rPr lang="de-DE" dirty="0" err="1"/>
              <a:t>Git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95AA3FB-CCBD-43B3-8730-9553F1B75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8C3175-2138-4B75-AE5B-DEBA0730D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6E58AFB-41B3-4E34-9BE1-05070565DEBF}"/>
              </a:ext>
            </a:extLst>
          </p:cNvPr>
          <p:cNvSpPr/>
          <p:nvPr/>
        </p:nvSpPr>
        <p:spPr>
          <a:xfrm>
            <a:off x="7565590" y="3669830"/>
            <a:ext cx="360000" cy="360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23F67AD-16F8-4D9D-BA17-F8434FE6675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745590" y="2984639"/>
            <a:ext cx="0" cy="685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27F441-ACE7-4590-838D-D0F10E7502D3}"/>
              </a:ext>
            </a:extLst>
          </p:cNvPr>
          <p:cNvSpPr/>
          <p:nvPr/>
        </p:nvSpPr>
        <p:spPr>
          <a:xfrm>
            <a:off x="7566433" y="5752933"/>
            <a:ext cx="360000" cy="360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0DFB5FA-BC5F-4999-81ED-01E717D90B2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746433" y="5067742"/>
            <a:ext cx="0" cy="685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0191C6EB-268C-4987-AC14-00F175056689}"/>
              </a:ext>
            </a:extLst>
          </p:cNvPr>
          <p:cNvSpPr/>
          <p:nvPr/>
        </p:nvSpPr>
        <p:spPr>
          <a:xfrm>
            <a:off x="7566433" y="4707742"/>
            <a:ext cx="360000" cy="360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495D0FC-339E-4D62-9C05-D7F9FC4B24F6}"/>
              </a:ext>
            </a:extLst>
          </p:cNvPr>
          <p:cNvCxnSpPr>
            <a:cxnSpLocks/>
          </p:cNvCxnSpPr>
          <p:nvPr/>
        </p:nvCxnSpPr>
        <p:spPr>
          <a:xfrm flipV="1">
            <a:off x="7746433" y="4022551"/>
            <a:ext cx="0" cy="685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3EF06566-B4AC-4D75-8C9A-51785D631704}"/>
              </a:ext>
            </a:extLst>
          </p:cNvPr>
          <p:cNvSpPr/>
          <p:nvPr/>
        </p:nvSpPr>
        <p:spPr>
          <a:xfrm>
            <a:off x="7566648" y="2631918"/>
            <a:ext cx="360000" cy="360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4BC8740-C580-4B45-AABC-B180D226496B}"/>
              </a:ext>
            </a:extLst>
          </p:cNvPr>
          <p:cNvSpPr txBox="1"/>
          <p:nvPr/>
        </p:nvSpPr>
        <p:spPr>
          <a:xfrm>
            <a:off x="8116300" y="5752933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966ED45-13B7-47B2-98F1-D67545B9E5A9}"/>
              </a:ext>
            </a:extLst>
          </p:cNvPr>
          <p:cNvSpPr txBox="1"/>
          <p:nvPr/>
        </p:nvSpPr>
        <p:spPr>
          <a:xfrm>
            <a:off x="8116300" y="4736952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V2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2E59775-83D6-4A51-AAC0-D68A314ED20A}"/>
              </a:ext>
            </a:extLst>
          </p:cNvPr>
          <p:cNvSpPr txBox="1"/>
          <p:nvPr/>
        </p:nvSpPr>
        <p:spPr>
          <a:xfrm>
            <a:off x="8114479" y="3650975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V3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9790421-AA2D-4F86-B428-8B6C319AD356}"/>
              </a:ext>
            </a:extLst>
          </p:cNvPr>
          <p:cNvSpPr txBox="1"/>
          <p:nvPr/>
        </p:nvSpPr>
        <p:spPr>
          <a:xfrm>
            <a:off x="8097253" y="2634994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V4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F6B26F4-1C6C-4D76-9978-40F4360F1017}"/>
              </a:ext>
            </a:extLst>
          </p:cNvPr>
          <p:cNvSpPr/>
          <p:nvPr/>
        </p:nvSpPr>
        <p:spPr>
          <a:xfrm>
            <a:off x="5397626" y="5627504"/>
            <a:ext cx="2010233" cy="606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F295668-5861-471B-8BA3-DAE1EFC6F427}"/>
              </a:ext>
            </a:extLst>
          </p:cNvPr>
          <p:cNvSpPr/>
          <p:nvPr/>
        </p:nvSpPr>
        <p:spPr>
          <a:xfrm>
            <a:off x="5391840" y="4646061"/>
            <a:ext cx="2010233" cy="606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1A3FF9F-02CA-453D-BB73-65093325F8CA}"/>
              </a:ext>
            </a:extLst>
          </p:cNvPr>
          <p:cNvSpPr/>
          <p:nvPr/>
        </p:nvSpPr>
        <p:spPr>
          <a:xfrm>
            <a:off x="5423036" y="3609502"/>
            <a:ext cx="2010233" cy="606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F226FAB-67EF-4A84-B82B-0D773C54E220}"/>
              </a:ext>
            </a:extLst>
          </p:cNvPr>
          <p:cNvSpPr/>
          <p:nvPr/>
        </p:nvSpPr>
        <p:spPr>
          <a:xfrm>
            <a:off x="5423036" y="2582203"/>
            <a:ext cx="2010233" cy="606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Papier">
            <a:extLst>
              <a:ext uri="{FF2B5EF4-FFF2-40B4-BE49-F238E27FC236}">
                <a16:creationId xmlns:a16="http://schemas.microsoft.com/office/drawing/2014/main" id="{21628A80-DCC3-486B-ACDF-D0BE88551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8278" y="4650887"/>
            <a:ext cx="557634" cy="557634"/>
          </a:xfrm>
          <a:prstGeom prst="rect">
            <a:avLst/>
          </a:prstGeom>
        </p:spPr>
      </p:pic>
      <p:pic>
        <p:nvPicPr>
          <p:cNvPr id="25" name="Grafik 24" descr="Papier">
            <a:extLst>
              <a:ext uri="{FF2B5EF4-FFF2-40B4-BE49-F238E27FC236}">
                <a16:creationId xmlns:a16="http://schemas.microsoft.com/office/drawing/2014/main" id="{B5424F6D-45ED-436C-8181-AEFC9B544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1840" y="3645610"/>
            <a:ext cx="557634" cy="557634"/>
          </a:xfrm>
          <a:prstGeom prst="rect">
            <a:avLst/>
          </a:prstGeom>
        </p:spPr>
      </p:pic>
      <p:pic>
        <p:nvPicPr>
          <p:cNvPr id="26" name="Grafik 25" descr="Papier">
            <a:extLst>
              <a:ext uri="{FF2B5EF4-FFF2-40B4-BE49-F238E27FC236}">
                <a16:creationId xmlns:a16="http://schemas.microsoft.com/office/drawing/2014/main" id="{E2394FE3-EE14-448D-81CB-FD4E55F99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08049" y="3645610"/>
            <a:ext cx="557634" cy="557634"/>
          </a:xfrm>
          <a:prstGeom prst="rect">
            <a:avLst/>
          </a:prstGeom>
        </p:spPr>
      </p:pic>
      <p:pic>
        <p:nvPicPr>
          <p:cNvPr id="27" name="Grafik 26" descr="Geöffneter Ordner">
            <a:extLst>
              <a:ext uri="{FF2B5EF4-FFF2-40B4-BE49-F238E27FC236}">
                <a16:creationId xmlns:a16="http://schemas.microsoft.com/office/drawing/2014/main" id="{090B6E6A-BB26-44C9-8AB3-607B0A925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4258" y="3658098"/>
            <a:ext cx="557634" cy="557634"/>
          </a:xfrm>
          <a:prstGeom prst="rect">
            <a:avLst/>
          </a:prstGeom>
        </p:spPr>
      </p:pic>
      <p:pic>
        <p:nvPicPr>
          <p:cNvPr id="28" name="Grafik 27" descr="Papier">
            <a:extLst>
              <a:ext uri="{FF2B5EF4-FFF2-40B4-BE49-F238E27FC236}">
                <a16:creationId xmlns:a16="http://schemas.microsoft.com/office/drawing/2014/main" id="{52F0CB2C-7094-4DF3-8865-7E2357CC13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85402" y="2640333"/>
            <a:ext cx="557634" cy="557634"/>
          </a:xfrm>
          <a:prstGeom prst="rect">
            <a:avLst/>
          </a:prstGeom>
        </p:spPr>
      </p:pic>
      <p:pic>
        <p:nvPicPr>
          <p:cNvPr id="29" name="Grafik 28" descr="Papier">
            <a:extLst>
              <a:ext uri="{FF2B5EF4-FFF2-40B4-BE49-F238E27FC236}">
                <a16:creationId xmlns:a16="http://schemas.microsoft.com/office/drawing/2014/main" id="{B36E82A2-3927-47F3-A2D7-F753BF7FE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01611" y="2640333"/>
            <a:ext cx="557634" cy="557634"/>
          </a:xfrm>
          <a:prstGeom prst="rect">
            <a:avLst/>
          </a:prstGeom>
        </p:spPr>
      </p:pic>
      <p:pic>
        <p:nvPicPr>
          <p:cNvPr id="30" name="Grafik 29" descr="Geöffneter Ordner">
            <a:extLst>
              <a:ext uri="{FF2B5EF4-FFF2-40B4-BE49-F238E27FC236}">
                <a16:creationId xmlns:a16="http://schemas.microsoft.com/office/drawing/2014/main" id="{13C58EFE-ACC0-4E12-89E7-07312519B1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7820" y="2652821"/>
            <a:ext cx="557634" cy="5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DEB1134-0458-4E2A-8FC6-E099612FA25C}"/>
              </a:ext>
            </a:extLst>
          </p:cNvPr>
          <p:cNvSpPr/>
          <p:nvPr/>
        </p:nvSpPr>
        <p:spPr>
          <a:xfrm>
            <a:off x="3266983" y="1313759"/>
            <a:ext cx="2394757" cy="5137441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8BECA0E-5D8E-47C4-B83B-0818964A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Git</a:t>
            </a:r>
            <a:r>
              <a:rPr lang="de-DE" dirty="0"/>
              <a:t> verwenden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94E4366-B738-4B26-8E9B-687DFCD7D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59F0BF-66C6-41FC-9F55-2E6CB83A0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7" name="Grafik 6" descr="Dokument">
            <a:extLst>
              <a:ext uri="{FF2B5EF4-FFF2-40B4-BE49-F238E27FC236}">
                <a16:creationId xmlns:a16="http://schemas.microsoft.com/office/drawing/2014/main" id="{6942DAFE-43C8-4A61-BB4F-D2DBE5701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473" y="1313759"/>
            <a:ext cx="914400" cy="914400"/>
          </a:xfrm>
          <a:prstGeom prst="rect">
            <a:avLst/>
          </a:prstGeom>
        </p:spPr>
      </p:pic>
      <p:pic>
        <p:nvPicPr>
          <p:cNvPr id="8" name="Grafik 7" descr="Liste">
            <a:extLst>
              <a:ext uri="{FF2B5EF4-FFF2-40B4-BE49-F238E27FC236}">
                <a16:creationId xmlns:a16="http://schemas.microsoft.com/office/drawing/2014/main" id="{1108932B-F35C-4767-84C9-77903A1DA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6151" y="1313759"/>
            <a:ext cx="914400" cy="914400"/>
          </a:xfrm>
          <a:prstGeom prst="rect">
            <a:avLst/>
          </a:prstGeom>
        </p:spPr>
      </p:pic>
      <p:pic>
        <p:nvPicPr>
          <p:cNvPr id="10" name="Grafik 9" descr="Papier">
            <a:extLst>
              <a:ext uri="{FF2B5EF4-FFF2-40B4-BE49-F238E27FC236}">
                <a16:creationId xmlns:a16="http://schemas.microsoft.com/office/drawing/2014/main" id="{85DDEC2A-8279-474F-97EC-BD5F2B073D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5273" y="5196716"/>
            <a:ext cx="914400" cy="9144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AF22FAF-3B9A-428F-BEDE-48C8F2D9D4B5}"/>
              </a:ext>
            </a:extLst>
          </p:cNvPr>
          <p:cNvSpPr txBox="1"/>
          <p:nvPr/>
        </p:nvSpPr>
        <p:spPr>
          <a:xfrm>
            <a:off x="716673" y="222815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Arbeitsverzeichnis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94580EF-E88F-45C5-9D4D-A3276679A73D}"/>
              </a:ext>
            </a:extLst>
          </p:cNvPr>
          <p:cNvSpPr txBox="1"/>
          <p:nvPr/>
        </p:nvSpPr>
        <p:spPr>
          <a:xfrm>
            <a:off x="5890351" y="222597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Repository</a:t>
            </a:r>
          </a:p>
        </p:txBody>
      </p:sp>
      <p:pic>
        <p:nvPicPr>
          <p:cNvPr id="16" name="Grafik 15" descr="Geöffneter Ordner">
            <a:extLst>
              <a:ext uri="{FF2B5EF4-FFF2-40B4-BE49-F238E27FC236}">
                <a16:creationId xmlns:a16="http://schemas.microsoft.com/office/drawing/2014/main" id="{D09F7EE6-3AF1-45D5-97EF-9EBBF60910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59673" y="5196716"/>
            <a:ext cx="914400" cy="914400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102EA20-4CE5-407C-8DE6-3D9BCCE35CDD}"/>
              </a:ext>
            </a:extLst>
          </p:cNvPr>
          <p:cNvGrpSpPr/>
          <p:nvPr/>
        </p:nvGrpSpPr>
        <p:grpSpPr>
          <a:xfrm>
            <a:off x="3320815" y="1331650"/>
            <a:ext cx="2286000" cy="1265841"/>
            <a:chOff x="3267000" y="1313759"/>
            <a:chExt cx="2286000" cy="1265841"/>
          </a:xfrm>
        </p:grpSpPr>
        <p:pic>
          <p:nvPicPr>
            <p:cNvPr id="18" name="Grafik 17" descr="Zahnrad">
              <a:extLst>
                <a:ext uri="{FF2B5EF4-FFF2-40B4-BE49-F238E27FC236}">
                  <a16:creationId xmlns:a16="http://schemas.microsoft.com/office/drawing/2014/main" id="{3BA6DC66-4AD8-47C1-AC9A-54C9B41CA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52800" y="1313759"/>
              <a:ext cx="914400" cy="914400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5E2C8598-F73A-4180-B482-DAC64CDA383B}"/>
                </a:ext>
              </a:extLst>
            </p:cNvPr>
            <p:cNvSpPr txBox="1"/>
            <p:nvPr/>
          </p:nvSpPr>
          <p:spPr>
            <a:xfrm>
              <a:off x="3267000" y="2210268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Index</a:t>
              </a:r>
            </a:p>
          </p:txBody>
        </p:sp>
      </p:grp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79CE52B-5A8B-4730-BFF7-0761B1407FD8}"/>
              </a:ext>
            </a:extLst>
          </p:cNvPr>
          <p:cNvCxnSpPr>
            <a:cxnSpLocks/>
          </p:cNvCxnSpPr>
          <p:nvPr/>
        </p:nvCxnSpPr>
        <p:spPr>
          <a:xfrm>
            <a:off x="6031069" y="745067"/>
            <a:ext cx="0" cy="598698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EF2B7ADC-5524-481A-A6F8-2365580B1AF4}"/>
              </a:ext>
            </a:extLst>
          </p:cNvPr>
          <p:cNvSpPr txBox="1"/>
          <p:nvPr/>
        </p:nvSpPr>
        <p:spPr>
          <a:xfrm>
            <a:off x="1537243" y="3695884"/>
            <a:ext cx="2004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Consolas" panose="020B0609020204030204" pitchFamily="49" charset="0"/>
              </a:rPr>
              <a:t>git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add</a:t>
            </a:r>
            <a:r>
              <a:rPr lang="de-DE" dirty="0">
                <a:latin typeface="Consolas" panose="020B0609020204030204" pitchFamily="49" charset="0"/>
              </a:rPr>
              <a:t> -a</a:t>
            </a:r>
          </a:p>
        </p:txBody>
      </p:sp>
      <p:pic>
        <p:nvPicPr>
          <p:cNvPr id="21" name="Grafik 20" descr="Papier">
            <a:extLst>
              <a:ext uri="{FF2B5EF4-FFF2-40B4-BE49-F238E27FC236}">
                <a16:creationId xmlns:a16="http://schemas.microsoft.com/office/drawing/2014/main" id="{018E07A2-6CB7-46EF-94B5-13534D2420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77193" y="3613549"/>
            <a:ext cx="914400" cy="914400"/>
          </a:xfrm>
          <a:prstGeom prst="rect">
            <a:avLst/>
          </a:prstGeom>
        </p:spPr>
      </p:pic>
      <p:pic>
        <p:nvPicPr>
          <p:cNvPr id="22" name="Grafik 21" descr="Geöffneter Ordner">
            <a:extLst>
              <a:ext uri="{FF2B5EF4-FFF2-40B4-BE49-F238E27FC236}">
                <a16:creationId xmlns:a16="http://schemas.microsoft.com/office/drawing/2014/main" id="{43394FDF-B268-4D21-A63B-309CA76A79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91593" y="3613549"/>
            <a:ext cx="914400" cy="914400"/>
          </a:xfrm>
          <a:prstGeom prst="rect">
            <a:avLst/>
          </a:prstGeom>
        </p:spPr>
      </p:pic>
      <p:pic>
        <p:nvPicPr>
          <p:cNvPr id="23" name="Grafik 22" descr="Papier">
            <a:extLst>
              <a:ext uri="{FF2B5EF4-FFF2-40B4-BE49-F238E27FC236}">
                <a16:creationId xmlns:a16="http://schemas.microsoft.com/office/drawing/2014/main" id="{7CAEE341-DBEE-4DA4-8090-456DF458EE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0912" y="2702159"/>
            <a:ext cx="914400" cy="914400"/>
          </a:xfrm>
          <a:prstGeom prst="rect">
            <a:avLst/>
          </a:prstGeom>
        </p:spPr>
      </p:pic>
      <p:pic>
        <p:nvPicPr>
          <p:cNvPr id="24" name="Grafik 23" descr="Geöffneter Ordner">
            <a:extLst>
              <a:ext uri="{FF2B5EF4-FFF2-40B4-BE49-F238E27FC236}">
                <a16:creationId xmlns:a16="http://schemas.microsoft.com/office/drawing/2014/main" id="{C2EB9E53-B6D7-4719-8896-9467EB8D97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55312" y="2702159"/>
            <a:ext cx="914400" cy="914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5D2997E3-EFB4-448A-A878-9D805F313AF7}"/>
              </a:ext>
            </a:extLst>
          </p:cNvPr>
          <p:cNvSpPr txBox="1"/>
          <p:nvPr/>
        </p:nvSpPr>
        <p:spPr>
          <a:xfrm>
            <a:off x="5743207" y="4206498"/>
            <a:ext cx="2748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Consolas" panose="020B0609020204030204" pitchFamily="49" charset="0"/>
              </a:rPr>
              <a:t>git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commit</a:t>
            </a:r>
            <a:r>
              <a:rPr lang="de-DE" dirty="0">
                <a:latin typeface="Consolas" panose="020B0609020204030204" pitchFamily="49" charset="0"/>
              </a:rPr>
              <a:t> –m &lt;</a:t>
            </a:r>
            <a:r>
              <a:rPr lang="de-DE" dirty="0" err="1">
                <a:latin typeface="Consolas" panose="020B0609020204030204" pitchFamily="49" charset="0"/>
              </a:rPr>
              <a:t>message</a:t>
            </a:r>
            <a:r>
              <a:rPr lang="de-DE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8DBCA15C-67B3-4E60-B5B4-4552CA3CF23C}"/>
              </a:ext>
            </a:extLst>
          </p:cNvPr>
          <p:cNvCxnSpPr>
            <a:endCxn id="21" idx="1"/>
          </p:cNvCxnSpPr>
          <p:nvPr/>
        </p:nvCxnSpPr>
        <p:spPr>
          <a:xfrm flipV="1">
            <a:off x="1793289" y="4070749"/>
            <a:ext cx="1783904" cy="1042789"/>
          </a:xfrm>
          <a:prstGeom prst="bentConnector3">
            <a:avLst>
              <a:gd name="adj1" fmla="val 23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D75A265A-5B36-4598-9EF1-5B808CD8D2C8}"/>
              </a:ext>
            </a:extLst>
          </p:cNvPr>
          <p:cNvCxnSpPr/>
          <p:nvPr/>
        </p:nvCxnSpPr>
        <p:spPr>
          <a:xfrm flipV="1">
            <a:off x="5405993" y="3627300"/>
            <a:ext cx="1627358" cy="472343"/>
          </a:xfrm>
          <a:prstGeom prst="bentConnector3">
            <a:avLst>
              <a:gd name="adj1" fmla="val 10018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63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2EAD705-D431-4034-A087-E7C3421BA8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800" dirty="0" err="1"/>
              <a:t>Git</a:t>
            </a:r>
            <a:r>
              <a:rPr lang="de-DE" sz="1800" dirty="0"/>
              <a:t> im aktuellem Verzeichnis initialisieren: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</a:rPr>
              <a:t>git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init</a:t>
            </a:r>
            <a:endParaRPr lang="de-DE" sz="2000" dirty="0"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800" dirty="0">
                <a:latin typeface="+mn-lt"/>
              </a:rPr>
              <a:t>Aktuellen Status von </a:t>
            </a:r>
            <a:r>
              <a:rPr lang="de-DE" sz="1800" dirty="0" err="1">
                <a:latin typeface="+mn-lt"/>
              </a:rPr>
              <a:t>git</a:t>
            </a:r>
            <a:r>
              <a:rPr lang="de-DE" sz="1800" dirty="0">
                <a:latin typeface="+mn-lt"/>
              </a:rPr>
              <a:t> anzeigen: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</a:rPr>
              <a:t>git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status</a:t>
            </a:r>
            <a:endParaRPr lang="de-DE" sz="2000" dirty="0">
              <a:latin typeface="Consolas" panose="020B0609020204030204" pitchFamily="49" charset="0"/>
            </a:endParaRP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Meldet neue, geänderte und entfernte Dateien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Zeigt den aktuellen Branch und Hinweise</a:t>
            </a:r>
            <a:r>
              <a:rPr lang="de-DE" sz="2000" dirty="0">
                <a:latin typeface="+mn-lt"/>
              </a:rPr>
              <a:t>,</a:t>
            </a:r>
            <a:r>
              <a:rPr lang="de-DE" sz="1600" dirty="0">
                <a:latin typeface="+mn-lt"/>
              </a:rPr>
              <a:t> wie fortgefahren werden kann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800" dirty="0">
                <a:latin typeface="+mn-lt"/>
              </a:rPr>
              <a:t>Commit log anzeigen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</a:rPr>
              <a:t>git</a:t>
            </a:r>
            <a:r>
              <a:rPr lang="de-DE" sz="2000" dirty="0">
                <a:latin typeface="Consolas" panose="020B0609020204030204" pitchFamily="49" charset="0"/>
              </a:rPr>
              <a:t> log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9F59CBF-DBB5-43B8-86A2-D5854D60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Git</a:t>
            </a:r>
            <a:r>
              <a:rPr lang="de-DE" dirty="0"/>
              <a:t> verwenden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89E66191-3C9E-4429-BAAD-91B8CAF83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2F7AE0-2D0D-4A91-8C84-59181C1C9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58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BDE8F8-3FA1-4366-B61D-874C700C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Workflow - </a:t>
            </a:r>
            <a:r>
              <a:rPr lang="de-DE" dirty="0" err="1"/>
              <a:t>Branches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AC0DDD3-460F-470B-B548-23ACFC0D3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5F272E-39E1-4CA2-A155-1D90311CA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B9BEFD8-43AD-490C-8F5A-FC5C4CCB4346}"/>
              </a:ext>
            </a:extLst>
          </p:cNvPr>
          <p:cNvSpPr/>
          <p:nvPr/>
        </p:nvSpPr>
        <p:spPr>
          <a:xfrm>
            <a:off x="1140872" y="5470255"/>
            <a:ext cx="360000" cy="360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63420A3-3914-4CB7-B348-121CBBE216FB}"/>
              </a:ext>
            </a:extLst>
          </p:cNvPr>
          <p:cNvSpPr/>
          <p:nvPr/>
        </p:nvSpPr>
        <p:spPr>
          <a:xfrm>
            <a:off x="2220440" y="4433696"/>
            <a:ext cx="360000" cy="360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93E639E-62F1-4BCF-83A8-1934A36F344E}"/>
              </a:ext>
            </a:extLst>
          </p:cNvPr>
          <p:cNvSpPr/>
          <p:nvPr/>
        </p:nvSpPr>
        <p:spPr>
          <a:xfrm>
            <a:off x="2220440" y="2360578"/>
            <a:ext cx="360000" cy="360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976B658-9975-4B33-B269-5D4ABB1F771F}"/>
              </a:ext>
            </a:extLst>
          </p:cNvPr>
          <p:cNvSpPr/>
          <p:nvPr/>
        </p:nvSpPr>
        <p:spPr>
          <a:xfrm>
            <a:off x="1113272" y="1324019"/>
            <a:ext cx="360000" cy="360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1EBBBB8-5318-4642-AE97-599D283AD094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1448151" y="4740975"/>
            <a:ext cx="825010" cy="782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8B81BC0-F0AD-4B67-9248-6A0E4BA9FEEC}"/>
              </a:ext>
            </a:extLst>
          </p:cNvPr>
          <p:cNvSpPr txBox="1"/>
          <p:nvPr/>
        </p:nvSpPr>
        <p:spPr>
          <a:xfrm>
            <a:off x="940128" y="6251758"/>
            <a:ext cx="761488" cy="307777"/>
          </a:xfrm>
          <a:prstGeom prst="rect">
            <a:avLst/>
          </a:prstGeom>
          <a:noFill/>
          <a:ln>
            <a:solidFill>
              <a:srgbClr val="005A9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master</a:t>
            </a:r>
            <a:endParaRPr lang="de-DE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58F4FD-EFA9-49AF-9581-9EB75ED39F45}"/>
              </a:ext>
            </a:extLst>
          </p:cNvPr>
          <p:cNvSpPr txBox="1"/>
          <p:nvPr/>
        </p:nvSpPr>
        <p:spPr>
          <a:xfrm>
            <a:off x="2015233" y="6238669"/>
            <a:ext cx="966694" cy="307777"/>
          </a:xfrm>
          <a:prstGeom prst="rect">
            <a:avLst/>
          </a:prstGeom>
          <a:noFill/>
          <a:ln>
            <a:solidFill>
              <a:srgbClr val="005A9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feature_1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67FD48D-CC34-45B9-AD1B-D50635304ECC}"/>
              </a:ext>
            </a:extLst>
          </p:cNvPr>
          <p:cNvCxnSpPr>
            <a:cxnSpLocks/>
            <a:stCxn id="15" idx="0"/>
            <a:endCxn id="6" idx="4"/>
          </p:cNvCxnSpPr>
          <p:nvPr/>
        </p:nvCxnSpPr>
        <p:spPr>
          <a:xfrm flipV="1">
            <a:off x="1320872" y="5830255"/>
            <a:ext cx="0" cy="4215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2A22CA7-49D9-45F6-8AD3-F4A3C0F8326D}"/>
              </a:ext>
            </a:extLst>
          </p:cNvPr>
          <p:cNvCxnSpPr>
            <a:cxnSpLocks/>
            <a:stCxn id="16" idx="0"/>
            <a:endCxn id="6" idx="6"/>
          </p:cNvCxnSpPr>
          <p:nvPr/>
        </p:nvCxnSpPr>
        <p:spPr>
          <a:xfrm flipH="1" flipV="1">
            <a:off x="1500872" y="5650255"/>
            <a:ext cx="997708" cy="5884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65C37E8-D227-4D5E-BD81-182A1C52BD80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2400440" y="2720578"/>
            <a:ext cx="0" cy="1713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641944A-39E9-4D72-93E9-D1520D30FC81}"/>
              </a:ext>
            </a:extLst>
          </p:cNvPr>
          <p:cNvCxnSpPr>
            <a:cxnSpLocks/>
            <a:stCxn id="9" idx="0"/>
            <a:endCxn id="10" idx="6"/>
          </p:cNvCxnSpPr>
          <p:nvPr/>
        </p:nvCxnSpPr>
        <p:spPr>
          <a:xfrm flipH="1" flipV="1">
            <a:off x="1473272" y="1504019"/>
            <a:ext cx="927168" cy="856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AFD3945-6748-415E-BC3A-10A22AE39A07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293272" y="1684019"/>
            <a:ext cx="27600" cy="3786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40A0ABAE-B7C0-465D-A32C-14F497F178B6}"/>
              </a:ext>
            </a:extLst>
          </p:cNvPr>
          <p:cNvSpPr txBox="1"/>
          <p:nvPr/>
        </p:nvSpPr>
        <p:spPr>
          <a:xfrm>
            <a:off x="3524906" y="4459807"/>
            <a:ext cx="96669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feature_1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8AF4389-CCA9-4BE0-AF81-742E60FC87EE}"/>
              </a:ext>
            </a:extLst>
          </p:cNvPr>
          <p:cNvCxnSpPr>
            <a:cxnSpLocks/>
            <a:stCxn id="33" idx="1"/>
            <a:endCxn id="7" idx="6"/>
          </p:cNvCxnSpPr>
          <p:nvPr/>
        </p:nvCxnSpPr>
        <p:spPr>
          <a:xfrm flipH="1">
            <a:off x="2580440" y="4613696"/>
            <a:ext cx="94446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804B39A6-50DB-45AA-A845-CAC4010010EB}"/>
              </a:ext>
            </a:extLst>
          </p:cNvPr>
          <p:cNvSpPr txBox="1"/>
          <p:nvPr/>
        </p:nvSpPr>
        <p:spPr>
          <a:xfrm>
            <a:off x="3524906" y="2398193"/>
            <a:ext cx="96669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feature_1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737E055-1E96-40BF-B7B4-B446C888C8EB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2580440" y="2552082"/>
            <a:ext cx="94446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B8F7E6FE-91BD-4E8F-84FF-2E26A5C252CA}"/>
              </a:ext>
            </a:extLst>
          </p:cNvPr>
          <p:cNvSpPr txBox="1"/>
          <p:nvPr/>
        </p:nvSpPr>
        <p:spPr>
          <a:xfrm>
            <a:off x="2580440" y="1353409"/>
            <a:ext cx="76148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master</a:t>
            </a:r>
            <a:endParaRPr lang="de-DE" sz="1400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54C714B-0391-4E22-984A-F544C2965598}"/>
              </a:ext>
            </a:extLst>
          </p:cNvPr>
          <p:cNvCxnSpPr>
            <a:cxnSpLocks/>
            <a:stCxn id="43" idx="1"/>
            <a:endCxn id="10" idx="6"/>
          </p:cNvCxnSpPr>
          <p:nvPr/>
        </p:nvCxnSpPr>
        <p:spPr>
          <a:xfrm flipH="1" flipV="1">
            <a:off x="1473272" y="1504019"/>
            <a:ext cx="1107168" cy="3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9B6D4D66-9BF8-4E8B-8858-467A10404249}"/>
              </a:ext>
            </a:extLst>
          </p:cNvPr>
          <p:cNvCxnSpPr/>
          <p:nvPr/>
        </p:nvCxnSpPr>
        <p:spPr>
          <a:xfrm>
            <a:off x="295200" y="5140171"/>
            <a:ext cx="8404917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089C28C9-9720-47A0-A70B-7C1B1515FEA8}"/>
              </a:ext>
            </a:extLst>
          </p:cNvPr>
          <p:cNvCxnSpPr/>
          <p:nvPr/>
        </p:nvCxnSpPr>
        <p:spPr>
          <a:xfrm>
            <a:off x="289141" y="2034466"/>
            <a:ext cx="8404917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31B058DA-FABA-4C13-94A5-8FD59A6823E5}"/>
              </a:ext>
            </a:extLst>
          </p:cNvPr>
          <p:cNvSpPr txBox="1"/>
          <p:nvPr/>
        </p:nvSpPr>
        <p:spPr>
          <a:xfrm>
            <a:off x="5553501" y="5539368"/>
            <a:ext cx="2078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branch</a:t>
            </a:r>
            <a:r>
              <a:rPr lang="de-DE" sz="1200" dirty="0">
                <a:latin typeface="Consolas" panose="020B0609020204030204" pitchFamily="49" charset="0"/>
              </a:rPr>
              <a:t> feature_1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18DFD90-5BA3-4366-84A2-B2B902322862}"/>
              </a:ext>
            </a:extLst>
          </p:cNvPr>
          <p:cNvSpPr txBox="1"/>
          <p:nvPr/>
        </p:nvSpPr>
        <p:spPr>
          <a:xfrm>
            <a:off x="5273856" y="2410576"/>
            <a:ext cx="2637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commit</a:t>
            </a:r>
            <a:r>
              <a:rPr lang="de-DE" sz="1200" dirty="0">
                <a:latin typeface="Consolas" panose="020B0609020204030204" pitchFamily="49" charset="0"/>
              </a:rPr>
              <a:t> –a –m &lt;</a:t>
            </a:r>
            <a:r>
              <a:rPr lang="de-DE" sz="1200" dirty="0" err="1">
                <a:latin typeface="Consolas" panose="020B0609020204030204" pitchFamily="49" charset="0"/>
              </a:rPr>
              <a:t>message</a:t>
            </a:r>
            <a:r>
              <a:rPr lang="de-DE" sz="12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65F7B7E-3D5D-4734-B215-6B82BE37CFCC}"/>
              </a:ext>
            </a:extLst>
          </p:cNvPr>
          <p:cNvSpPr txBox="1"/>
          <p:nvPr/>
        </p:nvSpPr>
        <p:spPr>
          <a:xfrm>
            <a:off x="5273856" y="4480480"/>
            <a:ext cx="2637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commit</a:t>
            </a:r>
            <a:r>
              <a:rPr lang="de-DE" sz="1200" dirty="0">
                <a:latin typeface="Consolas" panose="020B0609020204030204" pitchFamily="49" charset="0"/>
              </a:rPr>
              <a:t> –a –m &lt;</a:t>
            </a:r>
            <a:r>
              <a:rPr lang="de-DE" sz="1200" dirty="0" err="1">
                <a:latin typeface="Consolas" panose="020B0609020204030204" pitchFamily="49" charset="0"/>
              </a:rPr>
              <a:t>message</a:t>
            </a:r>
            <a:r>
              <a:rPr lang="de-DE" sz="12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20E12DEB-F054-4608-B1CC-380A707DC950}"/>
              </a:ext>
            </a:extLst>
          </p:cNvPr>
          <p:cNvSpPr txBox="1"/>
          <p:nvPr/>
        </p:nvSpPr>
        <p:spPr>
          <a:xfrm>
            <a:off x="5273856" y="1130539"/>
            <a:ext cx="2637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checkout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master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4668CA4D-AB41-4E2A-8ADD-DE16C72E61FE}"/>
              </a:ext>
            </a:extLst>
          </p:cNvPr>
          <p:cNvSpPr txBox="1"/>
          <p:nvPr/>
        </p:nvSpPr>
        <p:spPr>
          <a:xfrm>
            <a:off x="5265400" y="1497099"/>
            <a:ext cx="2637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merge</a:t>
            </a:r>
            <a:r>
              <a:rPr lang="de-DE" sz="1200" dirty="0">
                <a:latin typeface="Consolas" panose="020B0609020204030204" pitchFamily="49" charset="0"/>
              </a:rPr>
              <a:t> –</a:t>
            </a:r>
            <a:r>
              <a:rPr lang="de-DE" sz="1200" dirty="0" err="1">
                <a:latin typeface="Consolas" panose="020B0609020204030204" pitchFamily="49" charset="0"/>
              </a:rPr>
              <a:t>no</a:t>
            </a:r>
            <a:r>
              <a:rPr lang="de-DE" sz="1200" dirty="0">
                <a:latin typeface="Consolas" panose="020B0609020204030204" pitchFamily="49" charset="0"/>
              </a:rPr>
              <a:t>-ff feature_1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80F561EE-BE60-4434-B8F9-6597A8D28DA1}"/>
              </a:ext>
            </a:extLst>
          </p:cNvPr>
          <p:cNvSpPr txBox="1"/>
          <p:nvPr/>
        </p:nvSpPr>
        <p:spPr>
          <a:xfrm>
            <a:off x="5564795" y="5938564"/>
            <a:ext cx="2078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checkout</a:t>
            </a:r>
            <a:r>
              <a:rPr lang="de-DE" sz="1200" dirty="0">
                <a:latin typeface="Consolas" panose="020B0609020204030204" pitchFamily="49" charset="0"/>
              </a:rPr>
              <a:t> feature_1</a:t>
            </a:r>
          </a:p>
        </p:txBody>
      </p:sp>
    </p:spTree>
    <p:extLst>
      <p:ext uri="{BB962C8B-B14F-4D97-AF65-F5344CB8AC3E}">
        <p14:creationId xmlns:p14="http://schemas.microsoft.com/office/powerpoint/2010/main" val="127520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5A9B"/>
                                      </p:to>
                                    </p:animClr>
                                    <p:set>
                                      <p:cBhvr>
                                        <p:cTn id="56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6" grpId="0" animBg="1"/>
      <p:bldP spid="16" grpId="1" animBg="1"/>
      <p:bldP spid="16" grpId="2" animBg="1"/>
      <p:bldP spid="33" grpId="0" animBg="1"/>
      <p:bldP spid="33" grpId="1" animBg="1"/>
      <p:bldP spid="41" grpId="0" animBg="1"/>
      <p:bldP spid="43" grpId="0" animBg="1"/>
      <p:bldP spid="55" grpId="0"/>
      <p:bldP spid="56" grpId="0"/>
      <p:bldP spid="57" grpId="0"/>
      <p:bldP spid="58" grpId="0"/>
      <p:bldP spid="59" grpId="0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40AD15D-B2E4-4C5D-9B45-7D57F271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Git</a:t>
            </a:r>
            <a:r>
              <a:rPr lang="de-DE" dirty="0"/>
              <a:t> in Teams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FFC79968-FB46-4B7A-9328-7751A2F2D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5D5298-26F0-47C1-B319-A376A3303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75824AE-C06D-4DD9-B75D-0CB4B6531676}"/>
              </a:ext>
            </a:extLst>
          </p:cNvPr>
          <p:cNvSpPr/>
          <p:nvPr/>
        </p:nvSpPr>
        <p:spPr>
          <a:xfrm>
            <a:off x="2965142" y="1770960"/>
            <a:ext cx="3213716" cy="9544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D2EEF38-BBBC-4393-B4F3-EBC6B8F9AAA0}"/>
              </a:ext>
            </a:extLst>
          </p:cNvPr>
          <p:cNvCxnSpPr/>
          <p:nvPr/>
        </p:nvCxnSpPr>
        <p:spPr>
          <a:xfrm>
            <a:off x="474025" y="3169328"/>
            <a:ext cx="8298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1FCA571A-F8F3-4C67-AA3D-49871487596B}"/>
              </a:ext>
            </a:extLst>
          </p:cNvPr>
          <p:cNvSpPr txBox="1"/>
          <p:nvPr/>
        </p:nvSpPr>
        <p:spPr>
          <a:xfrm>
            <a:off x="474025" y="2725446"/>
            <a:ext cx="115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Remote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9B67E84-AABD-42AA-A731-05C06C8C41A1}"/>
              </a:ext>
            </a:extLst>
          </p:cNvPr>
          <p:cNvSpPr txBox="1"/>
          <p:nvPr/>
        </p:nvSpPr>
        <p:spPr>
          <a:xfrm>
            <a:off x="474025" y="3275111"/>
            <a:ext cx="115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Lokal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CB0363F-99DC-426C-98BF-FAB728978423}"/>
              </a:ext>
            </a:extLst>
          </p:cNvPr>
          <p:cNvSpPr txBox="1"/>
          <p:nvPr/>
        </p:nvSpPr>
        <p:spPr>
          <a:xfrm>
            <a:off x="3306932" y="1158728"/>
            <a:ext cx="253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Host (z.B. GitHub)</a:t>
            </a:r>
          </a:p>
          <a:p>
            <a:pPr algn="ctr"/>
            <a:r>
              <a:rPr lang="de-DE" dirty="0" err="1"/>
              <a:t>origin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9A6F83A-A123-4CE2-AE14-DC21B783F5AA}"/>
              </a:ext>
            </a:extLst>
          </p:cNvPr>
          <p:cNvSpPr/>
          <p:nvPr/>
        </p:nvSpPr>
        <p:spPr>
          <a:xfrm>
            <a:off x="487396" y="4979131"/>
            <a:ext cx="3213716" cy="9544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2AE9936-DFF4-4042-9B04-1BEE43D9EE19}"/>
              </a:ext>
            </a:extLst>
          </p:cNvPr>
          <p:cNvSpPr txBox="1"/>
          <p:nvPr/>
        </p:nvSpPr>
        <p:spPr>
          <a:xfrm>
            <a:off x="829186" y="6010303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Anna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C0DAB22-B0CE-4BEC-BA01-2A8929CD20A5}"/>
              </a:ext>
            </a:extLst>
          </p:cNvPr>
          <p:cNvCxnSpPr>
            <a:stCxn id="14" idx="0"/>
          </p:cNvCxnSpPr>
          <p:nvPr/>
        </p:nvCxnSpPr>
        <p:spPr>
          <a:xfrm flipV="1">
            <a:off x="2094254" y="2735061"/>
            <a:ext cx="1606858" cy="2244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3A59F54E-230D-47FA-8964-F96BA7B12CA5}"/>
              </a:ext>
            </a:extLst>
          </p:cNvPr>
          <p:cNvSpPr/>
          <p:nvPr/>
        </p:nvSpPr>
        <p:spPr>
          <a:xfrm>
            <a:off x="5251598" y="4967242"/>
            <a:ext cx="3213716" cy="9544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015E525-C847-434E-9778-513EFF8ADE03}"/>
              </a:ext>
            </a:extLst>
          </p:cNvPr>
          <p:cNvSpPr txBox="1"/>
          <p:nvPr/>
        </p:nvSpPr>
        <p:spPr>
          <a:xfrm>
            <a:off x="5593388" y="5998414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Bob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C9B8652-97C4-42C6-8135-999698B56BE5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442890" y="2735061"/>
            <a:ext cx="1415566" cy="2232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A574A13D-F816-4C97-90E0-FBBAF7B1EF78}"/>
              </a:ext>
            </a:extLst>
          </p:cNvPr>
          <p:cNvSpPr txBox="1"/>
          <p:nvPr/>
        </p:nvSpPr>
        <p:spPr>
          <a:xfrm>
            <a:off x="6178858" y="3720172"/>
            <a:ext cx="1606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clone</a:t>
            </a:r>
            <a:r>
              <a:rPr lang="de-DE" sz="1200" dirty="0">
                <a:latin typeface="Consolas" panose="020B0609020204030204" pitchFamily="49" charset="0"/>
              </a:rPr>
              <a:t> &lt;URL&gt;</a:t>
            </a:r>
          </a:p>
        </p:txBody>
      </p:sp>
      <p:pic>
        <p:nvPicPr>
          <p:cNvPr id="28" name="Grafik 27" descr="Dokument">
            <a:extLst>
              <a:ext uri="{FF2B5EF4-FFF2-40B4-BE49-F238E27FC236}">
                <a16:creationId xmlns:a16="http://schemas.microsoft.com/office/drawing/2014/main" id="{A7B122F8-8CC5-41E5-989A-C91A04193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741" y="5007328"/>
            <a:ext cx="914400" cy="914400"/>
          </a:xfrm>
          <a:prstGeom prst="rect">
            <a:avLst/>
          </a:prstGeom>
        </p:spPr>
      </p:pic>
      <p:pic>
        <p:nvPicPr>
          <p:cNvPr id="30" name="Grafik 29" descr="Liste">
            <a:extLst>
              <a:ext uri="{FF2B5EF4-FFF2-40B4-BE49-F238E27FC236}">
                <a16:creationId xmlns:a16="http://schemas.microsoft.com/office/drawing/2014/main" id="{131D7ACD-688F-4D10-9A94-8B3A31DD4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6045" y="5006507"/>
            <a:ext cx="914400" cy="914400"/>
          </a:xfrm>
          <a:prstGeom prst="rect">
            <a:avLst/>
          </a:prstGeom>
        </p:spPr>
      </p:pic>
      <p:pic>
        <p:nvPicPr>
          <p:cNvPr id="33" name="Grafik 32" descr="Liste">
            <a:extLst>
              <a:ext uri="{FF2B5EF4-FFF2-40B4-BE49-F238E27FC236}">
                <a16:creationId xmlns:a16="http://schemas.microsoft.com/office/drawing/2014/main" id="{E9C38699-5751-4318-A35C-54F425AFE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1782126"/>
            <a:ext cx="914400" cy="914400"/>
          </a:xfrm>
          <a:prstGeom prst="rect">
            <a:avLst/>
          </a:prstGeom>
        </p:spPr>
      </p:pic>
      <p:pic>
        <p:nvPicPr>
          <p:cNvPr id="34" name="Grafik 33" descr="Dokument">
            <a:extLst>
              <a:ext uri="{FF2B5EF4-FFF2-40B4-BE49-F238E27FC236}">
                <a16:creationId xmlns:a16="http://schemas.microsoft.com/office/drawing/2014/main" id="{6B7A0272-3D16-46A6-A13B-8562FEB62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2266" y="5007600"/>
            <a:ext cx="914400" cy="914400"/>
          </a:xfrm>
          <a:prstGeom prst="rect">
            <a:avLst/>
          </a:prstGeom>
        </p:spPr>
      </p:pic>
      <p:pic>
        <p:nvPicPr>
          <p:cNvPr id="35" name="Grafik 34" descr="Liste">
            <a:extLst>
              <a:ext uri="{FF2B5EF4-FFF2-40B4-BE49-F238E27FC236}">
                <a16:creationId xmlns:a16="http://schemas.microsoft.com/office/drawing/2014/main" id="{59D60163-EEED-4D0A-80E9-7B4C49078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9124" y="5007600"/>
            <a:ext cx="914400" cy="914400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437191A-3FFC-443A-91DE-E885CEDD1776}"/>
              </a:ext>
            </a:extLst>
          </p:cNvPr>
          <p:cNvSpPr txBox="1"/>
          <p:nvPr/>
        </p:nvSpPr>
        <p:spPr>
          <a:xfrm>
            <a:off x="1482115" y="3389486"/>
            <a:ext cx="160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remote </a:t>
            </a:r>
            <a:r>
              <a:rPr lang="de-DE" sz="1200" dirty="0" err="1">
                <a:latin typeface="Consolas" panose="020B0609020204030204" pitchFamily="49" charset="0"/>
              </a:rPr>
              <a:t>add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&lt;URL&gt;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F67ACA2-9085-449C-9174-A759D7759CC6}"/>
              </a:ext>
            </a:extLst>
          </p:cNvPr>
          <p:cNvSpPr txBox="1"/>
          <p:nvPr/>
        </p:nvSpPr>
        <p:spPr>
          <a:xfrm>
            <a:off x="1053758" y="4014815"/>
            <a:ext cx="160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&lt;</a:t>
            </a:r>
            <a:r>
              <a:rPr lang="de-DE" sz="1200" dirty="0" err="1">
                <a:latin typeface="Consolas" panose="020B0609020204030204" pitchFamily="49" charset="0"/>
              </a:rPr>
              <a:t>branch</a:t>
            </a:r>
            <a:r>
              <a:rPr lang="de-DE" sz="12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A96B7241-B5E8-457F-A240-EE6E5364903A}"/>
              </a:ext>
            </a:extLst>
          </p:cNvPr>
          <p:cNvCxnSpPr>
            <a:cxnSpLocks/>
            <a:stCxn id="14" idx="2"/>
            <a:endCxn id="14" idx="0"/>
          </p:cNvCxnSpPr>
          <p:nvPr/>
        </p:nvCxnSpPr>
        <p:spPr>
          <a:xfrm flipV="1">
            <a:off x="2094254" y="4979131"/>
            <a:ext cx="0" cy="9544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1C534660-9790-4874-829E-F2150A7E27B6}"/>
              </a:ext>
            </a:extLst>
          </p:cNvPr>
          <p:cNvCxnSpPr>
            <a:cxnSpLocks/>
          </p:cNvCxnSpPr>
          <p:nvPr/>
        </p:nvCxnSpPr>
        <p:spPr>
          <a:xfrm flipV="1">
            <a:off x="6858456" y="4966421"/>
            <a:ext cx="0" cy="9544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84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02FE84-7442-4814-861B-D325A3B00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3E524BF-28B4-40F2-B136-C69558AD7845}"/>
              </a:ext>
            </a:extLst>
          </p:cNvPr>
          <p:cNvSpPr txBox="1">
            <a:spLocks/>
          </p:cNvSpPr>
          <p:nvPr/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200" b="0" i="1" ker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err="1"/>
              <a:t>Git</a:t>
            </a:r>
            <a:r>
              <a:rPr lang="de-DE" sz="2000" dirty="0"/>
              <a:t> in Teams</a:t>
            </a:r>
          </a:p>
        </p:txBody>
      </p:sp>
      <p:sp>
        <p:nvSpPr>
          <p:cNvPr id="7" name="Foliennummernplatzhalter 4">
            <a:extLst>
              <a:ext uri="{FF2B5EF4-FFF2-40B4-BE49-F238E27FC236}">
                <a16:creationId xmlns:a16="http://schemas.microsoft.com/office/drawing/2014/main" id="{F67152FD-1CD0-4B27-A3B6-3A83EDAC2312}"/>
              </a:ext>
            </a:extLst>
          </p:cNvPr>
          <p:cNvSpPr txBox="1">
            <a:spLocks/>
          </p:cNvSpPr>
          <p:nvPr/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 baseline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77D48D-F22C-624F-9C01-7CDA9A36169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50F3DE-7C4C-4351-A11A-1DF54FA26CF0}"/>
              </a:ext>
            </a:extLst>
          </p:cNvPr>
          <p:cNvSpPr/>
          <p:nvPr/>
        </p:nvSpPr>
        <p:spPr>
          <a:xfrm>
            <a:off x="2965142" y="1770960"/>
            <a:ext cx="3213716" cy="9544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281CE0-28AD-462D-8B50-A3F77EC9C3F1}"/>
              </a:ext>
            </a:extLst>
          </p:cNvPr>
          <p:cNvCxnSpPr/>
          <p:nvPr/>
        </p:nvCxnSpPr>
        <p:spPr>
          <a:xfrm>
            <a:off x="474025" y="3169328"/>
            <a:ext cx="8298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64DB483-769E-4909-94A3-1845F6A53A8C}"/>
              </a:ext>
            </a:extLst>
          </p:cNvPr>
          <p:cNvSpPr txBox="1"/>
          <p:nvPr/>
        </p:nvSpPr>
        <p:spPr>
          <a:xfrm>
            <a:off x="474025" y="2725446"/>
            <a:ext cx="115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Remote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CCF9751-A5BD-4B35-A73C-3464AE83BA9A}"/>
              </a:ext>
            </a:extLst>
          </p:cNvPr>
          <p:cNvSpPr txBox="1"/>
          <p:nvPr/>
        </p:nvSpPr>
        <p:spPr>
          <a:xfrm>
            <a:off x="474025" y="3275111"/>
            <a:ext cx="115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Lokal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840F98F-DC56-4520-A157-14E48FD532A3}"/>
              </a:ext>
            </a:extLst>
          </p:cNvPr>
          <p:cNvSpPr txBox="1"/>
          <p:nvPr/>
        </p:nvSpPr>
        <p:spPr>
          <a:xfrm>
            <a:off x="3306932" y="1158728"/>
            <a:ext cx="253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Host (z.B. GitHub)</a:t>
            </a:r>
          </a:p>
          <a:p>
            <a:pPr algn="ctr"/>
            <a:r>
              <a:rPr lang="de-DE" dirty="0" err="1"/>
              <a:t>origin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973ED7B-6650-49C9-B472-0DD6E9778AB5}"/>
              </a:ext>
            </a:extLst>
          </p:cNvPr>
          <p:cNvSpPr/>
          <p:nvPr/>
        </p:nvSpPr>
        <p:spPr>
          <a:xfrm>
            <a:off x="487396" y="4979131"/>
            <a:ext cx="3213716" cy="9544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7A6B351-6A84-44B9-A174-EFF9C9805AC0}"/>
              </a:ext>
            </a:extLst>
          </p:cNvPr>
          <p:cNvSpPr txBox="1"/>
          <p:nvPr/>
        </p:nvSpPr>
        <p:spPr>
          <a:xfrm>
            <a:off x="829186" y="6010303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Anna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3F6C16-B8A4-42C1-9751-C952788E3453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094254" y="2735061"/>
            <a:ext cx="1606858" cy="2244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F478CD7B-ABAB-4C04-AA5C-834D680F1901}"/>
              </a:ext>
            </a:extLst>
          </p:cNvPr>
          <p:cNvSpPr txBox="1"/>
          <p:nvPr/>
        </p:nvSpPr>
        <p:spPr>
          <a:xfrm>
            <a:off x="1195179" y="3732213"/>
            <a:ext cx="160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&lt;</a:t>
            </a:r>
            <a:r>
              <a:rPr lang="de-DE" sz="1200" dirty="0" err="1">
                <a:latin typeface="Consolas" panose="020B0609020204030204" pitchFamily="49" charset="0"/>
              </a:rPr>
              <a:t>branch</a:t>
            </a:r>
            <a:r>
              <a:rPr lang="de-DE" sz="12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31932AD-E735-420F-A14F-BDAA5CF8292E}"/>
              </a:ext>
            </a:extLst>
          </p:cNvPr>
          <p:cNvSpPr/>
          <p:nvPr/>
        </p:nvSpPr>
        <p:spPr>
          <a:xfrm>
            <a:off x="5251598" y="4967242"/>
            <a:ext cx="3213716" cy="9544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2FEC7EF-2EA4-4F29-A386-514917EFE701}"/>
              </a:ext>
            </a:extLst>
          </p:cNvPr>
          <p:cNvSpPr txBox="1"/>
          <p:nvPr/>
        </p:nvSpPr>
        <p:spPr>
          <a:xfrm>
            <a:off x="5593388" y="5998414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Bob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CD25C1-DE11-41E1-8412-9B29D697768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42890" y="2735061"/>
            <a:ext cx="1415566" cy="2232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Grafik 20" descr="Dokument">
            <a:extLst>
              <a:ext uri="{FF2B5EF4-FFF2-40B4-BE49-F238E27FC236}">
                <a16:creationId xmlns:a16="http://schemas.microsoft.com/office/drawing/2014/main" id="{B9C53D59-7520-420A-9B44-7344B31C8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800" y="5007600"/>
            <a:ext cx="914400" cy="914400"/>
          </a:xfrm>
          <a:prstGeom prst="rect">
            <a:avLst/>
          </a:prstGeom>
        </p:spPr>
      </p:pic>
      <p:pic>
        <p:nvPicPr>
          <p:cNvPr id="22" name="Grafik 21" descr="Liste">
            <a:extLst>
              <a:ext uri="{FF2B5EF4-FFF2-40B4-BE49-F238E27FC236}">
                <a16:creationId xmlns:a16="http://schemas.microsoft.com/office/drawing/2014/main" id="{684D2909-F194-41B4-9602-6D94CF273B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7200" y="5007600"/>
            <a:ext cx="914400" cy="914400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C4B34C7D-C2A7-4260-A40D-B7B0B6FA2432}"/>
              </a:ext>
            </a:extLst>
          </p:cNvPr>
          <p:cNvSpPr txBox="1"/>
          <p:nvPr/>
        </p:nvSpPr>
        <p:spPr>
          <a:xfrm>
            <a:off x="6270723" y="3428999"/>
            <a:ext cx="1606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fetch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31" name="Grafik 30" descr="Dokument">
            <a:extLst>
              <a:ext uri="{FF2B5EF4-FFF2-40B4-BE49-F238E27FC236}">
                <a16:creationId xmlns:a16="http://schemas.microsoft.com/office/drawing/2014/main" id="{4D7E26E6-1547-4B4B-B416-DF9E7442B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3388" y="5007600"/>
            <a:ext cx="914400" cy="914400"/>
          </a:xfrm>
          <a:prstGeom prst="rect">
            <a:avLst/>
          </a:prstGeom>
        </p:spPr>
      </p:pic>
      <p:pic>
        <p:nvPicPr>
          <p:cNvPr id="32" name="Grafik 31" descr="Liste">
            <a:extLst>
              <a:ext uri="{FF2B5EF4-FFF2-40B4-BE49-F238E27FC236}">
                <a16:creationId xmlns:a16="http://schemas.microsoft.com/office/drawing/2014/main" id="{834BE59D-3DF9-4AD1-9967-E531894D8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9124" y="5007600"/>
            <a:ext cx="914400" cy="914400"/>
          </a:xfrm>
          <a:prstGeom prst="rect">
            <a:avLst/>
          </a:prstGeom>
        </p:spPr>
      </p:pic>
      <p:pic>
        <p:nvPicPr>
          <p:cNvPr id="30" name="Grafik 29" descr="Liste">
            <a:extLst>
              <a:ext uri="{FF2B5EF4-FFF2-40B4-BE49-F238E27FC236}">
                <a16:creationId xmlns:a16="http://schemas.microsoft.com/office/drawing/2014/main" id="{4485FE3C-5C55-4ACA-B9D1-479A4431A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1789615"/>
            <a:ext cx="914400" cy="914400"/>
          </a:xfrm>
          <a:prstGeom prst="rect">
            <a:avLst/>
          </a:prstGeom>
        </p:spPr>
      </p:pic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DE2B7C2-382E-4C5A-99E9-0B2957F35C85}"/>
              </a:ext>
            </a:extLst>
          </p:cNvPr>
          <p:cNvCxnSpPr>
            <a:cxnSpLocks/>
          </p:cNvCxnSpPr>
          <p:nvPr/>
        </p:nvCxnSpPr>
        <p:spPr>
          <a:xfrm flipV="1">
            <a:off x="2094254" y="4979131"/>
            <a:ext cx="0" cy="9544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6D88A659-1F4E-4317-BD8E-E24BD67185CA}"/>
              </a:ext>
            </a:extLst>
          </p:cNvPr>
          <p:cNvCxnSpPr>
            <a:cxnSpLocks/>
          </p:cNvCxnSpPr>
          <p:nvPr/>
        </p:nvCxnSpPr>
        <p:spPr>
          <a:xfrm flipV="1">
            <a:off x="6858456" y="4966421"/>
            <a:ext cx="0" cy="9544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8" name="Grafik 37" descr="Liste">
            <a:extLst>
              <a:ext uri="{FF2B5EF4-FFF2-40B4-BE49-F238E27FC236}">
                <a16:creationId xmlns:a16="http://schemas.microsoft.com/office/drawing/2014/main" id="{9A92FD87-828F-4557-B3A1-CE65EB56D4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37200" y="5007600"/>
            <a:ext cx="914400" cy="914400"/>
          </a:xfrm>
          <a:prstGeom prst="rect">
            <a:avLst/>
          </a:prstGeom>
        </p:spPr>
      </p:pic>
      <p:pic>
        <p:nvPicPr>
          <p:cNvPr id="41" name="Grafik 40" descr="Liste">
            <a:extLst>
              <a:ext uri="{FF2B5EF4-FFF2-40B4-BE49-F238E27FC236}">
                <a16:creationId xmlns:a16="http://schemas.microsoft.com/office/drawing/2014/main" id="{86683856-9BCB-4A29-AA34-6200FD61E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800" y="1791937"/>
            <a:ext cx="914400" cy="914400"/>
          </a:xfrm>
          <a:prstGeom prst="rect">
            <a:avLst/>
          </a:prstGeom>
        </p:spPr>
      </p:pic>
      <p:pic>
        <p:nvPicPr>
          <p:cNvPr id="42" name="Grafik 41" descr="Liste">
            <a:extLst>
              <a:ext uri="{FF2B5EF4-FFF2-40B4-BE49-F238E27FC236}">
                <a16:creationId xmlns:a16="http://schemas.microsoft.com/office/drawing/2014/main" id="{57B5E9CF-9370-455A-8F97-B5348AA76D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0000" y="5007600"/>
            <a:ext cx="914400" cy="914400"/>
          </a:xfrm>
          <a:prstGeom prst="rect">
            <a:avLst/>
          </a:prstGeom>
        </p:spPr>
      </p:pic>
      <p:pic>
        <p:nvPicPr>
          <p:cNvPr id="43" name="Grafik 42" descr="Dokument">
            <a:extLst>
              <a:ext uri="{FF2B5EF4-FFF2-40B4-BE49-F238E27FC236}">
                <a16:creationId xmlns:a16="http://schemas.microsoft.com/office/drawing/2014/main" id="{F184F38E-03E2-4A08-9EE5-87AA70D4BB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93388" y="5007600"/>
            <a:ext cx="914400" cy="91440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1564F611-3F74-42BE-AA7B-FADF0F06A8B1}"/>
              </a:ext>
            </a:extLst>
          </p:cNvPr>
          <p:cNvSpPr txBox="1"/>
          <p:nvPr/>
        </p:nvSpPr>
        <p:spPr>
          <a:xfrm>
            <a:off x="6507787" y="3905831"/>
            <a:ext cx="2264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checkout</a:t>
            </a:r>
            <a:r>
              <a:rPr lang="de-DE" sz="1200" dirty="0">
                <a:latin typeface="Consolas" panose="020B0609020204030204" pitchFamily="49" charset="0"/>
              </a:rPr>
              <a:t> -b &lt;</a:t>
            </a:r>
            <a:r>
              <a:rPr lang="de-DE" sz="1200" dirty="0" err="1">
                <a:latin typeface="Consolas" panose="020B0609020204030204" pitchFamily="49" charset="0"/>
              </a:rPr>
              <a:t>branch</a:t>
            </a:r>
            <a:r>
              <a:rPr lang="de-DE" sz="1200" dirty="0">
                <a:latin typeface="Consolas" panose="020B0609020204030204" pitchFamily="49" charset="0"/>
              </a:rPr>
              <a:t>&gt;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/&lt;</a:t>
            </a:r>
            <a:r>
              <a:rPr lang="de-DE" sz="1200" dirty="0" err="1">
                <a:latin typeface="Consolas" panose="020B0609020204030204" pitchFamily="49" charset="0"/>
              </a:rPr>
              <a:t>branch</a:t>
            </a:r>
            <a:r>
              <a:rPr lang="de-DE" sz="12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807CC3AA-7732-435A-B49C-3D4A8C387351}"/>
              </a:ext>
            </a:extLst>
          </p:cNvPr>
          <p:cNvSpPr txBox="1"/>
          <p:nvPr/>
        </p:nvSpPr>
        <p:spPr>
          <a:xfrm>
            <a:off x="7049746" y="4430573"/>
            <a:ext cx="226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&lt;</a:t>
            </a:r>
            <a:r>
              <a:rPr lang="de-DE" sz="1200" dirty="0" err="1">
                <a:latin typeface="Consolas" panose="020B0609020204030204" pitchFamily="49" charset="0"/>
              </a:rPr>
              <a:t>branch</a:t>
            </a:r>
            <a:r>
              <a:rPr lang="de-DE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916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8" grpId="0"/>
      <p:bldP spid="44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104432D-D5E3-411E-B595-255596F6B9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Eine Art wie man größere Projekte aufziehen kann -&gt; Grafik </a:t>
            </a:r>
            <a:r>
              <a:rPr lang="de-DE" dirty="0" err="1"/>
              <a:t>atlassian</a:t>
            </a:r>
            <a:endParaRPr lang="de-DE" dirty="0"/>
          </a:p>
          <a:p>
            <a:r>
              <a:rPr lang="de-DE" dirty="0"/>
              <a:t>Je nach Aufbau des Teams, der Aufgabe, der Entwicklungsumgebung, des </a:t>
            </a:r>
            <a:r>
              <a:rPr lang="de-DE" dirty="0" err="1"/>
              <a:t>depoyment</a:t>
            </a:r>
            <a:r>
              <a:rPr lang="de-DE" dirty="0"/>
              <a:t> anders. </a:t>
            </a:r>
            <a:r>
              <a:rPr lang="de-DE" dirty="0" err="1"/>
              <a:t>Z.b.</a:t>
            </a:r>
            <a:r>
              <a:rPr lang="de-DE" dirty="0"/>
              <a:t> gibt </a:t>
            </a:r>
            <a:r>
              <a:rPr lang="de-DE" dirty="0" err="1"/>
              <a:t>ees</a:t>
            </a:r>
            <a:r>
              <a:rPr lang="de-DE" dirty="0"/>
              <a:t> noch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, orientiert an </a:t>
            </a:r>
            <a:r>
              <a:rPr lang="de-DE" dirty="0" err="1"/>
              <a:t>continous</a:t>
            </a:r>
            <a:r>
              <a:rPr lang="de-DE" dirty="0"/>
              <a:t> </a:t>
            </a:r>
            <a:r>
              <a:rPr lang="de-DE" dirty="0" err="1"/>
              <a:t>delivery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FB3C0DB-4136-468D-A383-EB95F660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Workflows –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flow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42D8FCE-E464-4587-A271-627F6FB91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37E94D-43B0-47A1-BEE7-D23FC1A44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04696F-284C-4C8F-BF1F-A6AB3897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96" y="745066"/>
            <a:ext cx="7848736" cy="5534671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6716C9B-F5A1-4600-89D0-05BCF8CAE608}"/>
              </a:ext>
            </a:extLst>
          </p:cNvPr>
          <p:cNvSpPr/>
          <p:nvPr/>
        </p:nvSpPr>
        <p:spPr>
          <a:xfrm>
            <a:off x="2121763" y="4438835"/>
            <a:ext cx="6650262" cy="12073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E6544D1-22BE-432D-A4FF-9C5279D3C8E8}"/>
              </a:ext>
            </a:extLst>
          </p:cNvPr>
          <p:cNvSpPr/>
          <p:nvPr/>
        </p:nvSpPr>
        <p:spPr>
          <a:xfrm>
            <a:off x="2121763" y="2853666"/>
            <a:ext cx="7022237" cy="12073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8140D3B-12B6-4983-9130-0BBB3BDECA3E}"/>
              </a:ext>
            </a:extLst>
          </p:cNvPr>
          <p:cNvSpPr/>
          <p:nvPr/>
        </p:nvSpPr>
        <p:spPr>
          <a:xfrm>
            <a:off x="2121762" y="1988454"/>
            <a:ext cx="7022237" cy="8598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4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thi_template_thi_2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örsaal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thi_template_EI</Template>
  <TotalTime>0</TotalTime>
  <Words>496</Words>
  <Application>Microsoft Office PowerPoint</Application>
  <PresentationFormat>Bildschirmpräsentation (4:3)</PresentationFormat>
  <Paragraphs>115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thi_template_thi_2</vt:lpstr>
      <vt:lpstr>Bildschirm</vt:lpstr>
      <vt:lpstr>Hörsaal</vt:lpstr>
      <vt:lpstr>Projektentwicklung mit Git</vt:lpstr>
      <vt:lpstr>Softwareentwicklung in Teams</vt:lpstr>
      <vt:lpstr>Versionsverwaltung - Git</vt:lpstr>
      <vt:lpstr>Git verwenden</vt:lpstr>
      <vt:lpstr>Git verwenden</vt:lpstr>
      <vt:lpstr>Workflow - Branches</vt:lpstr>
      <vt:lpstr>Git in Teams</vt:lpstr>
      <vt:lpstr>PowerPoint-Präsentation</vt:lpstr>
      <vt:lpstr>Workflows – Git flow</vt:lpstr>
      <vt:lpstr>Erweiterte Git Verwendung – Für ein „gesundes“ Git sorgen</vt:lpstr>
      <vt:lpstr>Erweiterte Git Verwendung – Fehler entfernen</vt:lpstr>
      <vt:lpstr>Quellen / Weiterführende Literatur</vt:lpstr>
    </vt:vector>
  </TitlesOfParts>
  <Company>Moped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</dc:creator>
  <cp:lastModifiedBy>Matthias</cp:lastModifiedBy>
  <cp:revision>101</cp:revision>
  <cp:lastPrinted>2013-09-13T13:09:18Z</cp:lastPrinted>
  <dcterms:created xsi:type="dcterms:W3CDTF">2018-11-07T12:47:21Z</dcterms:created>
  <dcterms:modified xsi:type="dcterms:W3CDTF">2018-11-11T22:58:45Z</dcterms:modified>
</cp:coreProperties>
</file>