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7" r:id="rId4"/>
    <p:sldId id="274" r:id="rId5"/>
    <p:sldId id="278" r:id="rId6"/>
    <p:sldId id="275" r:id="rId7"/>
    <p:sldId id="279" r:id="rId8"/>
    <p:sldId id="270" r:id="rId9"/>
    <p:sldId id="280" r:id="rId10"/>
    <p:sldId id="281" r:id="rId11"/>
    <p:sldId id="282" r:id="rId12"/>
    <p:sldId id="272" r:id="rId13"/>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snapToGrid="0">
      <p:cViewPr varScale="1">
        <p:scale>
          <a:sx n="117" d="100"/>
          <a:sy n="117" d="100"/>
        </p:scale>
        <p:origin x="24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HK" smtClean="0"/>
              <a:t>Click to edit Master title style</a:t>
            </a:r>
            <a:endParaRPr lang="zh-HK"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smtClean="0"/>
              <a:t>Click to edit Master subtitle style</a:t>
            </a:r>
            <a:endParaRPr lang="zh-HK" altLang="en-US"/>
          </a:p>
        </p:txBody>
      </p:sp>
      <p:sp>
        <p:nvSpPr>
          <p:cNvPr id="4" name="Date Placeholder 3"/>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125261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81401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HK" smtClean="0"/>
              <a:t>Click to edit Master title style</a:t>
            </a:r>
            <a:endParaRPr lang="zh-HK"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51048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idx="1"/>
          </p:nvPr>
        </p:nvSpPr>
        <p:spPr/>
        <p:txBody>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219409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K" smtClean="0"/>
              <a:t>Edit Master text styles</a:t>
            </a:r>
          </a:p>
        </p:txBody>
      </p:sp>
      <p:sp>
        <p:nvSpPr>
          <p:cNvPr id="4" name="Date Placeholder 3"/>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51170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Date Placeholder 4"/>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14527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7" name="Date Placeholder 6"/>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98521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zh-HK" altLang="en-US"/>
          </a:p>
        </p:txBody>
      </p:sp>
      <p:sp>
        <p:nvSpPr>
          <p:cNvPr id="3" name="Date Placeholder 2"/>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09125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53262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HK" smtClean="0"/>
              <a:t>Click to edit Master title style</a:t>
            </a:r>
            <a:endParaRPr lang="zh-HK"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smtClean="0"/>
              <a:t>Edit Master text styles</a:t>
            </a:r>
          </a:p>
        </p:txBody>
      </p:sp>
      <p:sp>
        <p:nvSpPr>
          <p:cNvPr id="5" name="Date Placeholder 4"/>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170066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HK" smtClean="0"/>
              <a:t>Click to edit Master title style</a:t>
            </a:r>
            <a:endParaRPr lang="zh-HK"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smtClean="0"/>
              <a:t>Edit Master text styles</a:t>
            </a:r>
          </a:p>
        </p:txBody>
      </p:sp>
      <p:sp>
        <p:nvSpPr>
          <p:cNvPr id="5" name="Date Placeholder 4"/>
          <p:cNvSpPr>
            <a:spLocks noGrp="1"/>
          </p:cNvSpPr>
          <p:nvPr>
            <p:ph type="dt" sz="half" idx="10"/>
          </p:nvPr>
        </p:nvSpPr>
        <p:spPr/>
        <p:txBody>
          <a:bodyPr/>
          <a:lstStyle/>
          <a:p>
            <a:fld id="{75847587-45E9-4825-B341-19E6847187A4}" type="datetimeFigureOut">
              <a:rPr lang="zh-HK" altLang="en-US" smtClean="0"/>
              <a:t>23/12/2021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380454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smtClean="0"/>
              <a:t>Click to edit Master title style</a:t>
            </a:r>
            <a:endParaRPr lang="zh-HK"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smtClean="0"/>
              <a:t>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47587-45E9-4825-B341-19E6847187A4}" type="datetimeFigureOut">
              <a:rPr lang="zh-HK" altLang="en-US" smtClean="0"/>
              <a:t>23/12/2021</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91981-3F59-4C2E-A86B-50E5DBDA3F05}" type="slidenum">
              <a:rPr lang="zh-HK" altLang="en-US" smtClean="0"/>
              <a:t>‹#›</a:t>
            </a:fld>
            <a:endParaRPr lang="zh-HK" altLang="en-US"/>
          </a:p>
        </p:txBody>
      </p:sp>
    </p:spTree>
    <p:extLst>
      <p:ext uri="{BB962C8B-B14F-4D97-AF65-F5344CB8AC3E}">
        <p14:creationId xmlns:p14="http://schemas.microsoft.com/office/powerpoint/2010/main" val="1699301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mchk.org.h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ha.org.hk/haho/ho/hrd_jv/LRExamplesofQualifications202021a.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23164"/>
          </a:xfrm>
        </p:spPr>
        <p:txBody>
          <a:bodyPr>
            <a:normAutofit fontScale="90000"/>
          </a:bodyPr>
          <a:lstStyle/>
          <a:p>
            <a:r>
              <a:rPr lang="en-US" altLang="zh-HK" dirty="0" smtClean="0"/>
              <a:t>Kick off meeting </a:t>
            </a:r>
            <a:br>
              <a:rPr lang="en-US" altLang="zh-HK" dirty="0" smtClean="0"/>
            </a:br>
            <a:r>
              <a:rPr lang="en-US" altLang="zh-HK" sz="5300" dirty="0" smtClean="0"/>
              <a:t>for a Unified  Portal </a:t>
            </a:r>
            <a:r>
              <a:rPr lang="en-US" altLang="zh-HK" sz="5300" dirty="0"/>
              <a:t>for </a:t>
            </a:r>
            <a:r>
              <a:rPr lang="en-US" altLang="zh-HK" sz="5300" dirty="0" smtClean="0"/>
              <a:t>Recruitment </a:t>
            </a:r>
            <a:br>
              <a:rPr lang="en-US" altLang="zh-HK" sz="5300" dirty="0" smtClean="0"/>
            </a:br>
            <a:r>
              <a:rPr lang="en-US" altLang="zh-HK" sz="5300" dirty="0" smtClean="0"/>
              <a:t>of Non-locally Trained Doctors (NLTDs)</a:t>
            </a:r>
            <a:endParaRPr lang="zh-HK" altLang="en-US" sz="5300" dirty="0"/>
          </a:p>
        </p:txBody>
      </p:sp>
      <p:sp>
        <p:nvSpPr>
          <p:cNvPr id="3" name="Subtitle 2"/>
          <p:cNvSpPr>
            <a:spLocks noGrp="1"/>
          </p:cNvSpPr>
          <p:nvPr>
            <p:ph type="subTitle" idx="1"/>
          </p:nvPr>
        </p:nvSpPr>
        <p:spPr>
          <a:xfrm>
            <a:off x="1524000" y="4516582"/>
            <a:ext cx="9144000" cy="741218"/>
          </a:xfrm>
        </p:spPr>
        <p:txBody>
          <a:bodyPr/>
          <a:lstStyle/>
          <a:p>
            <a:r>
              <a:rPr lang="en-US" altLang="zh-HK" dirty="0" smtClean="0"/>
              <a:t>23 Nov 2021</a:t>
            </a:r>
            <a:endParaRPr lang="zh-HK" altLang="en-US" dirty="0"/>
          </a:p>
        </p:txBody>
      </p:sp>
    </p:spTree>
    <p:extLst>
      <p:ext uri="{BB962C8B-B14F-4D97-AF65-F5344CB8AC3E}">
        <p14:creationId xmlns:p14="http://schemas.microsoft.com/office/powerpoint/2010/main" val="806745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855" y="365125"/>
            <a:ext cx="11461172" cy="1325563"/>
          </a:xfrm>
        </p:spPr>
        <p:txBody>
          <a:bodyPr/>
          <a:lstStyle/>
          <a:p>
            <a:r>
              <a:rPr lang="en-US" altLang="zh-HK" dirty="0" smtClean="0"/>
              <a:t>2. Security requirement for HA Public Cloud App</a:t>
            </a:r>
            <a:endParaRPr lang="zh-HK" altLang="en-US" dirty="0"/>
          </a:p>
        </p:txBody>
      </p:sp>
      <p:sp>
        <p:nvSpPr>
          <p:cNvPr id="5" name="Content Placeholder 4"/>
          <p:cNvSpPr>
            <a:spLocks noGrp="1"/>
          </p:cNvSpPr>
          <p:nvPr>
            <p:ph idx="1"/>
          </p:nvPr>
        </p:nvSpPr>
        <p:spPr/>
        <p:txBody>
          <a:bodyPr/>
          <a:lstStyle/>
          <a:p>
            <a:r>
              <a:rPr lang="en-US" altLang="zh-HK" dirty="0" smtClean="0"/>
              <a:t>Secure the data store - Encrypted </a:t>
            </a:r>
            <a:r>
              <a:rPr lang="en-US" altLang="zh-HK" dirty="0"/>
              <a:t>Data Store with BYOK using HA HSM </a:t>
            </a:r>
          </a:p>
          <a:p>
            <a:r>
              <a:rPr lang="en-US" altLang="zh-HK" dirty="0" smtClean="0"/>
              <a:t>Secure </a:t>
            </a:r>
            <a:r>
              <a:rPr lang="en-US" altLang="zh-HK" dirty="0"/>
              <a:t>authentication for HA staff, ADFS SSO is good enough</a:t>
            </a:r>
          </a:p>
          <a:p>
            <a:r>
              <a:rPr lang="en-US" altLang="zh-HK" dirty="0" smtClean="0"/>
              <a:t>Data </a:t>
            </a:r>
            <a:r>
              <a:rPr lang="en-US" altLang="zh-HK" dirty="0"/>
              <a:t>should kept only as long as needed. </a:t>
            </a:r>
            <a:endParaRPr lang="zh-HK" altLang="en-US" dirty="0"/>
          </a:p>
        </p:txBody>
      </p:sp>
    </p:spTree>
    <p:extLst>
      <p:ext uri="{BB962C8B-B14F-4D97-AF65-F5344CB8AC3E}">
        <p14:creationId xmlns:p14="http://schemas.microsoft.com/office/powerpoint/2010/main" val="97644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HK" dirty="0" smtClean="0"/>
              <a:t>3. Proposed solution</a:t>
            </a:r>
            <a:endParaRPr lang="zh-HK" altLang="en-US" dirty="0"/>
          </a:p>
        </p:txBody>
      </p:sp>
      <p:sp>
        <p:nvSpPr>
          <p:cNvPr id="5" name="Text Placeholder 4"/>
          <p:cNvSpPr>
            <a:spLocks noGrp="1"/>
          </p:cNvSpPr>
          <p:nvPr>
            <p:ph type="body" idx="1"/>
          </p:nvPr>
        </p:nvSpPr>
        <p:spPr/>
        <p:txBody>
          <a:bodyPr/>
          <a:lstStyle/>
          <a:p>
            <a:endParaRPr lang="zh-HK" altLang="en-US"/>
          </a:p>
        </p:txBody>
      </p:sp>
    </p:spTree>
    <p:extLst>
      <p:ext uri="{BB962C8B-B14F-4D97-AF65-F5344CB8AC3E}">
        <p14:creationId xmlns:p14="http://schemas.microsoft.com/office/powerpoint/2010/main" val="268987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ltLang="zh-HK" dirty="0" smtClean="0"/>
              <a:t>Thank you</a:t>
            </a:r>
            <a:endParaRPr lang="zh-HK" altLang="en-US" dirty="0"/>
          </a:p>
        </p:txBody>
      </p:sp>
    </p:spTree>
    <p:extLst>
      <p:ext uri="{BB962C8B-B14F-4D97-AF65-F5344CB8AC3E}">
        <p14:creationId xmlns:p14="http://schemas.microsoft.com/office/powerpoint/2010/main" val="91650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Agenda</a:t>
            </a:r>
            <a:endParaRPr lang="zh-HK" altLang="en-US"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altLang="zh-HK" sz="3600" dirty="0" smtClean="0"/>
              <a:t>Updated </a:t>
            </a:r>
            <a:r>
              <a:rPr lang="en-US" altLang="zh-HK" sz="3600" dirty="0"/>
              <a:t>functional requirement for the unified portal for </a:t>
            </a:r>
            <a:r>
              <a:rPr lang="en-US" altLang="zh-HK" sz="3600" dirty="0" smtClean="0"/>
              <a:t>NLTDs</a:t>
            </a:r>
            <a:endParaRPr lang="en-US" altLang="zh-HK" sz="3600" dirty="0"/>
          </a:p>
          <a:p>
            <a:pPr marL="742950" indent="-742950">
              <a:buFont typeface="+mj-lt"/>
              <a:buAutoNum type="arabicPeriod"/>
            </a:pPr>
            <a:r>
              <a:rPr lang="en-US" altLang="zh-HK" sz="3600" dirty="0" smtClean="0"/>
              <a:t>Security </a:t>
            </a:r>
            <a:r>
              <a:rPr lang="en-US" altLang="zh-HK" sz="3600" dirty="0"/>
              <a:t>requirement for </a:t>
            </a:r>
            <a:r>
              <a:rPr lang="en-US" altLang="zh-HK" sz="3600" dirty="0" smtClean="0"/>
              <a:t>HA Public </a:t>
            </a:r>
            <a:r>
              <a:rPr lang="en-US" altLang="zh-HK" sz="3600" dirty="0"/>
              <a:t>Cloud </a:t>
            </a:r>
            <a:r>
              <a:rPr lang="en-US" altLang="zh-HK" sz="3600" dirty="0" smtClean="0"/>
              <a:t>app</a:t>
            </a:r>
            <a:endParaRPr lang="en-US" altLang="zh-HK" sz="3600" dirty="0"/>
          </a:p>
          <a:p>
            <a:pPr marL="742950" indent="-742950">
              <a:buFont typeface="+mj-lt"/>
              <a:buAutoNum type="arabicPeriod"/>
            </a:pPr>
            <a:r>
              <a:rPr lang="en-US" altLang="zh-HK" sz="3600" dirty="0" smtClean="0"/>
              <a:t>Proposed solution</a:t>
            </a:r>
            <a:endParaRPr lang="en-US" altLang="zh-HK" sz="3600" dirty="0"/>
          </a:p>
          <a:p>
            <a:pPr marL="742950" indent="-742950">
              <a:buFont typeface="+mj-lt"/>
              <a:buAutoNum type="arabicPeriod"/>
            </a:pPr>
            <a:endParaRPr lang="zh-HK" altLang="en-US" sz="3600" dirty="0"/>
          </a:p>
        </p:txBody>
      </p:sp>
    </p:spTree>
    <p:extLst>
      <p:ext uri="{BB962C8B-B14F-4D97-AF65-F5344CB8AC3E}">
        <p14:creationId xmlns:p14="http://schemas.microsoft.com/office/powerpoint/2010/main" val="126615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HK" dirty="0" smtClean="0"/>
              <a:t>1. Updated Functional Requirements</a:t>
            </a:r>
            <a:endParaRPr lang="zh-HK" altLang="en-US" dirty="0"/>
          </a:p>
        </p:txBody>
      </p:sp>
      <p:sp>
        <p:nvSpPr>
          <p:cNvPr id="5" name="Text Placeholder 4"/>
          <p:cNvSpPr>
            <a:spLocks noGrp="1"/>
          </p:cNvSpPr>
          <p:nvPr>
            <p:ph type="body" idx="1"/>
          </p:nvPr>
        </p:nvSpPr>
        <p:spPr/>
        <p:txBody>
          <a:bodyPr/>
          <a:lstStyle/>
          <a:p>
            <a:endParaRPr lang="zh-HK" altLang="en-US"/>
          </a:p>
        </p:txBody>
      </p:sp>
    </p:spTree>
    <p:extLst>
      <p:ext uri="{BB962C8B-B14F-4D97-AF65-F5344CB8AC3E}">
        <p14:creationId xmlns:p14="http://schemas.microsoft.com/office/powerpoint/2010/main" val="272541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21" y="88477"/>
            <a:ext cx="4292700" cy="1325563"/>
          </a:xfrm>
        </p:spPr>
        <p:txBody>
          <a:bodyPr/>
          <a:lstStyle/>
          <a:p>
            <a:r>
              <a:rPr lang="en-US" altLang="zh-HK" dirty="0" smtClean="0"/>
              <a:t>Unified Portal</a:t>
            </a:r>
            <a:endParaRPr lang="zh-HK" altLang="en-US" dirty="0"/>
          </a:p>
        </p:txBody>
      </p:sp>
      <p:sp>
        <p:nvSpPr>
          <p:cNvPr id="4" name="Content Placeholder 2"/>
          <p:cNvSpPr txBox="1">
            <a:spLocks/>
          </p:cNvSpPr>
          <p:nvPr/>
        </p:nvSpPr>
        <p:spPr>
          <a:xfrm>
            <a:off x="609110" y="1614012"/>
            <a:ext cx="3668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sz="2400" dirty="0" smtClean="0"/>
              <a:t>Similar look and feel like vis.ha.org.hk</a:t>
            </a:r>
          </a:p>
          <a:p>
            <a:r>
              <a:rPr lang="en-US" altLang="zh-HK" sz="2400" dirty="0" smtClean="0"/>
              <a:t>Ask candidate to provide basic information only</a:t>
            </a:r>
          </a:p>
          <a:p>
            <a:pPr lvl="1"/>
            <a:r>
              <a:rPr lang="en-US" altLang="zh-HK" sz="2000" dirty="0" smtClean="0"/>
              <a:t>Name</a:t>
            </a:r>
          </a:p>
          <a:p>
            <a:pPr lvl="1"/>
            <a:r>
              <a:rPr lang="en-US" altLang="zh-HK" sz="2000" dirty="0" smtClean="0"/>
              <a:t>Email</a:t>
            </a:r>
          </a:p>
          <a:p>
            <a:pPr lvl="1"/>
            <a:r>
              <a:rPr lang="en-US" altLang="zh-HK" sz="2000" dirty="0" smtClean="0"/>
              <a:t>Phone</a:t>
            </a:r>
          </a:p>
          <a:p>
            <a:pPr lvl="1"/>
            <a:r>
              <a:rPr lang="en-US" altLang="zh-HK" sz="2000" dirty="0" smtClean="0"/>
              <a:t>4 key questions</a:t>
            </a:r>
          </a:p>
        </p:txBody>
      </p:sp>
      <p:sp>
        <p:nvSpPr>
          <p:cNvPr id="6" name="Rectangle 5"/>
          <p:cNvSpPr/>
          <p:nvPr/>
        </p:nvSpPr>
        <p:spPr>
          <a:xfrm>
            <a:off x="4471639" y="354775"/>
            <a:ext cx="6983115" cy="629322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pic>
        <p:nvPicPr>
          <p:cNvPr id="7" name="Picture 6"/>
          <p:cNvPicPr>
            <a:picLocks noChangeAspect="1"/>
          </p:cNvPicPr>
          <p:nvPr/>
        </p:nvPicPr>
        <p:blipFill>
          <a:blip r:embed="rId2"/>
          <a:stretch>
            <a:fillRect/>
          </a:stretch>
        </p:blipFill>
        <p:spPr>
          <a:xfrm>
            <a:off x="4838932" y="354775"/>
            <a:ext cx="1733550" cy="781050"/>
          </a:xfrm>
          <a:prstGeom prst="rect">
            <a:avLst/>
          </a:prstGeom>
        </p:spPr>
      </p:pic>
      <p:sp>
        <p:nvSpPr>
          <p:cNvPr id="8" name="Rectangle 7"/>
          <p:cNvSpPr/>
          <p:nvPr/>
        </p:nvSpPr>
        <p:spPr>
          <a:xfrm>
            <a:off x="6939775" y="372534"/>
            <a:ext cx="4392317" cy="954107"/>
          </a:xfrm>
          <a:prstGeom prst="rect">
            <a:avLst/>
          </a:prstGeom>
          <a:noFill/>
        </p:spPr>
        <p:txBody>
          <a:bodyPr wrap="square" lIns="91440" tIns="45720" rIns="91440" bIns="45720">
            <a:spAutoFit/>
          </a:bodyPr>
          <a:lstStyle/>
          <a:p>
            <a:pPr algn="ctr"/>
            <a:r>
              <a:rPr lang="en-US" altLang="zh-HK"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Enquiry Portal for Non-locally Trained Doctors</a:t>
            </a:r>
            <a:endParaRPr lang="en-US" altLang="zh-HK"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9" name="Table 8"/>
          <p:cNvGraphicFramePr>
            <a:graphicFrameLocks noGrp="1"/>
          </p:cNvGraphicFramePr>
          <p:nvPr>
            <p:extLst>
              <p:ext uri="{D42A27DB-BD31-4B8C-83A1-F6EECF244321}">
                <p14:modId xmlns:p14="http://schemas.microsoft.com/office/powerpoint/2010/main" val="221722126"/>
              </p:ext>
            </p:extLst>
          </p:nvPr>
        </p:nvGraphicFramePr>
        <p:xfrm>
          <a:off x="4803555" y="1711081"/>
          <a:ext cx="6349598" cy="4141068"/>
        </p:xfrm>
        <a:graphic>
          <a:graphicData uri="http://schemas.openxmlformats.org/drawingml/2006/table">
            <a:tbl>
              <a:tblPr firstRow="1" bandRow="1">
                <a:tableStyleId>{5C22544A-7EE6-4342-B048-85BDC9FD1C3A}</a:tableStyleId>
              </a:tblPr>
              <a:tblGrid>
                <a:gridCol w="2054445">
                  <a:extLst>
                    <a:ext uri="{9D8B030D-6E8A-4147-A177-3AD203B41FA5}">
                      <a16:colId xmlns:a16="http://schemas.microsoft.com/office/drawing/2014/main" val="695425947"/>
                    </a:ext>
                  </a:extLst>
                </a:gridCol>
                <a:gridCol w="1306286">
                  <a:extLst>
                    <a:ext uri="{9D8B030D-6E8A-4147-A177-3AD203B41FA5}">
                      <a16:colId xmlns:a16="http://schemas.microsoft.com/office/drawing/2014/main" val="805078585"/>
                    </a:ext>
                  </a:extLst>
                </a:gridCol>
                <a:gridCol w="1191985">
                  <a:extLst>
                    <a:ext uri="{9D8B030D-6E8A-4147-A177-3AD203B41FA5}">
                      <a16:colId xmlns:a16="http://schemas.microsoft.com/office/drawing/2014/main" val="2757969687"/>
                    </a:ext>
                  </a:extLst>
                </a:gridCol>
                <a:gridCol w="1796882">
                  <a:extLst>
                    <a:ext uri="{9D8B030D-6E8A-4147-A177-3AD203B41FA5}">
                      <a16:colId xmlns:a16="http://schemas.microsoft.com/office/drawing/2014/main" val="927502891"/>
                    </a:ext>
                  </a:extLst>
                </a:gridCol>
              </a:tblGrid>
              <a:tr h="377495">
                <a:tc gridSpan="4">
                  <a:txBody>
                    <a:bodyPr/>
                    <a:lstStyle/>
                    <a:p>
                      <a:r>
                        <a:rPr lang="en-US" altLang="zh-HK" sz="1400" u="sng" dirty="0" smtClean="0">
                          <a:solidFill>
                            <a:schemeClr val="tx1"/>
                          </a:solidFill>
                        </a:rPr>
                        <a:t>Personal information</a:t>
                      </a:r>
                      <a:endParaRPr lang="zh-HK" altLang="en-US" sz="1400"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zh-HK" altLang="en-US"/>
                    </a:p>
                  </a:txBody>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3274928635"/>
                  </a:ext>
                </a:extLst>
              </a:tr>
              <a:tr h="375204">
                <a:tc gridSpan="2">
                  <a:txBody>
                    <a:bodyPr/>
                    <a:lstStyle/>
                    <a:p>
                      <a:r>
                        <a:rPr lang="en-US" altLang="zh-HK" sz="1400" dirty="0" smtClean="0">
                          <a:solidFill>
                            <a:schemeClr val="tx1"/>
                          </a:solidFill>
                        </a:rPr>
                        <a:t>Full Name</a:t>
                      </a:r>
                      <a:endParaRPr lang="zh-HK"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tc gridSpan="2">
                  <a:txBody>
                    <a:bodyPr/>
                    <a:lstStyle/>
                    <a:p>
                      <a:endParaRPr lang="zh-HK"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extLst>
                  <a:ext uri="{0D108BD9-81ED-4DB2-BD59-A6C34878D82A}">
                    <a16:rowId xmlns:a16="http://schemas.microsoft.com/office/drawing/2014/main" val="1547746043"/>
                  </a:ext>
                </a:extLst>
              </a:tr>
              <a:tr h="375204">
                <a:tc gridSpan="2">
                  <a:txBody>
                    <a:bodyPr/>
                    <a:lstStyle/>
                    <a:p>
                      <a:r>
                        <a:rPr lang="en-US" altLang="zh-HK" sz="1400" dirty="0" smtClean="0">
                          <a:solidFill>
                            <a:schemeClr val="tx1"/>
                          </a:solidFill>
                        </a:rPr>
                        <a:t>Contact</a:t>
                      </a:r>
                      <a:r>
                        <a:rPr lang="en-US" altLang="zh-HK" sz="1400" baseline="0" dirty="0" smtClean="0">
                          <a:solidFill>
                            <a:schemeClr val="tx1"/>
                          </a:solidFill>
                        </a:rPr>
                        <a:t> Email</a:t>
                      </a:r>
                      <a:endParaRPr lang="zh-HK"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tc gridSpan="2">
                  <a:txBody>
                    <a:bodyPr/>
                    <a:lstStyle/>
                    <a:p>
                      <a:endParaRPr lang="zh-HK" alt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extLst>
                  <a:ext uri="{0D108BD9-81ED-4DB2-BD59-A6C34878D82A}">
                    <a16:rowId xmlns:a16="http://schemas.microsoft.com/office/drawing/2014/main" val="3400306077"/>
                  </a:ext>
                </a:extLst>
              </a:tr>
              <a:tr h="375204">
                <a:tc gridSpan="2">
                  <a:txBody>
                    <a:bodyPr/>
                    <a:lstStyle/>
                    <a:p>
                      <a:r>
                        <a:rPr lang="en-US" altLang="zh-HK" sz="1400" dirty="0" smtClean="0">
                          <a:solidFill>
                            <a:schemeClr val="tx1"/>
                          </a:solidFill>
                        </a:rPr>
                        <a:t>Contact</a:t>
                      </a:r>
                      <a:r>
                        <a:rPr lang="en-US" altLang="zh-HK" sz="1400" baseline="0" dirty="0" smtClean="0">
                          <a:solidFill>
                            <a:schemeClr val="tx1"/>
                          </a:solidFill>
                        </a:rPr>
                        <a:t> Phone number</a:t>
                      </a:r>
                      <a:endParaRPr lang="zh-HK"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tc gridSpan="2">
                  <a:txBody>
                    <a:bodyPr/>
                    <a:lstStyle/>
                    <a:p>
                      <a:endParaRPr lang="zh-HK" altLang="en-US"/>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extLst>
                  <a:ext uri="{0D108BD9-81ED-4DB2-BD59-A6C34878D82A}">
                    <a16:rowId xmlns:a16="http://schemas.microsoft.com/office/drawing/2014/main" val="846395811"/>
                  </a:ext>
                </a:extLst>
              </a:tr>
              <a:tr h="240312">
                <a:tc gridSpan="4">
                  <a:txBody>
                    <a:bodyPr/>
                    <a:lstStyle/>
                    <a:p>
                      <a:endParaRPr lang="zh-HK" altLang="en-US" sz="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1939279581"/>
                  </a:ext>
                </a:extLst>
              </a:tr>
              <a:tr h="410291">
                <a:tc gridSpan="4">
                  <a:txBody>
                    <a:bodyPr/>
                    <a:lstStyle/>
                    <a:p>
                      <a:r>
                        <a:rPr lang="en-US" altLang="zh-HK" sz="1400" b="1" u="sng" dirty="0" smtClean="0">
                          <a:solidFill>
                            <a:schemeClr val="tx1"/>
                          </a:solidFill>
                        </a:rPr>
                        <a:t>Training</a:t>
                      </a:r>
                      <a:r>
                        <a:rPr lang="en-US" altLang="zh-HK" sz="1400" b="1" u="sng" baseline="0" dirty="0" smtClean="0">
                          <a:solidFill>
                            <a:schemeClr val="tx1"/>
                          </a:solidFill>
                        </a:rPr>
                        <a:t> and </a:t>
                      </a:r>
                      <a:r>
                        <a:rPr lang="en-US" altLang="zh-HK" sz="1400" b="1" u="sng" dirty="0" smtClean="0">
                          <a:solidFill>
                            <a:schemeClr val="tx1"/>
                          </a:solidFill>
                        </a:rPr>
                        <a:t>Medical Qualification status</a:t>
                      </a:r>
                      <a:endParaRPr lang="zh-HK" altLang="en-US" sz="14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zh-HK" altLang="en-US"/>
                    </a:p>
                  </a:txBody>
                  <a:tcPr/>
                </a:tc>
                <a:tc hMerge="1">
                  <a:txBody>
                    <a:bodyPr/>
                    <a:lstStyle/>
                    <a:p>
                      <a:endParaRPr lang="zh-HK" altLang="en-US"/>
                    </a:p>
                  </a:txBody>
                  <a:tcPr/>
                </a:tc>
                <a:tc hMerge="1">
                  <a:txBody>
                    <a:bodyPr/>
                    <a:lstStyle/>
                    <a:p>
                      <a:endParaRPr lang="zh-HK" altLang="en-US"/>
                    </a:p>
                  </a:txBody>
                  <a:tcPr/>
                </a:tc>
                <a:extLst>
                  <a:ext uri="{0D108BD9-81ED-4DB2-BD59-A6C34878D82A}">
                    <a16:rowId xmlns:a16="http://schemas.microsoft.com/office/drawing/2014/main" val="4126056989"/>
                  </a:ext>
                </a:extLst>
              </a:tr>
              <a:tr h="1018082">
                <a:tc gridSpan="3">
                  <a:txBody>
                    <a:bodyPr/>
                    <a:lstStyle/>
                    <a:p>
                      <a:r>
                        <a:rPr lang="en-US" altLang="zh-HK" sz="1400" dirty="0" smtClean="0">
                          <a:solidFill>
                            <a:schemeClr val="tx1"/>
                          </a:solidFill>
                        </a:rPr>
                        <a:t>Recognized Medical Qualification by Special Registration Committee under Medical Council</a:t>
                      </a:r>
                      <a:r>
                        <a:rPr lang="en-US" altLang="zh-HK" sz="1400" baseline="0" dirty="0" smtClean="0">
                          <a:solidFill>
                            <a:schemeClr val="tx1"/>
                          </a:solidFill>
                        </a:rPr>
                        <a:t> of Hong Kong?</a:t>
                      </a:r>
                      <a:endParaRPr lang="zh-HK"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tc hMerge="1">
                  <a:txBody>
                    <a:bodyPr/>
                    <a:lstStyle/>
                    <a:p>
                      <a:endParaRPr lang="zh-HK" altLang="en-US"/>
                    </a:p>
                  </a:txBody>
                  <a:tcPr/>
                </a:tc>
                <a:tc>
                  <a:txBody>
                    <a:bodyPr/>
                    <a:lstStyle/>
                    <a:p>
                      <a:r>
                        <a:rPr lang="en-US" altLang="zh-HK" sz="1400" dirty="0" smtClean="0">
                          <a:solidFill>
                            <a:schemeClr val="tx1"/>
                          </a:solidFill>
                        </a:rPr>
                        <a:t>     Yes         No</a:t>
                      </a:r>
                      <a:endParaRPr lang="zh-HK" alt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1421419"/>
                  </a:ext>
                </a:extLst>
              </a:tr>
              <a:tr h="969276">
                <a:tc>
                  <a:txBody>
                    <a:bodyPr/>
                    <a:lstStyle/>
                    <a:p>
                      <a:r>
                        <a:rPr lang="en-US" altLang="zh-HK" sz="1400" dirty="0" smtClean="0">
                          <a:solidFill>
                            <a:schemeClr val="tx1"/>
                          </a:solidFill>
                        </a:rPr>
                        <a:t>Postgraduate medical training</a:t>
                      </a:r>
                      <a:r>
                        <a:rPr lang="en-US" altLang="zh-HK" sz="1400" baseline="0" dirty="0" smtClean="0">
                          <a:solidFill>
                            <a:schemeClr val="tx1"/>
                          </a:solidFill>
                        </a:rPr>
                        <a:t> experience?</a:t>
                      </a:r>
                      <a:endParaRPr lang="zh-HK"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r>
                        <a:rPr lang="en-US" altLang="zh-HK" sz="1400" dirty="0" smtClean="0">
                          <a:solidFill>
                            <a:schemeClr val="tx1"/>
                          </a:solidFill>
                        </a:rPr>
                        <a:t>    Without Internship</a:t>
                      </a:r>
                    </a:p>
                    <a:p>
                      <a:r>
                        <a:rPr lang="en-US" altLang="zh-HK" sz="1400" dirty="0" smtClean="0">
                          <a:solidFill>
                            <a:schemeClr val="tx1"/>
                          </a:solidFill>
                        </a:rPr>
                        <a:t>    Completed Internship</a:t>
                      </a:r>
                    </a:p>
                    <a:p>
                      <a:r>
                        <a:rPr lang="en-US" altLang="zh-HK" sz="1400" dirty="0" smtClean="0">
                          <a:solidFill>
                            <a:schemeClr val="tx1"/>
                          </a:solidFill>
                        </a:rPr>
                        <a:t>    Obtained</a:t>
                      </a:r>
                      <a:r>
                        <a:rPr lang="en-US" altLang="zh-HK" sz="1400" baseline="0" dirty="0" smtClean="0">
                          <a:solidFill>
                            <a:schemeClr val="tx1"/>
                          </a:solidFill>
                        </a:rPr>
                        <a:t> recognizable qualifications comparable to …</a:t>
                      </a:r>
                    </a:p>
                    <a:p>
                      <a:r>
                        <a:rPr lang="en-US" altLang="zh-HK" sz="1400" baseline="0" dirty="0" smtClean="0">
                          <a:solidFill>
                            <a:schemeClr val="tx1"/>
                          </a:solidFill>
                        </a:rPr>
                        <a:t>    Obtained specialist qualification by HKAM</a:t>
                      </a:r>
                      <a:endParaRPr lang="zh-HK" alt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sz="1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a:p>
                  </a:txBody>
                  <a:tcPr/>
                </a:tc>
                <a:extLst>
                  <a:ext uri="{0D108BD9-81ED-4DB2-BD59-A6C34878D82A}">
                    <a16:rowId xmlns:a16="http://schemas.microsoft.com/office/drawing/2014/main" val="3491798295"/>
                  </a:ext>
                </a:extLst>
              </a:tr>
            </a:tbl>
          </a:graphicData>
        </a:graphic>
      </p:graphicFrame>
      <p:sp>
        <p:nvSpPr>
          <p:cNvPr id="10" name="Flowchart: Alternate Process 9"/>
          <p:cNvSpPr/>
          <p:nvPr/>
        </p:nvSpPr>
        <p:spPr>
          <a:xfrm>
            <a:off x="7241308" y="6327440"/>
            <a:ext cx="1453797" cy="27019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HK" dirty="0" smtClean="0"/>
              <a:t>Submit</a:t>
            </a:r>
            <a:endParaRPr lang="zh-HK" altLang="en-US" dirty="0"/>
          </a:p>
        </p:txBody>
      </p:sp>
      <p:sp>
        <p:nvSpPr>
          <p:cNvPr id="11" name="Flowchart: Alternate Process 10"/>
          <p:cNvSpPr/>
          <p:nvPr/>
        </p:nvSpPr>
        <p:spPr>
          <a:xfrm>
            <a:off x="6939775" y="2145982"/>
            <a:ext cx="4088781" cy="223614"/>
          </a:xfrm>
          <a:prstGeom prst="flowChartAlternateProcess">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sz="1400" dirty="0" smtClean="0">
                <a:solidFill>
                  <a:schemeClr val="tx1"/>
                </a:solidFill>
              </a:rPr>
              <a:t>CHAN, TAI MAN</a:t>
            </a:r>
            <a:endParaRPr lang="zh-HK" altLang="en-US" sz="1400" dirty="0">
              <a:solidFill>
                <a:schemeClr val="tx1"/>
              </a:solidFill>
            </a:endParaRPr>
          </a:p>
        </p:txBody>
      </p:sp>
      <p:sp>
        <p:nvSpPr>
          <p:cNvPr id="12" name="Flowchart: Alternate Process 11"/>
          <p:cNvSpPr/>
          <p:nvPr/>
        </p:nvSpPr>
        <p:spPr>
          <a:xfrm>
            <a:off x="6939775" y="2525099"/>
            <a:ext cx="4088781" cy="223614"/>
          </a:xfrm>
          <a:prstGeom prst="flowChartAlternateProcess">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sz="1400" dirty="0" smtClean="0">
                <a:solidFill>
                  <a:schemeClr val="tx1"/>
                </a:solidFill>
              </a:rPr>
              <a:t>tmchan123@abc.com</a:t>
            </a:r>
            <a:endParaRPr lang="zh-HK" altLang="en-US" sz="1400" dirty="0">
              <a:solidFill>
                <a:schemeClr val="tx1"/>
              </a:solidFill>
            </a:endParaRPr>
          </a:p>
        </p:txBody>
      </p:sp>
      <p:sp>
        <p:nvSpPr>
          <p:cNvPr id="13" name="Flowchart: Alternate Process 12"/>
          <p:cNvSpPr/>
          <p:nvPr/>
        </p:nvSpPr>
        <p:spPr>
          <a:xfrm>
            <a:off x="6939775" y="2905836"/>
            <a:ext cx="4088781" cy="223614"/>
          </a:xfrm>
          <a:prstGeom prst="flowChartAlternateProcess">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K" sz="1400" dirty="0" smtClean="0">
                <a:solidFill>
                  <a:schemeClr val="tx1"/>
                </a:solidFill>
              </a:rPr>
              <a:t>(86)1239876543210</a:t>
            </a:r>
            <a:endParaRPr lang="zh-HK" altLang="en-US" sz="1400" dirty="0">
              <a:solidFill>
                <a:schemeClr val="tx1"/>
              </a:solidFill>
            </a:endParaRPr>
          </a:p>
        </p:txBody>
      </p:sp>
      <p:pic>
        <p:nvPicPr>
          <p:cNvPr id="15" name="Picture 14"/>
          <p:cNvPicPr>
            <a:picLocks noChangeAspect="1"/>
          </p:cNvPicPr>
          <p:nvPr/>
        </p:nvPicPr>
        <p:blipFill>
          <a:blip r:embed="rId3"/>
          <a:stretch>
            <a:fillRect/>
          </a:stretch>
        </p:blipFill>
        <p:spPr>
          <a:xfrm>
            <a:off x="9382141" y="4253454"/>
            <a:ext cx="195260" cy="215459"/>
          </a:xfrm>
          <a:prstGeom prst="rect">
            <a:avLst/>
          </a:prstGeom>
        </p:spPr>
      </p:pic>
      <p:pic>
        <p:nvPicPr>
          <p:cNvPr id="16" name="Picture 15"/>
          <p:cNvPicPr>
            <a:picLocks noChangeAspect="1"/>
          </p:cNvPicPr>
          <p:nvPr/>
        </p:nvPicPr>
        <p:blipFill>
          <a:blip r:embed="rId3"/>
          <a:stretch>
            <a:fillRect/>
          </a:stretch>
        </p:blipFill>
        <p:spPr>
          <a:xfrm>
            <a:off x="6829892" y="5146719"/>
            <a:ext cx="207852" cy="229354"/>
          </a:xfrm>
          <a:prstGeom prst="rect">
            <a:avLst/>
          </a:prstGeom>
        </p:spPr>
      </p:pic>
      <p:pic>
        <p:nvPicPr>
          <p:cNvPr id="18" name="Picture 17"/>
          <p:cNvPicPr>
            <a:picLocks noChangeAspect="1"/>
          </p:cNvPicPr>
          <p:nvPr/>
        </p:nvPicPr>
        <p:blipFill>
          <a:blip r:embed="rId4"/>
          <a:stretch>
            <a:fillRect/>
          </a:stretch>
        </p:blipFill>
        <p:spPr>
          <a:xfrm>
            <a:off x="10007718" y="4285262"/>
            <a:ext cx="209887" cy="183651"/>
          </a:xfrm>
          <a:prstGeom prst="rect">
            <a:avLst/>
          </a:prstGeom>
        </p:spPr>
      </p:pic>
      <p:pic>
        <p:nvPicPr>
          <p:cNvPr id="19" name="Picture 18"/>
          <p:cNvPicPr>
            <a:picLocks noChangeAspect="1"/>
          </p:cNvPicPr>
          <p:nvPr/>
        </p:nvPicPr>
        <p:blipFill>
          <a:blip r:embed="rId4"/>
          <a:stretch>
            <a:fillRect/>
          </a:stretch>
        </p:blipFill>
        <p:spPr>
          <a:xfrm>
            <a:off x="6834831" y="4974573"/>
            <a:ext cx="209887" cy="183651"/>
          </a:xfrm>
          <a:prstGeom prst="rect">
            <a:avLst/>
          </a:prstGeom>
        </p:spPr>
      </p:pic>
      <p:pic>
        <p:nvPicPr>
          <p:cNvPr id="20" name="Picture 19"/>
          <p:cNvPicPr>
            <a:picLocks noChangeAspect="1"/>
          </p:cNvPicPr>
          <p:nvPr/>
        </p:nvPicPr>
        <p:blipFill>
          <a:blip r:embed="rId4"/>
          <a:stretch>
            <a:fillRect/>
          </a:stretch>
        </p:blipFill>
        <p:spPr>
          <a:xfrm>
            <a:off x="6830742" y="5396255"/>
            <a:ext cx="209887" cy="183651"/>
          </a:xfrm>
          <a:prstGeom prst="rect">
            <a:avLst/>
          </a:prstGeom>
        </p:spPr>
      </p:pic>
      <p:pic>
        <p:nvPicPr>
          <p:cNvPr id="21" name="Picture 20"/>
          <p:cNvPicPr>
            <a:picLocks noChangeAspect="1"/>
          </p:cNvPicPr>
          <p:nvPr/>
        </p:nvPicPr>
        <p:blipFill>
          <a:blip r:embed="rId4"/>
          <a:stretch>
            <a:fillRect/>
          </a:stretch>
        </p:blipFill>
        <p:spPr>
          <a:xfrm>
            <a:off x="6829892" y="5611714"/>
            <a:ext cx="209887" cy="183651"/>
          </a:xfrm>
          <a:prstGeom prst="rect">
            <a:avLst/>
          </a:prstGeom>
        </p:spPr>
      </p:pic>
      <p:sp>
        <p:nvSpPr>
          <p:cNvPr id="22" name="TextBox 21"/>
          <p:cNvSpPr txBox="1"/>
          <p:nvPr/>
        </p:nvSpPr>
        <p:spPr>
          <a:xfrm>
            <a:off x="4686261" y="1266324"/>
            <a:ext cx="6466892" cy="461665"/>
          </a:xfrm>
          <a:prstGeom prst="rect">
            <a:avLst/>
          </a:prstGeom>
          <a:noFill/>
        </p:spPr>
        <p:txBody>
          <a:bodyPr wrap="square" rtlCol="0">
            <a:spAutoFit/>
          </a:bodyPr>
          <a:lstStyle/>
          <a:p>
            <a:r>
              <a:rPr lang="en-US" altLang="zh-HK" sz="1200" dirty="0"/>
              <a:t>If </a:t>
            </a:r>
            <a:r>
              <a:rPr lang="en-US" altLang="zh-HK" sz="1200" dirty="0" smtClean="0"/>
              <a:t>you </a:t>
            </a:r>
            <a:r>
              <a:rPr lang="en-US" altLang="zh-HK" sz="1200" dirty="0"/>
              <a:t>are interested to know more about the opportunities for non-locally trained doctors in HA, please get in touch with us </a:t>
            </a:r>
            <a:r>
              <a:rPr lang="en-US" altLang="zh-HK" sz="1200" b="1" u="sng" dirty="0">
                <a:solidFill>
                  <a:schemeClr val="accent1"/>
                </a:solidFill>
              </a:rPr>
              <a:t>here</a:t>
            </a:r>
            <a:r>
              <a:rPr lang="en-US" altLang="zh-HK" sz="1200" dirty="0"/>
              <a:t>.</a:t>
            </a:r>
            <a:endParaRPr lang="zh-HK" altLang="en-US" sz="1200" dirty="0"/>
          </a:p>
        </p:txBody>
      </p:sp>
    </p:spTree>
    <p:extLst>
      <p:ext uri="{BB962C8B-B14F-4D97-AF65-F5344CB8AC3E}">
        <p14:creationId xmlns:p14="http://schemas.microsoft.com/office/powerpoint/2010/main" val="397902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3491"/>
          </a:xfrm>
        </p:spPr>
        <p:txBody>
          <a:bodyPr>
            <a:normAutofit fontScale="90000"/>
          </a:bodyPr>
          <a:lstStyle/>
          <a:p>
            <a:r>
              <a:rPr lang="en-US" altLang="zh-HK" dirty="0" smtClean="0"/>
              <a:t>Questions</a:t>
            </a:r>
            <a:endParaRPr lang="zh-HK"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3545435"/>
              </p:ext>
            </p:extLst>
          </p:nvPr>
        </p:nvGraphicFramePr>
        <p:xfrm>
          <a:off x="314036" y="683492"/>
          <a:ext cx="11582400" cy="1645920"/>
        </p:xfrm>
        <a:graphic>
          <a:graphicData uri="http://schemas.openxmlformats.org/drawingml/2006/table">
            <a:tbl>
              <a:tblPr firstRow="1" bandRow="1">
                <a:tableStyleId>{5C22544A-7EE6-4342-B048-85BDC9FD1C3A}</a:tableStyleId>
              </a:tblPr>
              <a:tblGrid>
                <a:gridCol w="531560">
                  <a:extLst>
                    <a:ext uri="{9D8B030D-6E8A-4147-A177-3AD203B41FA5}">
                      <a16:colId xmlns:a16="http://schemas.microsoft.com/office/drawing/2014/main" val="2376530850"/>
                    </a:ext>
                  </a:extLst>
                </a:gridCol>
                <a:gridCol w="5024289">
                  <a:extLst>
                    <a:ext uri="{9D8B030D-6E8A-4147-A177-3AD203B41FA5}">
                      <a16:colId xmlns:a16="http://schemas.microsoft.com/office/drawing/2014/main" val="2332968699"/>
                    </a:ext>
                  </a:extLst>
                </a:gridCol>
                <a:gridCol w="6026551">
                  <a:extLst>
                    <a:ext uri="{9D8B030D-6E8A-4147-A177-3AD203B41FA5}">
                      <a16:colId xmlns:a16="http://schemas.microsoft.com/office/drawing/2014/main" val="1332930170"/>
                    </a:ext>
                  </a:extLst>
                </a:gridCol>
              </a:tblGrid>
              <a:tr h="355432">
                <a:tc>
                  <a:txBody>
                    <a:bodyPr/>
                    <a:lstStyle/>
                    <a:p>
                      <a:r>
                        <a:rPr lang="en-US" altLang="zh-HK" dirty="0" smtClean="0"/>
                        <a:t>No</a:t>
                      </a:r>
                      <a:endParaRPr lang="zh-HK" altLang="en-US" dirty="0"/>
                    </a:p>
                  </a:txBody>
                  <a:tcPr/>
                </a:tc>
                <a:tc>
                  <a:txBody>
                    <a:bodyPr/>
                    <a:lstStyle/>
                    <a:p>
                      <a:r>
                        <a:rPr lang="en-US" altLang="zh-HK" dirty="0" smtClean="0"/>
                        <a:t>Question</a:t>
                      </a:r>
                      <a:endParaRPr lang="zh-HK" altLang="en-US" dirty="0"/>
                    </a:p>
                  </a:txBody>
                  <a:tcPr/>
                </a:tc>
                <a:tc>
                  <a:txBody>
                    <a:bodyPr/>
                    <a:lstStyle/>
                    <a:p>
                      <a:r>
                        <a:rPr lang="en-US" altLang="zh-HK" dirty="0" smtClean="0"/>
                        <a:t>Available answers</a:t>
                      </a:r>
                      <a:endParaRPr lang="zh-HK" altLang="en-US" dirty="0"/>
                    </a:p>
                  </a:txBody>
                  <a:tcPr/>
                </a:tc>
                <a:extLst>
                  <a:ext uri="{0D108BD9-81ED-4DB2-BD59-A6C34878D82A}">
                    <a16:rowId xmlns:a16="http://schemas.microsoft.com/office/drawing/2014/main" val="1017382549"/>
                  </a:ext>
                </a:extLst>
              </a:tr>
              <a:tr h="355432">
                <a:tc>
                  <a:txBody>
                    <a:bodyPr/>
                    <a:lstStyle/>
                    <a:p>
                      <a:r>
                        <a:rPr lang="en-US" altLang="zh-HK" dirty="0" smtClean="0"/>
                        <a:t>1</a:t>
                      </a:r>
                      <a:endParaRPr lang="zh-HK" altLang="en-US" dirty="0"/>
                    </a:p>
                  </a:txBody>
                  <a:tcPr/>
                </a:tc>
                <a:tc>
                  <a:txBody>
                    <a:bodyPr/>
                    <a:lstStyle/>
                    <a:p>
                      <a:r>
                        <a:rPr lang="en-US" altLang="zh-HK" dirty="0" smtClean="0"/>
                        <a:t>Are you Hong Kong permanent resident?</a:t>
                      </a:r>
                      <a:endParaRPr lang="zh-HK" altLang="en-US" dirty="0"/>
                    </a:p>
                  </a:txBody>
                  <a:tcPr/>
                </a:tc>
                <a:tc>
                  <a:txBody>
                    <a:bodyPr/>
                    <a:lstStyle/>
                    <a:p>
                      <a:r>
                        <a:rPr lang="en-US" altLang="zh-HK" dirty="0" smtClean="0"/>
                        <a:t>Yes / No</a:t>
                      </a:r>
                      <a:endParaRPr lang="zh-HK" altLang="en-US" dirty="0"/>
                    </a:p>
                  </a:txBody>
                  <a:tcPr/>
                </a:tc>
                <a:extLst>
                  <a:ext uri="{0D108BD9-81ED-4DB2-BD59-A6C34878D82A}">
                    <a16:rowId xmlns:a16="http://schemas.microsoft.com/office/drawing/2014/main" val="2526609923"/>
                  </a:ext>
                </a:extLst>
              </a:tr>
              <a:tr h="907518">
                <a:tc>
                  <a:txBody>
                    <a:bodyPr/>
                    <a:lstStyle/>
                    <a:p>
                      <a:r>
                        <a:rPr lang="en-US" altLang="zh-HK" dirty="0" smtClean="0"/>
                        <a:t>2</a:t>
                      </a:r>
                      <a:endParaRPr lang="zh-HK" altLang="en-US" dirty="0"/>
                    </a:p>
                  </a:txBody>
                  <a:tcPr/>
                </a:tc>
                <a:tc>
                  <a:txBody>
                    <a:bodyPr/>
                    <a:lstStyle/>
                    <a:p>
                      <a:r>
                        <a:rPr lang="en-US" altLang="zh-HK" dirty="0" smtClean="0"/>
                        <a:t>Do you have </a:t>
                      </a:r>
                      <a:r>
                        <a:rPr lang="en-US" altLang="zh-HK" b="1" i="1" u="sng" dirty="0" smtClean="0">
                          <a:solidFill>
                            <a:schemeClr val="accent1"/>
                          </a:solidFill>
                          <a:effectLst/>
                        </a:rPr>
                        <a:t>recognized Medical Qualification</a:t>
                      </a:r>
                      <a:r>
                        <a:rPr lang="en-US" altLang="zh-HK" b="1" dirty="0" smtClean="0"/>
                        <a:t> </a:t>
                      </a:r>
                      <a:r>
                        <a:rPr lang="en-US" altLang="zh-HK" dirty="0" smtClean="0"/>
                        <a:t>as determined by the Special Registration Committee under the Medical Council of Hong Kong?</a:t>
                      </a:r>
                      <a:endParaRPr lang="zh-HK" altLang="en-US" dirty="0"/>
                    </a:p>
                  </a:txBody>
                  <a:tcPr/>
                </a:tc>
                <a:tc>
                  <a:txBody>
                    <a:bodyPr/>
                    <a:lstStyle/>
                    <a:p>
                      <a:r>
                        <a:rPr lang="en-US" altLang="zh-HK" dirty="0" smtClean="0"/>
                        <a:t>Yes / No</a:t>
                      </a:r>
                      <a:endParaRPr lang="zh-HK" altLang="en-US" dirty="0"/>
                    </a:p>
                  </a:txBody>
                  <a:tcPr/>
                </a:tc>
                <a:extLst>
                  <a:ext uri="{0D108BD9-81ED-4DB2-BD59-A6C34878D82A}">
                    <a16:rowId xmlns:a16="http://schemas.microsoft.com/office/drawing/2014/main" val="2734026038"/>
                  </a:ext>
                </a:extLst>
              </a:tr>
            </a:tbl>
          </a:graphicData>
        </a:graphic>
      </p:graphicFrame>
      <p:sp>
        <p:nvSpPr>
          <p:cNvPr id="5" name="Rounded Rectangle 4"/>
          <p:cNvSpPr/>
          <p:nvPr/>
        </p:nvSpPr>
        <p:spPr>
          <a:xfrm>
            <a:off x="2325254" y="2486890"/>
            <a:ext cx="8866909" cy="32142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HK" dirty="0">
                <a:solidFill>
                  <a:schemeClr val="tx1"/>
                </a:solidFill>
              </a:rPr>
              <a:t>The 'Recognized Medical Qualification' is decided by the </a:t>
            </a:r>
            <a:r>
              <a:rPr lang="en-US" altLang="zh-HK" dirty="0">
                <a:solidFill>
                  <a:schemeClr val="accent5">
                    <a:lumMod val="75000"/>
                  </a:schemeClr>
                </a:solidFill>
              </a:rPr>
              <a:t>Special Registration Committee under MCHK</a:t>
            </a:r>
            <a:r>
              <a:rPr lang="en-US" altLang="zh-HK" dirty="0">
                <a:solidFill>
                  <a:schemeClr val="tx1"/>
                </a:solidFill>
              </a:rPr>
              <a:t>. </a:t>
            </a:r>
            <a:r>
              <a:rPr lang="en-US" altLang="zh-HK" dirty="0" smtClean="0">
                <a:solidFill>
                  <a:schemeClr val="tx1"/>
                </a:solidFill>
              </a:rPr>
              <a:t>The </a:t>
            </a:r>
            <a:r>
              <a:rPr lang="en-US" altLang="zh-HK" dirty="0">
                <a:solidFill>
                  <a:schemeClr val="tx1"/>
                </a:solidFill>
              </a:rPr>
              <a:t>first round of around 20-30 'recognized medical qualification' list should be released in around March 2022. We would like to have the portal ready before the list is released. After the list is available, we would like to have a hyperlink to the relevant webpage, probably in MCHK website</a:t>
            </a:r>
            <a:r>
              <a:rPr lang="en-US" altLang="zh-HK" dirty="0" smtClean="0">
                <a:solidFill>
                  <a:schemeClr val="tx1"/>
                </a:solidFill>
              </a:rPr>
              <a:t>.</a:t>
            </a:r>
          </a:p>
          <a:p>
            <a:endParaRPr lang="en-US" altLang="zh-HK" dirty="0" smtClean="0">
              <a:solidFill>
                <a:schemeClr val="tx1"/>
              </a:solidFill>
            </a:endParaRPr>
          </a:p>
          <a:p>
            <a:pPr marL="342900" indent="-342900">
              <a:buAutoNum type="arabicPeriod"/>
            </a:pPr>
            <a:r>
              <a:rPr lang="en-US" altLang="zh-HK" dirty="0" smtClean="0">
                <a:solidFill>
                  <a:schemeClr val="tx1"/>
                </a:solidFill>
              </a:rPr>
              <a:t>For initial stage, </a:t>
            </a:r>
            <a:r>
              <a:rPr lang="en-US" altLang="zh-HK" dirty="0">
                <a:solidFill>
                  <a:schemeClr val="tx1"/>
                </a:solidFill>
              </a:rPr>
              <a:t>use </a:t>
            </a:r>
            <a:r>
              <a:rPr lang="en-US" altLang="zh-HK" dirty="0">
                <a:solidFill>
                  <a:schemeClr val="tx1"/>
                </a:solidFill>
                <a:hlinkClick r:id="rId2"/>
              </a:rPr>
              <a:t>https://</a:t>
            </a:r>
            <a:r>
              <a:rPr lang="en-US" altLang="zh-HK" dirty="0" smtClean="0">
                <a:solidFill>
                  <a:schemeClr val="tx1"/>
                </a:solidFill>
                <a:hlinkClick r:id="rId2"/>
              </a:rPr>
              <a:t>www.mchk.org.hk</a:t>
            </a:r>
            <a:endParaRPr lang="en-US" altLang="zh-HK" dirty="0" smtClean="0">
              <a:solidFill>
                <a:schemeClr val="tx1"/>
              </a:solidFill>
            </a:endParaRPr>
          </a:p>
          <a:p>
            <a:pPr marL="342900" indent="-342900">
              <a:buAutoNum type="arabicPeriod"/>
            </a:pPr>
            <a:r>
              <a:rPr lang="en-US" altLang="zh-HK" dirty="0" smtClean="0">
                <a:solidFill>
                  <a:schemeClr val="tx1"/>
                </a:solidFill>
              </a:rPr>
              <a:t>Once the recognized medical qualification published in MCHK, URL should be changed to the designated page.</a:t>
            </a:r>
            <a:endParaRPr lang="zh-HK" altLang="en-US" dirty="0">
              <a:solidFill>
                <a:schemeClr val="tx1"/>
              </a:solidFill>
            </a:endParaRPr>
          </a:p>
        </p:txBody>
      </p:sp>
      <p:cxnSp>
        <p:nvCxnSpPr>
          <p:cNvPr id="7" name="Straight Arrow Connector 6"/>
          <p:cNvCxnSpPr/>
          <p:nvPr/>
        </p:nvCxnSpPr>
        <p:spPr>
          <a:xfrm flipH="1" flipV="1">
            <a:off x="5320145" y="1735282"/>
            <a:ext cx="3491346" cy="751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41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3491"/>
          </a:xfrm>
        </p:spPr>
        <p:txBody>
          <a:bodyPr>
            <a:normAutofit fontScale="90000"/>
          </a:bodyPr>
          <a:lstStyle/>
          <a:p>
            <a:r>
              <a:rPr lang="en-US" altLang="zh-HK" dirty="0" smtClean="0"/>
              <a:t>Questions</a:t>
            </a:r>
            <a:endParaRPr lang="zh-HK"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6106540"/>
              </p:ext>
            </p:extLst>
          </p:nvPr>
        </p:nvGraphicFramePr>
        <p:xfrm>
          <a:off x="314036" y="683492"/>
          <a:ext cx="11582400" cy="4754880"/>
        </p:xfrm>
        <a:graphic>
          <a:graphicData uri="http://schemas.openxmlformats.org/drawingml/2006/table">
            <a:tbl>
              <a:tblPr firstRow="1" bandRow="1">
                <a:tableStyleId>{5C22544A-7EE6-4342-B048-85BDC9FD1C3A}</a:tableStyleId>
              </a:tblPr>
              <a:tblGrid>
                <a:gridCol w="531560">
                  <a:extLst>
                    <a:ext uri="{9D8B030D-6E8A-4147-A177-3AD203B41FA5}">
                      <a16:colId xmlns:a16="http://schemas.microsoft.com/office/drawing/2014/main" val="2376530850"/>
                    </a:ext>
                  </a:extLst>
                </a:gridCol>
                <a:gridCol w="5024289">
                  <a:extLst>
                    <a:ext uri="{9D8B030D-6E8A-4147-A177-3AD203B41FA5}">
                      <a16:colId xmlns:a16="http://schemas.microsoft.com/office/drawing/2014/main" val="2332968699"/>
                    </a:ext>
                  </a:extLst>
                </a:gridCol>
                <a:gridCol w="6026551">
                  <a:extLst>
                    <a:ext uri="{9D8B030D-6E8A-4147-A177-3AD203B41FA5}">
                      <a16:colId xmlns:a16="http://schemas.microsoft.com/office/drawing/2014/main" val="1332930170"/>
                    </a:ext>
                  </a:extLst>
                </a:gridCol>
              </a:tblGrid>
              <a:tr h="355432">
                <a:tc>
                  <a:txBody>
                    <a:bodyPr/>
                    <a:lstStyle/>
                    <a:p>
                      <a:r>
                        <a:rPr lang="en-US" altLang="zh-HK" dirty="0" smtClean="0"/>
                        <a:t>No</a:t>
                      </a:r>
                      <a:endParaRPr lang="zh-HK" altLang="en-US" dirty="0"/>
                    </a:p>
                  </a:txBody>
                  <a:tcPr/>
                </a:tc>
                <a:tc>
                  <a:txBody>
                    <a:bodyPr/>
                    <a:lstStyle/>
                    <a:p>
                      <a:r>
                        <a:rPr lang="en-US" altLang="zh-HK" dirty="0" smtClean="0"/>
                        <a:t>Question</a:t>
                      </a:r>
                      <a:endParaRPr lang="zh-HK" altLang="en-US" dirty="0"/>
                    </a:p>
                  </a:txBody>
                  <a:tcPr/>
                </a:tc>
                <a:tc>
                  <a:txBody>
                    <a:bodyPr/>
                    <a:lstStyle/>
                    <a:p>
                      <a:r>
                        <a:rPr lang="en-US" altLang="zh-HK" dirty="0" smtClean="0"/>
                        <a:t>Available answers</a:t>
                      </a:r>
                      <a:endParaRPr lang="zh-HK" altLang="en-US" dirty="0"/>
                    </a:p>
                  </a:txBody>
                  <a:tcPr/>
                </a:tc>
                <a:extLst>
                  <a:ext uri="{0D108BD9-81ED-4DB2-BD59-A6C34878D82A}">
                    <a16:rowId xmlns:a16="http://schemas.microsoft.com/office/drawing/2014/main" val="1017382549"/>
                  </a:ext>
                </a:extLst>
              </a:tr>
              <a:tr h="4265182">
                <a:tc>
                  <a:txBody>
                    <a:bodyPr/>
                    <a:lstStyle/>
                    <a:p>
                      <a:r>
                        <a:rPr lang="en-US" altLang="zh-HK" dirty="0" smtClean="0"/>
                        <a:t>3</a:t>
                      </a:r>
                      <a:endParaRPr lang="zh-HK" altLang="en-US" dirty="0"/>
                    </a:p>
                  </a:txBody>
                  <a:tcPr/>
                </a:tc>
                <a:tc>
                  <a:txBody>
                    <a:bodyPr/>
                    <a:lstStyle/>
                    <a:p>
                      <a:r>
                        <a:rPr lang="en-US" altLang="zh-HK" dirty="0" smtClean="0"/>
                        <a:t>What is your level of postgraduate medical training?</a:t>
                      </a:r>
                      <a:endParaRPr lang="zh-HK" altLang="en-US" dirty="0"/>
                    </a:p>
                  </a:txBody>
                  <a:tcPr/>
                </a:tc>
                <a:tc>
                  <a:txBody>
                    <a:bodyPr/>
                    <a:lstStyle/>
                    <a:p>
                      <a:pPr marL="285750" indent="-285750">
                        <a:buFont typeface="Arial" panose="020B0604020202020204" pitchFamily="34" charset="0"/>
                        <a:buChar char="•"/>
                      </a:pPr>
                      <a:r>
                        <a:rPr lang="en-US" altLang="zh-HK" dirty="0" smtClean="0"/>
                        <a:t>Graduated from medical degree but have not yet completed internship training</a:t>
                      </a:r>
                    </a:p>
                    <a:p>
                      <a:pPr marL="285750" indent="-285750">
                        <a:buFont typeface="Arial" panose="020B0604020202020204" pitchFamily="34" charset="0"/>
                        <a:buChar char="•"/>
                      </a:pPr>
                      <a:r>
                        <a:rPr lang="en-US" altLang="zh-HK" dirty="0" smtClean="0"/>
                        <a:t>Graduated from medical degree and completed internship training</a:t>
                      </a:r>
                    </a:p>
                    <a:p>
                      <a:pPr marL="285750" indent="-285750">
                        <a:buFont typeface="Arial" panose="020B0604020202020204" pitchFamily="34" charset="0"/>
                        <a:buChar char="•"/>
                      </a:pPr>
                      <a:r>
                        <a:rPr lang="en-US" altLang="zh-HK" dirty="0" smtClean="0"/>
                        <a:t>Attained a qualification comparable to the Intermediate (or Pre-intermediate*) examination of the Hong Kong Academy of Medicine (</a:t>
                      </a:r>
                      <a:r>
                        <a:rPr lang="en-US" altLang="zh-HK" b="1" i="1" u="sng" dirty="0" smtClean="0">
                          <a:solidFill>
                            <a:schemeClr val="accent1"/>
                          </a:solidFill>
                        </a:rPr>
                        <a:t>examples</a:t>
                      </a:r>
                      <a:r>
                        <a:rPr lang="en-US" altLang="zh-HK" dirty="0" smtClean="0"/>
                        <a:t>)</a:t>
                      </a:r>
                    </a:p>
                    <a:p>
                      <a:pPr marL="285750" indent="-285750">
                        <a:buFont typeface="Arial" panose="020B0604020202020204" pitchFamily="34" charset="0"/>
                        <a:buChar char="•"/>
                      </a:pPr>
                      <a:r>
                        <a:rPr lang="en-US" altLang="zh-HK" dirty="0" smtClean="0"/>
                        <a:t>Certified or registered as a specialist or equivalent, in relevant specialty in the country of </a:t>
                      </a:r>
                      <a:r>
                        <a:rPr lang="en-US" altLang="zh-HK" dirty="0" err="1" smtClean="0"/>
                        <a:t>practising</a:t>
                      </a:r>
                      <a:r>
                        <a:rPr lang="en-US" altLang="zh-HK" dirty="0" smtClean="0"/>
                        <a:t> Medicine</a:t>
                      </a:r>
                    </a:p>
                    <a:p>
                      <a:pPr marL="285750" indent="-285750">
                        <a:buFont typeface="Arial" panose="020B0604020202020204" pitchFamily="34" charset="0"/>
                        <a:buChar char="•"/>
                      </a:pPr>
                      <a:r>
                        <a:rPr lang="en-US" altLang="zh-HK" dirty="0" smtClean="0"/>
                        <a:t>Attained specialist qualification awarded or recognized by the Hong Kong Academy of Medicine</a:t>
                      </a:r>
                    </a:p>
                    <a:p>
                      <a:r>
                        <a:rPr lang="en-US" altLang="zh-HK" dirty="0" smtClean="0"/>
                        <a:t> </a:t>
                      </a:r>
                    </a:p>
                    <a:p>
                      <a:r>
                        <a:rPr lang="en-US" altLang="zh-HK" sz="1600" dirty="0" smtClean="0"/>
                        <a:t>* For Emergency Medicine, Family Medicine, Internal Medicine and </a:t>
                      </a:r>
                      <a:r>
                        <a:rPr lang="en-US" altLang="zh-HK" sz="1600" dirty="0" err="1" smtClean="0"/>
                        <a:t>Paediatrics</a:t>
                      </a:r>
                      <a:r>
                        <a:rPr lang="en-US" altLang="zh-HK" sz="1600" dirty="0" smtClean="0"/>
                        <a:t>, applicants with pre-intermediate level qualifications would be considered.</a:t>
                      </a:r>
                    </a:p>
                    <a:p>
                      <a:endParaRPr lang="zh-HK" altLang="en-US" dirty="0"/>
                    </a:p>
                  </a:txBody>
                  <a:tcPr/>
                </a:tc>
                <a:extLst>
                  <a:ext uri="{0D108BD9-81ED-4DB2-BD59-A6C34878D82A}">
                    <a16:rowId xmlns:a16="http://schemas.microsoft.com/office/drawing/2014/main" val="472632417"/>
                  </a:ext>
                </a:extLst>
              </a:tr>
            </a:tbl>
          </a:graphicData>
        </a:graphic>
      </p:graphicFrame>
      <p:cxnSp>
        <p:nvCxnSpPr>
          <p:cNvPr id="7" name="Straight Arrow Connector 6"/>
          <p:cNvCxnSpPr/>
          <p:nvPr/>
        </p:nvCxnSpPr>
        <p:spPr>
          <a:xfrm flipV="1">
            <a:off x="5247409" y="2982191"/>
            <a:ext cx="2254827" cy="1558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496290" y="3060123"/>
            <a:ext cx="3751119" cy="1293668"/>
            <a:chOff x="1662545" y="5773927"/>
            <a:chExt cx="9424554" cy="623455"/>
          </a:xfrm>
        </p:grpSpPr>
        <p:sp>
          <p:nvSpPr>
            <p:cNvPr id="6" name="Rounded Rectangle 5"/>
            <p:cNvSpPr/>
            <p:nvPr/>
          </p:nvSpPr>
          <p:spPr>
            <a:xfrm>
              <a:off x="1662545" y="5773927"/>
              <a:ext cx="9424554" cy="6234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5" name="Rectangle 4"/>
            <p:cNvSpPr/>
            <p:nvPr/>
          </p:nvSpPr>
          <p:spPr>
            <a:xfrm>
              <a:off x="2737616" y="5855920"/>
              <a:ext cx="7824355" cy="369332"/>
            </a:xfrm>
            <a:prstGeom prst="rect">
              <a:avLst/>
            </a:prstGeom>
          </p:spPr>
          <p:txBody>
            <a:bodyPr wrap="square">
              <a:spAutoFit/>
            </a:bodyPr>
            <a:lstStyle/>
            <a:p>
              <a:pPr>
                <a:spcAft>
                  <a:spcPts val="0"/>
                </a:spcAft>
              </a:pPr>
              <a:r>
                <a:rPr lang="en-US" altLang="zh-HK" u="sng" dirty="0">
                  <a:solidFill>
                    <a:srgbClr val="000000"/>
                  </a:solidFill>
                  <a:latin typeface="Calibri" panose="020F0502020204030204" pitchFamily="34" charset="0"/>
                  <a:hlinkClick r:id="rId2"/>
                </a:rPr>
                <a:t>https://www.ha.org.hk/haho/ho/hrd_jv/LRExamplesofQualifications202021a.pdf</a:t>
              </a:r>
              <a:endParaRPr lang="zh-TW" altLang="zh-HK" sz="1600" dirty="0">
                <a:latin typeface="Times New Roman" panose="02020603050405020304" pitchFamily="18" charset="0"/>
              </a:endParaRPr>
            </a:p>
          </p:txBody>
        </p:sp>
      </p:grpSp>
    </p:spTree>
    <p:extLst>
      <p:ext uri="{BB962C8B-B14F-4D97-AF65-F5344CB8AC3E}">
        <p14:creationId xmlns:p14="http://schemas.microsoft.com/office/powerpoint/2010/main" val="35056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3491"/>
          </a:xfrm>
        </p:spPr>
        <p:txBody>
          <a:bodyPr>
            <a:normAutofit fontScale="90000"/>
          </a:bodyPr>
          <a:lstStyle/>
          <a:p>
            <a:r>
              <a:rPr lang="en-US" altLang="zh-HK" dirty="0" smtClean="0"/>
              <a:t>Questions</a:t>
            </a:r>
            <a:endParaRPr lang="zh-HK"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144641"/>
              </p:ext>
            </p:extLst>
          </p:nvPr>
        </p:nvGraphicFramePr>
        <p:xfrm>
          <a:off x="314036" y="683492"/>
          <a:ext cx="11582400" cy="5669280"/>
        </p:xfrm>
        <a:graphic>
          <a:graphicData uri="http://schemas.openxmlformats.org/drawingml/2006/table">
            <a:tbl>
              <a:tblPr firstRow="1" bandRow="1">
                <a:tableStyleId>{5C22544A-7EE6-4342-B048-85BDC9FD1C3A}</a:tableStyleId>
              </a:tblPr>
              <a:tblGrid>
                <a:gridCol w="531560">
                  <a:extLst>
                    <a:ext uri="{9D8B030D-6E8A-4147-A177-3AD203B41FA5}">
                      <a16:colId xmlns:a16="http://schemas.microsoft.com/office/drawing/2014/main" val="2376530850"/>
                    </a:ext>
                  </a:extLst>
                </a:gridCol>
                <a:gridCol w="5024289">
                  <a:extLst>
                    <a:ext uri="{9D8B030D-6E8A-4147-A177-3AD203B41FA5}">
                      <a16:colId xmlns:a16="http://schemas.microsoft.com/office/drawing/2014/main" val="2332968699"/>
                    </a:ext>
                  </a:extLst>
                </a:gridCol>
                <a:gridCol w="6026551">
                  <a:extLst>
                    <a:ext uri="{9D8B030D-6E8A-4147-A177-3AD203B41FA5}">
                      <a16:colId xmlns:a16="http://schemas.microsoft.com/office/drawing/2014/main" val="1332930170"/>
                    </a:ext>
                  </a:extLst>
                </a:gridCol>
              </a:tblGrid>
              <a:tr h="355432">
                <a:tc>
                  <a:txBody>
                    <a:bodyPr/>
                    <a:lstStyle/>
                    <a:p>
                      <a:r>
                        <a:rPr lang="en-US" altLang="zh-HK" dirty="0" smtClean="0"/>
                        <a:t>No</a:t>
                      </a:r>
                      <a:endParaRPr lang="zh-HK" altLang="en-US" dirty="0"/>
                    </a:p>
                  </a:txBody>
                  <a:tcPr/>
                </a:tc>
                <a:tc>
                  <a:txBody>
                    <a:bodyPr/>
                    <a:lstStyle/>
                    <a:p>
                      <a:r>
                        <a:rPr lang="en-US" altLang="zh-HK" dirty="0" smtClean="0"/>
                        <a:t>Question</a:t>
                      </a:r>
                      <a:endParaRPr lang="zh-HK" altLang="en-US" dirty="0"/>
                    </a:p>
                  </a:txBody>
                  <a:tcPr/>
                </a:tc>
                <a:tc>
                  <a:txBody>
                    <a:bodyPr/>
                    <a:lstStyle/>
                    <a:p>
                      <a:r>
                        <a:rPr lang="en-US" altLang="zh-HK" dirty="0" smtClean="0"/>
                        <a:t>Available answers</a:t>
                      </a:r>
                      <a:endParaRPr lang="zh-HK" altLang="en-US" dirty="0"/>
                    </a:p>
                  </a:txBody>
                  <a:tcPr/>
                </a:tc>
                <a:extLst>
                  <a:ext uri="{0D108BD9-81ED-4DB2-BD59-A6C34878D82A}">
                    <a16:rowId xmlns:a16="http://schemas.microsoft.com/office/drawing/2014/main" val="1017382549"/>
                  </a:ext>
                </a:extLst>
              </a:tr>
              <a:tr h="4265182">
                <a:tc>
                  <a:txBody>
                    <a:bodyPr/>
                    <a:lstStyle/>
                    <a:p>
                      <a:r>
                        <a:rPr lang="en-US" altLang="zh-HK" dirty="0" smtClean="0"/>
                        <a:t>4</a:t>
                      </a:r>
                      <a:endParaRPr lang="zh-HK" altLang="en-US" dirty="0"/>
                    </a:p>
                  </a:txBody>
                  <a:tcPr/>
                </a:tc>
                <a:tc>
                  <a:txBody>
                    <a:bodyPr/>
                    <a:lstStyle/>
                    <a:p>
                      <a:r>
                        <a:rPr lang="en-US" altLang="zh-HK" dirty="0" smtClean="0"/>
                        <a:t>Which specialty are you interested in?</a:t>
                      </a:r>
                      <a:endParaRPr lang="zh-HK" altLang="en-US" dirty="0"/>
                    </a:p>
                  </a:txBody>
                  <a:tcPr/>
                </a:tc>
                <a:tc>
                  <a:txBody>
                    <a:bodyPr/>
                    <a:lstStyle/>
                    <a:p>
                      <a:pPr marL="285750" indent="-285750">
                        <a:buFont typeface="Arial" panose="020B0604020202020204" pitchFamily="34" charset="0"/>
                        <a:buChar char="•"/>
                      </a:pPr>
                      <a:r>
                        <a:rPr lang="en-US" altLang="zh-HK" dirty="0" err="1" smtClean="0"/>
                        <a:t>Anaesthesiology</a:t>
                      </a:r>
                      <a:endParaRPr lang="en-US" altLang="zh-HK" dirty="0" smtClean="0"/>
                    </a:p>
                    <a:p>
                      <a:pPr marL="285750" indent="-285750">
                        <a:buFont typeface="Arial" panose="020B0604020202020204" pitchFamily="34" charset="0"/>
                        <a:buChar char="•"/>
                      </a:pPr>
                      <a:r>
                        <a:rPr lang="en-US" altLang="zh-HK" dirty="0" smtClean="0"/>
                        <a:t>Clinical Oncology</a:t>
                      </a:r>
                    </a:p>
                    <a:p>
                      <a:pPr marL="285750" indent="-285750">
                        <a:buFont typeface="Arial" panose="020B0604020202020204" pitchFamily="34" charset="0"/>
                        <a:buChar char="•"/>
                      </a:pPr>
                      <a:r>
                        <a:rPr lang="en-US" altLang="zh-HK" dirty="0" smtClean="0"/>
                        <a:t>Emergency Medicine</a:t>
                      </a:r>
                    </a:p>
                    <a:p>
                      <a:pPr marL="285750" indent="-285750">
                        <a:buFont typeface="Arial" panose="020B0604020202020204" pitchFamily="34" charset="0"/>
                        <a:buChar char="•"/>
                      </a:pPr>
                      <a:r>
                        <a:rPr lang="en-US" altLang="zh-HK" dirty="0" smtClean="0"/>
                        <a:t>Family Medicine</a:t>
                      </a:r>
                    </a:p>
                    <a:p>
                      <a:pPr marL="285750" indent="-285750">
                        <a:buFont typeface="Arial" panose="020B0604020202020204" pitchFamily="34" charset="0"/>
                        <a:buChar char="•"/>
                      </a:pPr>
                      <a:r>
                        <a:rPr lang="en-US" altLang="zh-HK" dirty="0" smtClean="0"/>
                        <a:t>Intensive Care</a:t>
                      </a:r>
                    </a:p>
                    <a:p>
                      <a:pPr marL="285750" indent="-285750">
                        <a:buFont typeface="Arial" panose="020B0604020202020204" pitchFamily="34" charset="0"/>
                        <a:buChar char="•"/>
                      </a:pPr>
                      <a:r>
                        <a:rPr lang="en-US" altLang="zh-HK" dirty="0" smtClean="0"/>
                        <a:t>Internal Medicine</a:t>
                      </a:r>
                    </a:p>
                    <a:p>
                      <a:pPr marL="285750" indent="-285750">
                        <a:buFont typeface="Arial" panose="020B0604020202020204" pitchFamily="34" charset="0"/>
                        <a:buChar char="•"/>
                      </a:pPr>
                      <a:r>
                        <a:rPr lang="en-US" altLang="zh-HK" dirty="0" smtClean="0"/>
                        <a:t>Obstetrics &amp; </a:t>
                      </a:r>
                      <a:r>
                        <a:rPr lang="en-US" altLang="zh-HK" dirty="0" err="1" smtClean="0"/>
                        <a:t>Gynaecology</a:t>
                      </a:r>
                      <a:endParaRPr lang="en-US" altLang="zh-HK" dirty="0" smtClean="0"/>
                    </a:p>
                    <a:p>
                      <a:pPr marL="285750" indent="-285750">
                        <a:buFont typeface="Arial" panose="020B0604020202020204" pitchFamily="34" charset="0"/>
                        <a:buChar char="•"/>
                      </a:pPr>
                      <a:r>
                        <a:rPr lang="en-US" altLang="zh-HK" dirty="0" smtClean="0"/>
                        <a:t>Ophthalmology</a:t>
                      </a:r>
                    </a:p>
                    <a:p>
                      <a:pPr marL="285750" indent="-285750">
                        <a:buFont typeface="Arial" panose="020B0604020202020204" pitchFamily="34" charset="0"/>
                        <a:buChar char="•"/>
                      </a:pPr>
                      <a:r>
                        <a:rPr lang="en-US" altLang="zh-HK" dirty="0" err="1" smtClean="0"/>
                        <a:t>Orthpaedics</a:t>
                      </a:r>
                      <a:r>
                        <a:rPr lang="en-US" altLang="zh-HK" dirty="0" smtClean="0"/>
                        <a:t> &amp; Traumatology</a:t>
                      </a:r>
                    </a:p>
                    <a:p>
                      <a:pPr marL="285750" indent="-285750">
                        <a:buFont typeface="Arial" panose="020B0604020202020204" pitchFamily="34" charset="0"/>
                        <a:buChar char="•"/>
                      </a:pPr>
                      <a:r>
                        <a:rPr lang="en-US" altLang="zh-HK" dirty="0" smtClean="0"/>
                        <a:t>Otorhinolaryngology</a:t>
                      </a:r>
                    </a:p>
                    <a:p>
                      <a:pPr marL="285750" indent="-285750">
                        <a:buFont typeface="Arial" panose="020B0604020202020204" pitchFamily="34" charset="0"/>
                        <a:buChar char="•"/>
                      </a:pPr>
                      <a:r>
                        <a:rPr lang="en-US" altLang="zh-HK" dirty="0" err="1" smtClean="0"/>
                        <a:t>Paediatrics</a:t>
                      </a:r>
                      <a:endParaRPr lang="en-US" altLang="zh-HK" dirty="0" smtClean="0"/>
                    </a:p>
                    <a:p>
                      <a:pPr marL="285750" indent="-285750">
                        <a:buFont typeface="Arial" panose="020B0604020202020204" pitchFamily="34" charset="0"/>
                        <a:buChar char="•"/>
                      </a:pPr>
                      <a:r>
                        <a:rPr lang="en-US" altLang="zh-HK" dirty="0" smtClean="0"/>
                        <a:t>Pathology</a:t>
                      </a:r>
                    </a:p>
                    <a:p>
                      <a:pPr marL="285750" indent="-285750">
                        <a:buFont typeface="Arial" panose="020B0604020202020204" pitchFamily="34" charset="0"/>
                        <a:buChar char="•"/>
                      </a:pPr>
                      <a:r>
                        <a:rPr lang="en-US" altLang="zh-HK" dirty="0" smtClean="0"/>
                        <a:t>Psychiatry</a:t>
                      </a:r>
                    </a:p>
                    <a:p>
                      <a:pPr marL="285750" indent="-285750">
                        <a:buFont typeface="Arial" panose="020B0604020202020204" pitchFamily="34" charset="0"/>
                        <a:buChar char="•"/>
                      </a:pPr>
                      <a:r>
                        <a:rPr lang="en-US" altLang="zh-HK" dirty="0" smtClean="0"/>
                        <a:t>Radiology</a:t>
                      </a:r>
                    </a:p>
                    <a:p>
                      <a:pPr marL="285750" indent="-285750">
                        <a:buFont typeface="Arial" panose="020B0604020202020204" pitchFamily="34" charset="0"/>
                        <a:buChar char="•"/>
                      </a:pPr>
                      <a:r>
                        <a:rPr lang="en-US" altLang="zh-HK" dirty="0" smtClean="0"/>
                        <a:t>Nuclear Medicine</a:t>
                      </a:r>
                    </a:p>
                    <a:p>
                      <a:pPr marL="285750" indent="-285750">
                        <a:buFont typeface="Arial" panose="020B0604020202020204" pitchFamily="34" charset="0"/>
                        <a:buChar char="•"/>
                      </a:pPr>
                      <a:r>
                        <a:rPr lang="en-US" altLang="zh-HK" dirty="0" smtClean="0"/>
                        <a:t>General Surgery</a:t>
                      </a:r>
                    </a:p>
                    <a:p>
                      <a:pPr marL="285750" indent="-285750">
                        <a:buFont typeface="Arial" panose="020B0604020202020204" pitchFamily="34" charset="0"/>
                        <a:buChar char="•"/>
                      </a:pPr>
                      <a:r>
                        <a:rPr lang="en-US" altLang="zh-HK" dirty="0" smtClean="0"/>
                        <a:t>Cardiothoracic Surgery</a:t>
                      </a:r>
                    </a:p>
                    <a:p>
                      <a:pPr marL="285750" indent="-285750">
                        <a:buFont typeface="Arial" panose="020B0604020202020204" pitchFamily="34" charset="0"/>
                        <a:buChar char="•"/>
                      </a:pPr>
                      <a:r>
                        <a:rPr lang="en-US" altLang="zh-HK" dirty="0" smtClean="0"/>
                        <a:t>Neurosurgery</a:t>
                      </a:r>
                    </a:p>
                    <a:p>
                      <a:pPr marL="285750" indent="-285750">
                        <a:buFont typeface="Arial" panose="020B0604020202020204" pitchFamily="34" charset="0"/>
                        <a:buChar char="•"/>
                      </a:pPr>
                      <a:r>
                        <a:rPr lang="en-US" altLang="zh-HK" dirty="0" smtClean="0"/>
                        <a:t>Plastic Surgery</a:t>
                      </a:r>
                    </a:p>
                  </a:txBody>
                  <a:tcPr/>
                </a:tc>
                <a:extLst>
                  <a:ext uri="{0D108BD9-81ED-4DB2-BD59-A6C34878D82A}">
                    <a16:rowId xmlns:a16="http://schemas.microsoft.com/office/drawing/2014/main" val="472632417"/>
                  </a:ext>
                </a:extLst>
              </a:tr>
            </a:tbl>
          </a:graphicData>
        </a:graphic>
      </p:graphicFrame>
    </p:spTree>
    <p:extLst>
      <p:ext uri="{BB962C8B-B14F-4D97-AF65-F5344CB8AC3E}">
        <p14:creationId xmlns:p14="http://schemas.microsoft.com/office/powerpoint/2010/main" val="47840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49" y="-65523"/>
            <a:ext cx="10515600" cy="1325563"/>
          </a:xfrm>
        </p:spPr>
        <p:txBody>
          <a:bodyPr/>
          <a:lstStyle/>
          <a:p>
            <a:r>
              <a:rPr lang="en-US" altLang="zh-HK" dirty="0" smtClean="0"/>
              <a:t>Message after submission</a:t>
            </a:r>
            <a:endParaRPr lang="zh-HK" altLang="en-US" dirty="0"/>
          </a:p>
        </p:txBody>
      </p:sp>
      <p:grpSp>
        <p:nvGrpSpPr>
          <p:cNvPr id="11" name="Group 10"/>
          <p:cNvGrpSpPr/>
          <p:nvPr/>
        </p:nvGrpSpPr>
        <p:grpSpPr>
          <a:xfrm>
            <a:off x="1247855" y="1044826"/>
            <a:ext cx="7917365" cy="3924417"/>
            <a:chOff x="2062976" y="2252546"/>
            <a:chExt cx="7917365" cy="3924417"/>
          </a:xfrm>
        </p:grpSpPr>
        <p:sp>
          <p:nvSpPr>
            <p:cNvPr id="4" name="Rounded Rectangle 3"/>
            <p:cNvSpPr/>
            <p:nvPr/>
          </p:nvSpPr>
          <p:spPr>
            <a:xfrm>
              <a:off x="2062976" y="2252546"/>
              <a:ext cx="7917365" cy="392441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HK" altLang="en-US" dirty="0"/>
            </a:p>
          </p:txBody>
        </p:sp>
        <p:sp>
          <p:nvSpPr>
            <p:cNvPr id="5" name="TextBox 4"/>
            <p:cNvSpPr txBox="1"/>
            <p:nvPr/>
          </p:nvSpPr>
          <p:spPr>
            <a:xfrm>
              <a:off x="4750418" y="3144644"/>
              <a:ext cx="4952944" cy="1200329"/>
            </a:xfrm>
            <a:prstGeom prst="rect">
              <a:avLst/>
            </a:prstGeom>
            <a:noFill/>
          </p:spPr>
          <p:txBody>
            <a:bodyPr wrap="square" rtlCol="0">
              <a:spAutoFit/>
            </a:bodyPr>
            <a:lstStyle/>
            <a:p>
              <a:r>
                <a:rPr lang="en-US" altLang="zh-HK" sz="2400" dirty="0"/>
                <a:t>Thank you for showing your interest. Our office will contact </a:t>
              </a:r>
              <a:r>
                <a:rPr lang="en-US" altLang="zh-HK" sz="2400" dirty="0" smtClean="0"/>
                <a:t>you in </a:t>
              </a:r>
              <a:r>
                <a:rPr lang="en-US" altLang="zh-HK" sz="2400" dirty="0"/>
                <a:t>due course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787" y="3299023"/>
              <a:ext cx="2087821" cy="2091899"/>
            </a:xfrm>
            <a:prstGeom prst="rect">
              <a:avLst/>
            </a:prstGeom>
          </p:spPr>
        </p:pic>
        <p:pic>
          <p:nvPicPr>
            <p:cNvPr id="10" name="Picture 9"/>
            <p:cNvPicPr>
              <a:picLocks noChangeAspect="1"/>
            </p:cNvPicPr>
            <p:nvPr/>
          </p:nvPicPr>
          <p:blipFill>
            <a:blip r:embed="rId3"/>
            <a:stretch>
              <a:fillRect/>
            </a:stretch>
          </p:blipFill>
          <p:spPr>
            <a:xfrm>
              <a:off x="9298023" y="2452746"/>
              <a:ext cx="405339" cy="410969"/>
            </a:xfrm>
            <a:prstGeom prst="rect">
              <a:avLst/>
            </a:prstGeom>
          </p:spPr>
        </p:pic>
      </p:grpSp>
      <p:sp>
        <p:nvSpPr>
          <p:cNvPr id="3" name="TextBox 2"/>
          <p:cNvSpPr txBox="1"/>
          <p:nvPr/>
        </p:nvSpPr>
        <p:spPr>
          <a:xfrm>
            <a:off x="1036970" y="5385007"/>
            <a:ext cx="9137157" cy="1200329"/>
          </a:xfrm>
          <a:prstGeom prst="rect">
            <a:avLst/>
          </a:prstGeom>
          <a:noFill/>
        </p:spPr>
        <p:txBody>
          <a:bodyPr wrap="square" rtlCol="0">
            <a:spAutoFit/>
          </a:bodyPr>
          <a:lstStyle/>
          <a:p>
            <a:pPr marL="342900" indent="-342900">
              <a:buFont typeface="Arial" panose="020B0604020202020204" pitchFamily="34" charset="0"/>
              <a:buChar char="•"/>
            </a:pPr>
            <a:r>
              <a:rPr lang="en-US" altLang="zh-HK" sz="2400" dirty="0" smtClean="0"/>
              <a:t>HA admin could download / receive the consolidated basic information from applicants</a:t>
            </a:r>
            <a:endParaRPr lang="en-US" altLang="zh-HK" sz="2400" dirty="0"/>
          </a:p>
          <a:p>
            <a:pPr marL="342900" indent="-342900">
              <a:buFont typeface="Arial" panose="020B0604020202020204" pitchFamily="34" charset="0"/>
              <a:buChar char="•"/>
            </a:pPr>
            <a:r>
              <a:rPr lang="en-US" altLang="zh-HK" sz="2400" dirty="0" smtClean="0"/>
              <a:t>Schedule job for data housekeeping</a:t>
            </a:r>
            <a:endParaRPr lang="zh-HK" altLang="en-US" sz="2400" dirty="0"/>
          </a:p>
        </p:txBody>
      </p:sp>
      <p:cxnSp>
        <p:nvCxnSpPr>
          <p:cNvPr id="9" name="Straight Arrow Connector 8"/>
          <p:cNvCxnSpPr/>
          <p:nvPr/>
        </p:nvCxnSpPr>
        <p:spPr>
          <a:xfrm flipH="1" flipV="1">
            <a:off x="5486400" y="3036710"/>
            <a:ext cx="4015710" cy="1057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8298567" y="3944735"/>
            <a:ext cx="3751119" cy="1293668"/>
            <a:chOff x="1662545" y="5692745"/>
            <a:chExt cx="9424554" cy="623455"/>
          </a:xfrm>
        </p:grpSpPr>
        <p:sp>
          <p:nvSpPr>
            <p:cNvPr id="13" name="Rounded Rectangle 12"/>
            <p:cNvSpPr/>
            <p:nvPr/>
          </p:nvSpPr>
          <p:spPr>
            <a:xfrm>
              <a:off x="1662545" y="5692745"/>
              <a:ext cx="9424554" cy="6234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14" name="Rectangle 13"/>
            <p:cNvSpPr/>
            <p:nvPr/>
          </p:nvSpPr>
          <p:spPr>
            <a:xfrm>
              <a:off x="2737616" y="5855920"/>
              <a:ext cx="7824355" cy="311485"/>
            </a:xfrm>
            <a:prstGeom prst="rect">
              <a:avLst/>
            </a:prstGeom>
          </p:spPr>
          <p:txBody>
            <a:bodyPr wrap="square">
              <a:spAutoFit/>
            </a:bodyPr>
            <a:lstStyle/>
            <a:p>
              <a:pPr>
                <a:spcAft>
                  <a:spcPts val="0"/>
                </a:spcAft>
              </a:pPr>
              <a:r>
                <a:rPr lang="en-US" altLang="zh-HK" dirty="0" smtClean="0">
                  <a:solidFill>
                    <a:srgbClr val="000000"/>
                  </a:solidFill>
                  <a:latin typeface="Calibri" panose="020F0502020204030204" pitchFamily="34" charset="0"/>
                </a:rPr>
                <a:t>No need to show any image after submission.</a:t>
              </a:r>
              <a:endParaRPr lang="zh-TW" altLang="zh-HK" sz="1600" dirty="0">
                <a:latin typeface="Times New Roman" panose="02020603050405020304" pitchFamily="18" charset="0"/>
              </a:endParaRPr>
            </a:p>
          </p:txBody>
        </p:sp>
      </p:grpSp>
    </p:spTree>
    <p:extLst>
      <p:ext uri="{BB962C8B-B14F-4D97-AF65-F5344CB8AC3E}">
        <p14:creationId xmlns:p14="http://schemas.microsoft.com/office/powerpoint/2010/main" val="177183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HK" dirty="0" smtClean="0"/>
              <a:t>2</a:t>
            </a:r>
            <a:r>
              <a:rPr lang="en-US" altLang="zh-HK" dirty="0"/>
              <a:t>. Security requirement for HA Public Cloud App</a:t>
            </a:r>
            <a:endParaRPr lang="zh-HK" altLang="en-US" dirty="0"/>
          </a:p>
        </p:txBody>
      </p:sp>
      <p:sp>
        <p:nvSpPr>
          <p:cNvPr id="5" name="Text Placeholder 4"/>
          <p:cNvSpPr>
            <a:spLocks noGrp="1"/>
          </p:cNvSpPr>
          <p:nvPr>
            <p:ph type="body" idx="1"/>
          </p:nvPr>
        </p:nvSpPr>
        <p:spPr/>
        <p:txBody>
          <a:bodyPr/>
          <a:lstStyle/>
          <a:p>
            <a:endParaRPr lang="zh-HK" altLang="en-US"/>
          </a:p>
        </p:txBody>
      </p:sp>
    </p:spTree>
    <p:extLst>
      <p:ext uri="{BB962C8B-B14F-4D97-AF65-F5344CB8AC3E}">
        <p14:creationId xmlns:p14="http://schemas.microsoft.com/office/powerpoint/2010/main" val="386346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14723</TotalTime>
  <Words>557</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新細明體</vt:lpstr>
      <vt:lpstr>Arial</vt:lpstr>
      <vt:lpstr>Calibri</vt:lpstr>
      <vt:lpstr>Calibri Light</vt:lpstr>
      <vt:lpstr>Times New Roman</vt:lpstr>
      <vt:lpstr>Office Theme</vt:lpstr>
      <vt:lpstr>Kick off meeting  for a Unified  Portal for Recruitment  of Non-locally Trained Doctors (NLTDs)</vt:lpstr>
      <vt:lpstr>Agenda</vt:lpstr>
      <vt:lpstr>1. Updated Functional Requirements</vt:lpstr>
      <vt:lpstr>Unified Portal</vt:lpstr>
      <vt:lpstr>Questions</vt:lpstr>
      <vt:lpstr>Questions</vt:lpstr>
      <vt:lpstr>Questions</vt:lpstr>
      <vt:lpstr>Message after submission</vt:lpstr>
      <vt:lpstr>2. Security requirement for HA Public Cloud App</vt:lpstr>
      <vt:lpstr>2. Security requirement for HA Public Cloud App</vt:lpstr>
      <vt:lpstr>3. Proposed solution</vt:lpstr>
      <vt:lpstr>Thank you</vt:lpstr>
    </vt:vector>
  </TitlesOfParts>
  <Company>Hospital Authority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Oversea Doctors</dc:title>
  <dc:creator>Yung</dc:creator>
  <cp:lastModifiedBy>Yung</cp:lastModifiedBy>
  <cp:revision>70</cp:revision>
  <dcterms:created xsi:type="dcterms:W3CDTF">2021-10-25T09:46:47Z</dcterms:created>
  <dcterms:modified xsi:type="dcterms:W3CDTF">2021-12-23T02:20:31Z</dcterms:modified>
</cp:coreProperties>
</file>