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141169140" r:id="rId4"/>
    <p:sldId id="141169142" r:id="rId5"/>
    <p:sldId id="141169141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26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40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04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S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>
                <a:uLnTx/>
              </a:defRPr>
            </a:lvl1pPr>
            <a:lvl2pPr>
              <a:spcBef>
                <a:spcPts val="1200"/>
              </a:spcBef>
              <a:defRPr>
                <a:uLnTx/>
              </a:defRPr>
            </a:lvl2pPr>
            <a:lvl3pPr>
              <a:spcBef>
                <a:spcPts val="1200"/>
              </a:spcBef>
              <a:defRPr>
                <a:uLnTx/>
              </a:defRPr>
            </a:lvl3pPr>
            <a:lvl4pPr>
              <a:defRPr>
                <a:uLnTx/>
              </a:defRPr>
            </a:lvl4pPr>
          </a:lstStyle>
          <a:p>
            <a:pPr lvl="0"/>
            <a:r>
              <a:rPr lang="en-US" dirty="0">
                <a:uLnTx/>
              </a:rPr>
              <a:t>Click to edit Master text styles</a:t>
            </a:r>
          </a:p>
          <a:p>
            <a:pPr lvl="1"/>
            <a:r>
              <a:rPr lang="en-US" dirty="0">
                <a:uLnTx/>
              </a:rPr>
              <a:t>Second level</a:t>
            </a:r>
          </a:p>
          <a:p>
            <a:pPr lvl="2"/>
            <a:r>
              <a:rPr lang="en-US" dirty="0">
                <a:uLnTx/>
              </a:rPr>
              <a:t>Third level</a:t>
            </a:r>
          </a:p>
          <a:p>
            <a:pPr lvl="3"/>
            <a:endParaRPr lang="en-US" dirty="0">
              <a:uLnTx/>
            </a:endParaRPr>
          </a:p>
          <a:p>
            <a:pPr lvl="4"/>
            <a:endParaRPr lang="en-US" dirty="0">
              <a:uLnTx/>
            </a:endParaRPr>
          </a:p>
        </p:txBody>
      </p:sp>
      <p:sp>
        <p:nvSpPr>
          <p:cNvPr id="4" name="Title Placeholder 1"/>
          <p:cNvSpPr>
            <a:spLocks noGrp="1" noEditPoints="1"/>
          </p:cNvSpPr>
          <p:nvPr>
            <p:ph type="title"/>
          </p:nvPr>
        </p:nvSpPr>
        <p:spPr>
          <a:xfrm>
            <a:off x="517504" y="395464"/>
            <a:ext cx="11136000" cy="432000"/>
          </a:xfrm>
        </p:spPr>
        <p:txBody>
          <a:bodyPr rtlCol="0">
            <a:normAutofit/>
          </a:bodyPr>
          <a:lstStyle/>
          <a:p>
            <a:r>
              <a:rPr lang="en-US" dirty="0">
                <a:uLn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7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40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170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52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52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12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326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006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45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7587-45E9-4825-B341-19E6847187A4}" type="datetimeFigureOut">
              <a:rPr lang="zh-HK" altLang="en-US" smtClean="0"/>
              <a:t>14/12/2021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1981-3F59-4C2E-A86B-50E5DBDA3F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93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.ha.org.hk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kam.org.hk/%20hk" TargetMode="External"/><Relationship Id="rId2" Type="http://schemas.openxmlformats.org/officeDocument/2006/relationships/hyperlink" Target="https://www.mchk.org.hk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file:///C:\Users\ywh279\AppData\Local\Microsoft\Windows\INetCache\Content.Word\(URL%20maintained%20by%20HK%20GOV,%20to%20be%20provided%20later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2836" y="1433740"/>
            <a:ext cx="3668486" cy="4351338"/>
          </a:xfrm>
        </p:spPr>
        <p:txBody>
          <a:bodyPr>
            <a:normAutofit/>
          </a:bodyPr>
          <a:lstStyle/>
          <a:p>
            <a:r>
              <a:rPr lang="en-US" altLang="zh-HK" sz="2400" dirty="0"/>
              <a:t>A responsive webpage on Internet</a:t>
            </a:r>
          </a:p>
          <a:p>
            <a:r>
              <a:rPr lang="en-US" altLang="zh-HK" sz="2400" dirty="0"/>
              <a:t>Ask user to provide basic information</a:t>
            </a:r>
          </a:p>
          <a:p>
            <a:pPr lvl="1"/>
            <a:r>
              <a:rPr lang="en-US" altLang="zh-HK" sz="2000" dirty="0"/>
              <a:t>Full Name</a:t>
            </a:r>
          </a:p>
          <a:p>
            <a:pPr lvl="1"/>
            <a:r>
              <a:rPr lang="en-US" altLang="zh-HK" sz="2000" dirty="0"/>
              <a:t>Contact Email</a:t>
            </a:r>
          </a:p>
          <a:p>
            <a:pPr lvl="1"/>
            <a:r>
              <a:rPr lang="en-US" altLang="zh-HK" sz="2000" dirty="0"/>
              <a:t>Contact Phone Number</a:t>
            </a:r>
          </a:p>
          <a:p>
            <a:pPr lvl="1"/>
            <a:r>
              <a:rPr lang="en-US" altLang="zh-HK" sz="2000" dirty="0"/>
              <a:t>Some key questions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1639" y="354775"/>
            <a:ext cx="6983115" cy="62932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32" y="354775"/>
            <a:ext cx="1733550" cy="7810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88006" y="543438"/>
            <a:ext cx="43923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K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Registration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89833"/>
              </p:ext>
            </p:extLst>
          </p:nvPr>
        </p:nvGraphicFramePr>
        <p:xfrm>
          <a:off x="4803555" y="1304689"/>
          <a:ext cx="6349598" cy="451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445">
                  <a:extLst>
                    <a:ext uri="{9D8B030D-6E8A-4147-A177-3AD203B41FA5}">
                      <a16:colId xmlns:a16="http://schemas.microsoft.com/office/drawing/2014/main" val="6954259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805078585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757969687"/>
                    </a:ext>
                  </a:extLst>
                </a:gridCol>
                <a:gridCol w="1796882">
                  <a:extLst>
                    <a:ext uri="{9D8B030D-6E8A-4147-A177-3AD203B41FA5}">
                      <a16:colId xmlns:a16="http://schemas.microsoft.com/office/drawing/2014/main" val="927502891"/>
                    </a:ext>
                  </a:extLst>
                </a:gridCol>
              </a:tblGrid>
              <a:tr h="377495">
                <a:tc gridSpan="4">
                  <a:txBody>
                    <a:bodyPr/>
                    <a:lstStyle/>
                    <a:p>
                      <a:r>
                        <a:rPr lang="en-US" altLang="zh-HK" sz="1400" u="sng" dirty="0">
                          <a:solidFill>
                            <a:schemeClr val="tx1"/>
                          </a:solidFill>
                        </a:rPr>
                        <a:t>Personal information</a:t>
                      </a:r>
                      <a:endParaRPr lang="zh-HK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28635"/>
                  </a:ext>
                </a:extLst>
              </a:tr>
              <a:tr h="375204">
                <a:tc gridSpan="2"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Full Name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6043"/>
                  </a:ext>
                </a:extLst>
              </a:tr>
              <a:tr h="375204">
                <a:tc gridSpan="2"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Contact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Email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HK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06077"/>
                  </a:ext>
                </a:extLst>
              </a:tr>
              <a:tr h="375204">
                <a:tc gridSpan="2"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Contact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Phone number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HK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95811"/>
                  </a:ext>
                </a:extLst>
              </a:tr>
              <a:tr h="3752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Are you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Hong Kong Permanent Resident?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HK" sz="1400" dirty="0"/>
                        <a:t>     </a:t>
                      </a:r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Yes         No</a:t>
                      </a:r>
                      <a:endParaRPr lang="zh-HK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97872"/>
                  </a:ext>
                </a:extLst>
              </a:tr>
              <a:tr h="240312">
                <a:tc gridSpan="4">
                  <a:txBody>
                    <a:bodyPr/>
                    <a:lstStyle/>
                    <a:p>
                      <a:endParaRPr lang="zh-HK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9581"/>
                  </a:ext>
                </a:extLst>
              </a:tr>
              <a:tr h="410291">
                <a:tc gridSpan="4">
                  <a:txBody>
                    <a:bodyPr/>
                    <a:lstStyle/>
                    <a:p>
                      <a:r>
                        <a:rPr lang="en-US" altLang="zh-HK" sz="1400" b="1" u="sng" dirty="0">
                          <a:solidFill>
                            <a:schemeClr val="tx1"/>
                          </a:solidFill>
                        </a:rPr>
                        <a:t>Questions (</a:t>
                      </a:r>
                      <a:r>
                        <a:rPr lang="en-US" altLang="zh-HK" sz="1400" b="1" u="sng" dirty="0">
                          <a:solidFill>
                            <a:srgbClr val="FF0000"/>
                          </a:solidFill>
                        </a:rPr>
                        <a:t>TBC</a:t>
                      </a:r>
                      <a:r>
                        <a:rPr lang="en-US" altLang="zh-HK" sz="1400" b="1" u="sng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HK" altLang="en-US" sz="14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56989"/>
                  </a:ext>
                </a:extLst>
              </a:tr>
              <a:tr h="1018082">
                <a:tc gridSpan="3"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Any medical training in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Hong Kong?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     Yes         No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21419"/>
                  </a:ext>
                </a:extLst>
              </a:tr>
              <a:tr h="969276">
                <a:tc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Postgraduate medical training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experience?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    Without Internship</a:t>
                      </a:r>
                    </a:p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    Completed Internship</a:t>
                      </a:r>
                    </a:p>
                    <a:p>
                      <a:r>
                        <a:rPr lang="en-US" altLang="zh-HK" sz="1400" dirty="0">
                          <a:solidFill>
                            <a:schemeClr val="tx1"/>
                          </a:solidFill>
                        </a:rPr>
                        <a:t>    Obtained</a:t>
                      </a:r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recognizable qualifications comparable to …</a:t>
                      </a:r>
                    </a:p>
                    <a:p>
                      <a:r>
                        <a:rPr lang="en-US" altLang="zh-HK" sz="1400" baseline="0" dirty="0">
                          <a:solidFill>
                            <a:schemeClr val="tx1"/>
                          </a:solidFill>
                        </a:rPr>
                        <a:t>    Obtained specialist qualification by HKAM</a:t>
                      </a:r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98295"/>
                  </a:ext>
                </a:extLst>
              </a:tr>
            </a:tbl>
          </a:graphicData>
        </a:graphic>
      </p:graphicFrame>
      <p:sp>
        <p:nvSpPr>
          <p:cNvPr id="17" name="Flowchart: Alternate Process 16"/>
          <p:cNvSpPr/>
          <p:nvPr/>
        </p:nvSpPr>
        <p:spPr>
          <a:xfrm>
            <a:off x="7166631" y="6111318"/>
            <a:ext cx="1593130" cy="40265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Submit</a:t>
            </a:r>
            <a:endParaRPr lang="zh-HK" alt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6939775" y="1739590"/>
            <a:ext cx="4088781" cy="223614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400" dirty="0">
                <a:solidFill>
                  <a:schemeClr val="tx1"/>
                </a:solidFill>
              </a:rPr>
              <a:t>CHAN, TAI MAN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6939775" y="2118707"/>
            <a:ext cx="4088781" cy="223614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400" dirty="0">
                <a:solidFill>
                  <a:schemeClr val="tx1"/>
                </a:solidFill>
              </a:rPr>
              <a:t>tmchan123@abc.com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6939775" y="2499444"/>
            <a:ext cx="4088781" cy="223614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400" dirty="0">
                <a:solidFill>
                  <a:schemeClr val="tx1"/>
                </a:solidFill>
              </a:rPr>
              <a:t>(852)123456789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28" y="2880181"/>
            <a:ext cx="195260" cy="2154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41" y="4214451"/>
            <a:ext cx="195260" cy="2154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92" y="5091393"/>
            <a:ext cx="207852" cy="2293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385" y="2913118"/>
            <a:ext cx="209887" cy="1836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718" y="4246259"/>
            <a:ext cx="209887" cy="18365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31" y="4919247"/>
            <a:ext cx="209887" cy="1836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42" y="5340929"/>
            <a:ext cx="209887" cy="1836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92" y="5556388"/>
            <a:ext cx="209887" cy="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79" y="98488"/>
            <a:ext cx="10515600" cy="1325563"/>
          </a:xfrm>
        </p:spPr>
        <p:txBody>
          <a:bodyPr/>
          <a:lstStyle/>
          <a:p>
            <a:r>
              <a:rPr lang="en-US" altLang="zh-HK" dirty="0"/>
              <a:t>Message after registration</a:t>
            </a:r>
            <a:endParaRPr lang="zh-HK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7318" y="1623902"/>
            <a:ext cx="6867890" cy="47850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4424" y="2136978"/>
            <a:ext cx="411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/>
              <a:t>Thank you for your registration.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5" y="3755333"/>
            <a:ext cx="2087821" cy="2091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08" y="1782157"/>
            <a:ext cx="405339" cy="410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398" y="3125365"/>
            <a:ext cx="2365723" cy="2957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6683" y="3974491"/>
            <a:ext cx="2218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/>
              <a:t>Show different picture depends on different answer combination to key questions</a:t>
            </a:r>
            <a:endParaRPr lang="zh-HK" altLang="en-US" dirty="0"/>
          </a:p>
        </p:txBody>
      </p:sp>
      <p:sp>
        <p:nvSpPr>
          <p:cNvPr id="9" name="Right Arrow 8"/>
          <p:cNvSpPr/>
          <p:nvPr/>
        </p:nvSpPr>
        <p:spPr>
          <a:xfrm flipH="1">
            <a:off x="8266976" y="4234901"/>
            <a:ext cx="1097438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18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2385-9B97-4C3A-8D29-CC42AB5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Provide one responsive webpage on internet </a:t>
            </a:r>
          </a:p>
          <a:p>
            <a:pPr marL="800100" lvl="1" indent="-342900">
              <a:buFont typeface="Wingdings" panose="05000000000000000000" pitchFamily="2" charset="2"/>
              <a:buChar char=""/>
            </a:pPr>
            <a:r>
              <a:rPr lang="en-US" sz="1600" kern="1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Form information</a:t>
            </a:r>
            <a:endParaRPr lang="en-HK" sz="16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buFont typeface="+mj-lt"/>
              <a:buAutoNum type="romanLcPeriod"/>
            </a:pPr>
            <a:r>
              <a:rPr lang="en-US" sz="1600" kern="1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Personal information</a:t>
            </a:r>
            <a:endParaRPr lang="en-HK" sz="16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"/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name (mandatory) – free text, max. 255 characters</a:t>
            </a:r>
            <a:endParaRPr lang="en-HK" sz="16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"/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Email (mandatory) – free text, max. 255 characters, in valid email format (with only one “@” char)</a:t>
            </a:r>
            <a:endParaRPr lang="en-HK" sz="16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"/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Phone number (mandatory) - free text, max. 50 characters</a:t>
            </a:r>
          </a:p>
          <a:p>
            <a:pPr lvl="3">
              <a:buFont typeface="+mj-lt"/>
              <a:buAutoNum type="romanLcPeriod"/>
            </a:pPr>
            <a:r>
              <a:rPr lang="en-US" sz="1600" kern="1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Training and Medical Qualification status (refer to next slide)</a:t>
            </a:r>
            <a:endParaRPr lang="en-HK" sz="1600" kern="100" dirty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buFont typeface="+mj-lt"/>
              <a:buAutoNum type="romanLcPeriod"/>
            </a:pPr>
            <a:r>
              <a:rPr lang="en-US" sz="1600" kern="1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Provide button for submission</a:t>
            </a:r>
            <a:endParaRPr lang="en-HK" sz="1600" kern="100" dirty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buFont typeface="+mj-lt"/>
              <a:buAutoNum type="romanLcPeriod"/>
            </a:pPr>
            <a:r>
              <a:rPr lang="en-US" sz="1600" kern="1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UI / UX similar to </a:t>
            </a:r>
            <a:r>
              <a:rPr lang="en-US" sz="1600" kern="1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vis.ha.org.hk</a:t>
            </a:r>
            <a:endParaRPr lang="en-HK" sz="1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HK" dirty="0"/>
              <a:t>After submission of the registration, provide one result page with defined message (Max. 5 different results with given picture that depends on different answer combination to key questions)</a:t>
            </a:r>
          </a:p>
          <a:p>
            <a:r>
              <a:rPr lang="en-HK" dirty="0"/>
              <a:t>Provide technical specification and deployment guide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F6C7D-2E83-4028-A71C-D3E48C7F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3618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E7EAF7-237C-42D5-9C8C-3FF48A8CB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205360"/>
              </p:ext>
            </p:extLst>
          </p:nvPr>
        </p:nvGraphicFramePr>
        <p:xfrm>
          <a:off x="1855275" y="956899"/>
          <a:ext cx="8479962" cy="5754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9981">
                  <a:extLst>
                    <a:ext uri="{9D8B030D-6E8A-4147-A177-3AD203B41FA5}">
                      <a16:colId xmlns:a16="http://schemas.microsoft.com/office/drawing/2014/main" val="1049275783"/>
                    </a:ext>
                  </a:extLst>
                </a:gridCol>
                <a:gridCol w="4239981">
                  <a:extLst>
                    <a:ext uri="{9D8B030D-6E8A-4147-A177-3AD203B41FA5}">
                      <a16:colId xmlns:a16="http://schemas.microsoft.com/office/drawing/2014/main" val="387456861"/>
                    </a:ext>
                  </a:extLst>
                </a:gridCol>
              </a:tblGrid>
              <a:tr h="185622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Question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Answer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3205165149"/>
                  </a:ext>
                </a:extLst>
              </a:tr>
              <a:tr h="371245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Are you Hong Kong permanent resident?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Yes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No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3267796017"/>
                  </a:ext>
                </a:extLst>
              </a:tr>
              <a:tr h="556867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Do you have recognized Medical Qualification by Special Registration Committee under </a:t>
                      </a:r>
                      <a:r>
                        <a:rPr lang="en-US" sz="1100" u="sng" kern="100">
                          <a:effectLst/>
                          <a:hlinkClick r:id="rId2"/>
                        </a:rPr>
                        <a:t>MCHK</a:t>
                      </a:r>
                      <a:r>
                        <a:rPr lang="en-US" sz="1100" kern="100">
                          <a:effectLst/>
                        </a:rPr>
                        <a:t>?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Yes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No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153342489"/>
                  </a:ext>
                </a:extLst>
              </a:tr>
              <a:tr h="1113734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Do you have any postgraduate medical training experience?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Without Internship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Completed Internship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Obtained recognizable qualification comparable to intermediate / pre-intermediate examination of </a:t>
                      </a:r>
                      <a:r>
                        <a:rPr lang="en-US" sz="1100" u="sng" kern="100">
                          <a:effectLst/>
                          <a:hlinkClick r:id="rId3"/>
                        </a:rPr>
                        <a:t>HKAM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Obtained specialist qualification by HKAM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4286287108"/>
                  </a:ext>
                </a:extLst>
              </a:tr>
              <a:tr h="2969958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Which specialty are you interested in?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Accident &amp; Emergency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Anaesthesiology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Clinical Oncology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Emergency Medicine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Family Medicine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Intensive Care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Internal Medicine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Obstetrics and Gynaecology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Orthpaedics &amp; Traumatology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Ophthalmology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Otorhinolaryngology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Paediatrics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Pathology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Psychiatry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Radiology and Nuclear Medicine</a:t>
                      </a:r>
                      <a:endParaRPr lang="en-HK" sz="1200" kern="10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>
                          <a:effectLst/>
                        </a:rPr>
                        <a:t>Surgical Specialties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3111529331"/>
                  </a:ext>
                </a:extLst>
              </a:tr>
              <a:tr h="556867">
                <a:tc>
                  <a:txBody>
                    <a:bodyPr/>
                    <a:lstStyle/>
                    <a:p>
                      <a:pPr marL="304800"/>
                      <a:r>
                        <a:rPr lang="en-US" sz="1100" kern="100">
                          <a:effectLst/>
                        </a:rPr>
                        <a:t>Confirm whether you obtained the qualification from </a:t>
                      </a:r>
                      <a:r>
                        <a:rPr lang="en-US" sz="1100" u="sng" kern="100">
                          <a:effectLst/>
                          <a:hlinkClick r:id="rId4"/>
                        </a:rPr>
                        <a:t>the list of endorsed academic authority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en-HK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 dirty="0">
                          <a:effectLst/>
                        </a:rPr>
                        <a:t>Yes</a:t>
                      </a:r>
                      <a:endParaRPr lang="en-HK" sz="1200" kern="100" dirty="0">
                        <a:effectLst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"/>
                      </a:pPr>
                      <a:r>
                        <a:rPr lang="en-US" sz="1100" kern="100" dirty="0">
                          <a:effectLst/>
                        </a:rPr>
                        <a:t>No</a:t>
                      </a:r>
                      <a:endParaRPr lang="en-HK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4" marR="66054" marT="0" marB="0"/>
                </a:tc>
                <a:extLst>
                  <a:ext uri="{0D108BD9-81ED-4DB2-BD59-A6C34878D82A}">
                    <a16:rowId xmlns:a16="http://schemas.microsoft.com/office/drawing/2014/main" val="161404674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E64429-E9EC-44DE-95DB-2489D6B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Training and Medical Qualification status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794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56E119-0D61-4CA6-A4E2-18DCBE323D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847" y="1144894"/>
          <a:ext cx="10948306" cy="381360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441176">
                  <a:extLst>
                    <a:ext uri="{9D8B030D-6E8A-4147-A177-3AD203B41FA5}">
                      <a16:colId xmlns:a16="http://schemas.microsoft.com/office/drawing/2014/main" val="3084686216"/>
                    </a:ext>
                  </a:extLst>
                </a:gridCol>
                <a:gridCol w="8507130">
                  <a:extLst>
                    <a:ext uri="{9D8B030D-6E8A-4147-A177-3AD203B41FA5}">
                      <a16:colId xmlns:a16="http://schemas.microsoft.com/office/drawing/2014/main" val="1035862840"/>
                    </a:ext>
                  </a:extLst>
                </a:gridCol>
              </a:tblGrid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Frontend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b="0" dirty="0">
                          <a:effectLst/>
                        </a:rPr>
                        <a:t>ReactJS, Material UI</a:t>
                      </a:r>
                      <a:endParaRPr lang="en-HK" sz="1400" b="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69323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>
                          <a:effectLst/>
                        </a:rPr>
                        <a:t>Backend</a:t>
                      </a:r>
                      <a:endParaRPr lang="en-HK" sz="14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Java </a:t>
                      </a:r>
                      <a:r>
                        <a:rPr lang="en-HK" sz="1400" dirty="0" err="1">
                          <a:effectLst/>
                        </a:rPr>
                        <a:t>Springboot</a:t>
                      </a:r>
                      <a:r>
                        <a:rPr lang="en-HK" sz="1400" dirty="0">
                          <a:effectLst/>
                        </a:rPr>
                        <a:t>, JBoss with open JDK 8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59027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>
                          <a:effectLst/>
                        </a:rPr>
                        <a:t>Database</a:t>
                      </a:r>
                      <a:endParaRPr lang="en-HK" sz="14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MySQL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194856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Source control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Git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187612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Supported client resolution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kern="1200" dirty="0">
                          <a:solidFill>
                            <a:schemeClr val="dk1"/>
                          </a:solidFill>
                          <a:effectLst/>
                          <a:uLnTx/>
                        </a:rPr>
                        <a:t>1920 x 1080 or 1280 x 720</a:t>
                      </a:r>
                      <a:endParaRPr lang="en-HK" sz="1400" kern="1200" dirty="0">
                        <a:solidFill>
                          <a:schemeClr val="dk1"/>
                        </a:solidFill>
                        <a:effectLst/>
                        <a:uLn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726287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Supported client browser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IE 11, IE New Edge, Chrome v91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347138"/>
                  </a:ext>
                </a:extLst>
              </a:tr>
              <a:tr h="544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Supported client OS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HK" sz="1400" dirty="0">
                          <a:effectLst/>
                        </a:rPr>
                        <a:t>Windows and Mac OS</a:t>
                      </a:r>
                      <a:endParaRPr lang="en-HK" sz="1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1226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35D1D8F-89B2-415C-B232-0E58CF8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694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404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Message after registration</vt:lpstr>
      <vt:lpstr>Project Scope</vt:lpstr>
      <vt:lpstr>Training and Medical Qualification status</vt:lpstr>
      <vt:lpstr>Technical requirements</vt:lpstr>
    </vt:vector>
  </TitlesOfParts>
  <Company>Hospital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Oversea Doctors</dc:title>
  <dc:creator>Yung</dc:creator>
  <cp:lastModifiedBy>Joey Cheung</cp:lastModifiedBy>
  <cp:revision>59</cp:revision>
  <dcterms:created xsi:type="dcterms:W3CDTF">2021-10-25T09:46:47Z</dcterms:created>
  <dcterms:modified xsi:type="dcterms:W3CDTF">2021-12-14T02:25:58Z</dcterms:modified>
</cp:coreProperties>
</file>