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619c0a3d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619c0a3d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7d92260e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7d92260e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7d92260e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7d92260e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7d92260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7d92260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7d92260e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7d92260e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55a15a7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55a15a7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55a15a7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55a15a7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6b46b15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6b46b1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51e7714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51e7714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7d92260e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7d92260e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7d92260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7d92260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7d92260e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7d92260e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7d92260e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7d92260e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ibm.com/de-de/topics/natural-language-processing" TargetMode="External"/><Relationship Id="rId4" Type="http://schemas.openxmlformats.org/officeDocument/2006/relationships/hyperlink" Target="https://ai.meta.com/blog/meta-llama-3/" TargetMode="External"/><Relationship Id="rId11" Type="http://schemas.openxmlformats.org/officeDocument/2006/relationships/hyperlink" Target="https://www.familyfriendpoems.com/collection/aabb-rhyme-scheme/" TargetMode="External"/><Relationship Id="rId10" Type="http://schemas.openxmlformats.org/officeDocument/2006/relationships/hyperlink" Target="https://www.twitterperlen.de/flachwitze/" TargetMode="External"/><Relationship Id="rId9" Type="http://schemas.openxmlformats.org/officeDocument/2006/relationships/hyperlink" Target="https://www.zitronenbande.de/witze/" TargetMode="External"/><Relationship Id="rId5" Type="http://schemas.openxmlformats.org/officeDocument/2006/relationships/hyperlink" Target="https://www.rd.com/list/funniest-jokes-of-all-time/" TargetMode="External"/><Relationship Id="rId6" Type="http://schemas.openxmlformats.org/officeDocument/2006/relationships/hyperlink" Target="https://www.goodhousekeeping.com/life/entertainment/a41779929/corny-jokes/" TargetMode="External"/><Relationship Id="rId7" Type="http://schemas.openxmlformats.org/officeDocument/2006/relationships/hyperlink" Target="https://parade.com/1041830/marynliles/clean-jokes/" TargetMode="External"/><Relationship Id="rId8" Type="http://schemas.openxmlformats.org/officeDocument/2006/relationships/hyperlink" Target="https://www.planetradio.de/aktionen/alle-aktionen/361723-die-100-besten-flachwitze-zum-totlache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spreadsheets/d/19lkUEtfYr17uVhjALvPzP1ne12WvJMlz1dGMqK-jewk/edit?gid=0#gid=0" TargetMode="External"/><Relationship Id="rId4" Type="http://schemas.openxmlformats.org/officeDocument/2006/relationships/hyperlink" Target="https://docs.google.com/spreadsheets/d/1kuD0PVjPb9wOsH4u6-BNcJzNMkW1A12CUoXgaoyRvYY/edit?gid=0#gid=0" TargetMode="External"/><Relationship Id="rId5" Type="http://schemas.openxmlformats.org/officeDocument/2006/relationships/hyperlink" Target="https://docs.google.com/spreadsheets/d/1pYVVhbYRFiw_KVHkGH7THyrwbUbcxsZR3QczcTa-HJE/edit?gid=0#gid=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zjkBMFhNj_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de" sz="2900"/>
              <a:t>Erforschung der </a:t>
            </a:r>
            <a:r>
              <a:rPr lang="de" sz="2900"/>
              <a:t>Natural Language Processing</a:t>
            </a:r>
            <a:r>
              <a:rPr lang="de" sz="2900"/>
              <a:t> (</a:t>
            </a:r>
            <a:r>
              <a:rPr lang="de" sz="2900"/>
              <a:t>NLP</a:t>
            </a:r>
            <a:r>
              <a:rPr lang="de" sz="2900"/>
              <a:t>) Fähigkeiten mit Llama 3</a:t>
            </a:r>
            <a:endParaRPr sz="29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Von Katrin Wilcken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Szenario 2 - Witze auf Englisch </a:t>
            </a:r>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de" sz="3000">
                <a:latin typeface="Roboto Slab"/>
                <a:ea typeface="Roboto Slab"/>
                <a:cs typeface="Roboto Slab"/>
                <a:sym typeface="Roboto Slab"/>
              </a:rPr>
              <a:t>-Vorgehensweise: Die gesamte Pointe des Witzes wurde weggelassen und sollte von Llama 3 ergänzt werden</a:t>
            </a:r>
            <a:endParaRPr sz="3000">
              <a:latin typeface="Roboto Slab"/>
              <a:ea typeface="Roboto Slab"/>
              <a:cs typeface="Roboto Slab"/>
              <a:sym typeface="Roboto Slab"/>
            </a:endParaRPr>
          </a:p>
          <a:p>
            <a:pPr indent="0" lvl="0" marL="0" rtl="0" algn="l">
              <a:spcBef>
                <a:spcPts val="1200"/>
              </a:spcBef>
              <a:spcAft>
                <a:spcPts val="0"/>
              </a:spcAft>
              <a:buNone/>
            </a:pPr>
            <a:r>
              <a:rPr lang="de" sz="3000">
                <a:latin typeface="Roboto Slab"/>
                <a:ea typeface="Roboto Slab"/>
                <a:cs typeface="Roboto Slab"/>
                <a:sym typeface="Roboto Slab"/>
              </a:rPr>
              <a:t>-Insgesamt 100 Witze (dabei wurden 72 neue Witze kreiert…die anderen kannte Llama 3 schon) =&gt; die neuen Witze wurden 2x Bewertet: Von also 144 Witzen, wurden 89 Originale Witze als lustiger bewertet und 55 Witze von LLama 3 wurden als witziger bewertet</a:t>
            </a:r>
            <a:endParaRPr sz="3000">
              <a:latin typeface="Roboto Slab"/>
              <a:ea typeface="Roboto Slab"/>
              <a:cs typeface="Roboto Slab"/>
              <a:sym typeface="Roboto Slab"/>
            </a:endParaRPr>
          </a:p>
          <a:p>
            <a:pPr indent="0" lvl="0" marL="0" rtl="0" algn="l">
              <a:spcBef>
                <a:spcPts val="1200"/>
              </a:spcBef>
              <a:spcAft>
                <a:spcPts val="0"/>
              </a:spcAft>
              <a:buNone/>
            </a:pPr>
            <a:r>
              <a:rPr lang="de" sz="3000">
                <a:latin typeface="Roboto Slab"/>
                <a:ea typeface="Roboto Slab"/>
                <a:cs typeface="Roboto Slab"/>
                <a:sym typeface="Roboto Slab"/>
              </a:rPr>
              <a:t>-Llama 3 gab viele neue Witze aus, die auch teilweise sehr kreativ waren - wie </a:t>
            </a:r>
            <a:r>
              <a:rPr lang="de" sz="2900">
                <a:latin typeface="Roboto Slab"/>
                <a:ea typeface="Roboto Slab"/>
                <a:cs typeface="Roboto Slab"/>
                <a:sym typeface="Roboto Slab"/>
              </a:rPr>
              <a:t>beispielsweise:</a:t>
            </a:r>
            <a:endParaRPr sz="2900">
              <a:latin typeface="Roboto Slab"/>
              <a:ea typeface="Roboto Slab"/>
              <a:cs typeface="Roboto Slab"/>
              <a:sym typeface="Roboto Slab"/>
            </a:endParaRPr>
          </a:p>
          <a:p>
            <a:pPr indent="0" lvl="0" marL="0" rtl="0" algn="l">
              <a:spcBef>
                <a:spcPts val="1200"/>
              </a:spcBef>
              <a:spcAft>
                <a:spcPts val="0"/>
              </a:spcAft>
              <a:buNone/>
            </a:pPr>
            <a:r>
              <a:rPr lang="de" sz="2900">
                <a:latin typeface="Roboto Slab"/>
                <a:ea typeface="Roboto Slab"/>
                <a:cs typeface="Roboto Slab"/>
                <a:sym typeface="Roboto Slab"/>
              </a:rPr>
              <a:t>     </a:t>
            </a:r>
            <a:r>
              <a:rPr lang="de" sz="2900" u="sng">
                <a:latin typeface="Roboto Slab"/>
                <a:ea typeface="Roboto Slab"/>
                <a:cs typeface="Roboto Slab"/>
                <a:sym typeface="Roboto Slab"/>
              </a:rPr>
              <a:t>Original:</a:t>
            </a:r>
            <a:r>
              <a:rPr lang="de" sz="2900">
                <a:latin typeface="Roboto Slab"/>
                <a:ea typeface="Roboto Slab"/>
                <a:cs typeface="Roboto Slab"/>
                <a:sym typeface="Roboto Slab"/>
              </a:rPr>
              <a:t> </a:t>
            </a:r>
            <a:r>
              <a:rPr lang="de" sz="2900">
                <a:latin typeface="Arial"/>
                <a:ea typeface="Arial"/>
                <a:cs typeface="Arial"/>
                <a:sym typeface="Arial"/>
              </a:rPr>
              <a:t>Why are spiders so smart? They can find everything on the web. </a:t>
            </a:r>
            <a:endParaRPr sz="2900">
              <a:latin typeface="Arial"/>
              <a:ea typeface="Arial"/>
              <a:cs typeface="Arial"/>
              <a:sym typeface="Arial"/>
            </a:endParaRPr>
          </a:p>
          <a:p>
            <a:pPr indent="0" lvl="0" marL="0" rtl="0" algn="l">
              <a:spcBef>
                <a:spcPts val="1200"/>
              </a:spcBef>
              <a:spcAft>
                <a:spcPts val="1200"/>
              </a:spcAft>
              <a:buNone/>
            </a:pPr>
            <a:r>
              <a:rPr lang="de" sz="2900">
                <a:latin typeface="Arial"/>
                <a:ea typeface="Arial"/>
                <a:cs typeface="Arial"/>
                <a:sym typeface="Arial"/>
              </a:rPr>
              <a:t>     </a:t>
            </a:r>
            <a:r>
              <a:rPr lang="de" sz="2900" u="sng">
                <a:latin typeface="Arial"/>
                <a:ea typeface="Arial"/>
                <a:cs typeface="Arial"/>
                <a:sym typeface="Arial"/>
              </a:rPr>
              <a:t>Llama 3:</a:t>
            </a:r>
            <a:r>
              <a:rPr lang="de" sz="2900">
                <a:latin typeface="Arial"/>
                <a:ea typeface="Arial"/>
                <a:cs typeface="Arial"/>
                <a:sym typeface="Arial"/>
              </a:rPr>
              <a:t> </a:t>
            </a:r>
            <a:r>
              <a:rPr lang="de" sz="2900">
                <a:latin typeface="Arial"/>
                <a:ea typeface="Arial"/>
                <a:cs typeface="Arial"/>
                <a:sym typeface="Arial"/>
              </a:rPr>
              <a:t>Why are spiders so smart? Because they have a web of knowledge</a:t>
            </a:r>
            <a:endParaRPr sz="300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Szenario 2 - Witze auf Deutsch</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a:t>
            </a:r>
            <a:r>
              <a:rPr lang="de"/>
              <a:t>m Vergleich zu den Witzen in englischer Sprache bemerkt man einen deutlichen Unterschied, was auch vor allem daran liegen kann, dass Llama 3 größtenteils nur mit englischen Witzen trainiert wurde</a:t>
            </a:r>
            <a:endParaRPr/>
          </a:p>
          <a:p>
            <a:pPr indent="0" lvl="0" marL="0" rtl="0" algn="l">
              <a:spcBef>
                <a:spcPts val="1200"/>
              </a:spcBef>
              <a:spcAft>
                <a:spcPts val="1200"/>
              </a:spcAft>
              <a:buNone/>
            </a:pPr>
            <a:r>
              <a:rPr lang="de"/>
              <a:t>-100 Witze wurden erstellt (es wurden  insgesamt 99 neue Witze von Llama 3 kreiert): Witze wurden von einer Person einmal bewertet und nur insgesamt 3 Witze, die neu kreiert wurden, waren lustiger als das Original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Szenario 3 - Reime</a:t>
            </a:r>
            <a:endParaRPr/>
          </a:p>
        </p:txBody>
      </p:sp>
      <p:sp>
        <p:nvSpPr>
          <p:cNvPr id="131" name="Google Shape;131;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de"/>
              <a:t>-Vorgehensweise: Insgesamt wurden 100 Prompt-Verse in Llama 3 eingegeben, davon waren um die 80% </a:t>
            </a:r>
            <a:r>
              <a:rPr lang="de"/>
              <a:t>Gedichtanfänge</a:t>
            </a:r>
            <a:r>
              <a:rPr lang="de"/>
              <a:t> und um die 20% Versanfänge von Lyrics</a:t>
            </a:r>
            <a:endParaRPr/>
          </a:p>
          <a:p>
            <a:pPr indent="0" lvl="0" marL="0" rtl="0" algn="l">
              <a:spcBef>
                <a:spcPts val="1200"/>
              </a:spcBef>
              <a:spcAft>
                <a:spcPts val="0"/>
              </a:spcAft>
              <a:buNone/>
            </a:pPr>
            <a:r>
              <a:rPr lang="de"/>
              <a:t>-durchgehend wurde der AA BB Reim verwendet</a:t>
            </a:r>
            <a:endParaRPr/>
          </a:p>
          <a:p>
            <a:pPr indent="0" lvl="0" marL="0" rtl="0" algn="l">
              <a:spcBef>
                <a:spcPts val="1200"/>
              </a:spcBef>
              <a:spcAft>
                <a:spcPts val="0"/>
              </a:spcAft>
              <a:buNone/>
            </a:pPr>
            <a:r>
              <a:rPr lang="de"/>
              <a:t>-Analyse: </a:t>
            </a:r>
            <a:endParaRPr/>
          </a:p>
          <a:p>
            <a:pPr indent="-308610" lvl="0" marL="457200" rtl="0" algn="l">
              <a:spcBef>
                <a:spcPts val="1200"/>
              </a:spcBef>
              <a:spcAft>
                <a:spcPts val="0"/>
              </a:spcAft>
              <a:buSzPct val="100000"/>
              <a:buChar char="●"/>
            </a:pPr>
            <a:r>
              <a:rPr lang="de"/>
              <a:t>14 Reimwörter</a:t>
            </a:r>
            <a:r>
              <a:rPr lang="de"/>
              <a:t> waren </a:t>
            </a:r>
            <a:r>
              <a:rPr lang="de"/>
              <a:t>dieselben</a:t>
            </a:r>
            <a:r>
              <a:rPr lang="de"/>
              <a:t> wie beim Original (aber in einem anderen Kontext)</a:t>
            </a:r>
            <a:endParaRPr/>
          </a:p>
          <a:p>
            <a:pPr indent="-308610" lvl="0" marL="457200" rtl="0" algn="l">
              <a:spcBef>
                <a:spcPts val="0"/>
              </a:spcBef>
              <a:spcAft>
                <a:spcPts val="0"/>
              </a:spcAft>
              <a:buSzPct val="100000"/>
              <a:buChar char="●"/>
            </a:pPr>
            <a:r>
              <a:rPr lang="de"/>
              <a:t>bei 3 </a:t>
            </a:r>
            <a:r>
              <a:rPr lang="de"/>
              <a:t>Outputs</a:t>
            </a:r>
            <a:r>
              <a:rPr lang="de"/>
              <a:t> hatte Llama 3 beim ersten und zweiten Vers jeweils dasselbe Wort verwendet (es war </a:t>
            </a:r>
            <a:r>
              <a:rPr lang="de"/>
              <a:t>beispielsweise</a:t>
            </a:r>
            <a:r>
              <a:rPr lang="de"/>
              <a:t> ein Reim auf das Wort possessions gesucht - als Reim kam possessions rasu)</a:t>
            </a:r>
            <a:endParaRPr/>
          </a:p>
          <a:p>
            <a:pPr indent="-308610" lvl="0" marL="457200" rtl="0" algn="l">
              <a:spcBef>
                <a:spcPts val="0"/>
              </a:spcBef>
              <a:spcAft>
                <a:spcPts val="0"/>
              </a:spcAft>
              <a:buSzPct val="104127"/>
              <a:buChar char="●"/>
            </a:pPr>
            <a:r>
              <a:rPr lang="de"/>
              <a:t>83 neue kreative Reime wurden von Llama 3 kreiert (davon haben sich 11 Ergebnisse nicht gereimt): Beispielsweise: </a:t>
            </a:r>
            <a:r>
              <a:rPr lang="de" sz="1728">
                <a:latin typeface="Arial"/>
                <a:ea typeface="Arial"/>
                <a:cs typeface="Arial"/>
                <a:sym typeface="Arial"/>
              </a:rPr>
              <a:t>So open up your morning light; And let the sunshine in, and make everything all right.</a:t>
            </a:r>
            <a:endParaRPr sz="1728">
              <a:latin typeface="Arial"/>
              <a:ea typeface="Arial"/>
              <a:cs typeface="Arial"/>
              <a:sym typeface="Arial"/>
            </a:endParaRPr>
          </a:p>
          <a:p>
            <a:pPr indent="0" lvl="0" marL="0" rtl="0" algn="l">
              <a:spcBef>
                <a:spcPts val="1200"/>
              </a:spcBef>
              <a:spcAft>
                <a:spcPts val="1200"/>
              </a:spcAft>
              <a:buNone/>
            </a:pPr>
            <a:r>
              <a:rPr lang="de" sz="1728">
                <a:latin typeface="Arial"/>
                <a:ea typeface="Arial"/>
                <a:cs typeface="Arial"/>
                <a:sym typeface="Arial"/>
              </a:rPr>
              <a:t>=&gt; Reime lassen sich generell wirklich gut mit Llama 3 kreieren; der Kontext wird gut ergänzt und das Wort reimt sich</a:t>
            </a:r>
            <a:endParaRPr sz="1728">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Quellen</a:t>
            </a:r>
            <a:endParaRPr/>
          </a:p>
        </p:txBody>
      </p:sp>
      <p:sp>
        <p:nvSpPr>
          <p:cNvPr id="137" name="Google Shape;137;p25"/>
          <p:cNvSpPr txBox="1"/>
          <p:nvPr>
            <p:ph idx="1" type="body"/>
          </p:nvPr>
        </p:nvSpPr>
        <p:spPr>
          <a:xfrm>
            <a:off x="387900" y="1399949"/>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de" sz="1320"/>
              <a:t>-</a:t>
            </a:r>
            <a:r>
              <a:rPr lang="de" sz="1320" u="sng">
                <a:solidFill>
                  <a:schemeClr val="hlink"/>
                </a:solidFill>
                <a:hlinkClick r:id="rId3"/>
              </a:rPr>
              <a:t>https://www.ibm.com/de-de/topics/natural-language-processing</a:t>
            </a:r>
            <a:endParaRPr sz="1320"/>
          </a:p>
          <a:p>
            <a:pPr indent="0" lvl="0" marL="0" rtl="0" algn="l">
              <a:lnSpc>
                <a:spcPct val="95000"/>
              </a:lnSpc>
              <a:spcBef>
                <a:spcPts val="1200"/>
              </a:spcBef>
              <a:spcAft>
                <a:spcPts val="0"/>
              </a:spcAft>
              <a:buSzPts val="770"/>
              <a:buNone/>
            </a:pPr>
            <a:r>
              <a:rPr lang="de" sz="1320"/>
              <a:t>-</a:t>
            </a:r>
            <a:r>
              <a:rPr lang="de" sz="1320" u="sng">
                <a:solidFill>
                  <a:schemeClr val="hlink"/>
                </a:solidFill>
                <a:hlinkClick r:id="rId4"/>
              </a:rPr>
              <a:t>https://ai.meta.com/blog/meta-llama-3/</a:t>
            </a:r>
            <a:endParaRPr sz="1320"/>
          </a:p>
          <a:p>
            <a:pPr indent="0" lvl="0" marL="0" rtl="0" algn="l">
              <a:lnSpc>
                <a:spcPct val="95000"/>
              </a:lnSpc>
              <a:spcBef>
                <a:spcPts val="1200"/>
              </a:spcBef>
              <a:spcAft>
                <a:spcPts val="0"/>
              </a:spcAft>
              <a:buSzPts val="770"/>
              <a:buNone/>
            </a:pPr>
            <a:r>
              <a:rPr lang="de" sz="1320"/>
              <a:t>-</a:t>
            </a:r>
            <a:r>
              <a:rPr lang="de" sz="1320" u="sng">
                <a:solidFill>
                  <a:schemeClr val="accent5"/>
                </a:solidFill>
                <a:latin typeface="Roboto Slab"/>
                <a:ea typeface="Roboto Slab"/>
                <a:cs typeface="Roboto Slab"/>
                <a:sym typeface="Roboto Slab"/>
                <a:hlinkClick r:id="rId5">
                  <a:extLst>
                    <a:ext uri="{A12FA001-AC4F-418D-AE19-62706E023703}">
                      <ahyp:hlinkClr val="tx"/>
                    </a:ext>
                  </a:extLst>
                </a:hlinkClick>
              </a:rPr>
              <a:t>https://www.rd.com/list/funniest-jokes-of-all-time/</a:t>
            </a:r>
            <a:endParaRPr sz="1320">
              <a:latin typeface="Roboto Slab"/>
              <a:ea typeface="Roboto Slab"/>
              <a:cs typeface="Roboto Slab"/>
              <a:sym typeface="Roboto Slab"/>
            </a:endParaRPr>
          </a:p>
          <a:p>
            <a:pPr indent="0" lvl="0" marL="0" rtl="0" algn="l">
              <a:lnSpc>
                <a:spcPct val="95000"/>
              </a:lnSpc>
              <a:spcBef>
                <a:spcPts val="1200"/>
              </a:spcBef>
              <a:spcAft>
                <a:spcPts val="0"/>
              </a:spcAft>
              <a:buSzPts val="770"/>
              <a:buNone/>
            </a:pPr>
            <a:r>
              <a:rPr lang="de" sz="1320">
                <a:latin typeface="Roboto Slab"/>
                <a:ea typeface="Roboto Slab"/>
                <a:cs typeface="Roboto Slab"/>
                <a:sym typeface="Roboto Slab"/>
              </a:rPr>
              <a:t>-</a:t>
            </a:r>
            <a:r>
              <a:rPr lang="de" sz="1320" u="sng">
                <a:solidFill>
                  <a:schemeClr val="accent5"/>
                </a:solidFill>
                <a:latin typeface="Roboto Slab"/>
                <a:ea typeface="Roboto Slab"/>
                <a:cs typeface="Roboto Slab"/>
                <a:sym typeface="Roboto Slab"/>
                <a:hlinkClick r:id="rId6">
                  <a:extLst>
                    <a:ext uri="{A12FA001-AC4F-418D-AE19-62706E023703}">
                      <ahyp:hlinkClr val="tx"/>
                    </a:ext>
                  </a:extLst>
                </a:hlinkClick>
              </a:rPr>
              <a:t>https://www.goodhousekeeping.com/life/entertainment/a41779929/corny-jokes/</a:t>
            </a:r>
            <a:endParaRPr sz="1320">
              <a:latin typeface="Roboto Slab"/>
              <a:ea typeface="Roboto Slab"/>
              <a:cs typeface="Roboto Slab"/>
              <a:sym typeface="Roboto Slab"/>
            </a:endParaRPr>
          </a:p>
          <a:p>
            <a:pPr indent="0" lvl="0" marL="0" rtl="0" algn="l">
              <a:lnSpc>
                <a:spcPct val="95000"/>
              </a:lnSpc>
              <a:spcBef>
                <a:spcPts val="1200"/>
              </a:spcBef>
              <a:spcAft>
                <a:spcPts val="0"/>
              </a:spcAft>
              <a:buSzPts val="770"/>
              <a:buNone/>
            </a:pPr>
            <a:r>
              <a:rPr lang="de" sz="1320">
                <a:latin typeface="Roboto Slab"/>
                <a:ea typeface="Roboto Slab"/>
                <a:cs typeface="Roboto Slab"/>
                <a:sym typeface="Roboto Slab"/>
              </a:rPr>
              <a:t>-</a:t>
            </a:r>
            <a:r>
              <a:rPr lang="de" sz="1320" u="sng">
                <a:solidFill>
                  <a:schemeClr val="accent5"/>
                </a:solidFill>
                <a:latin typeface="Roboto Slab"/>
                <a:ea typeface="Roboto Slab"/>
                <a:cs typeface="Roboto Slab"/>
                <a:sym typeface="Roboto Slab"/>
                <a:hlinkClick r:id="rId7">
                  <a:extLst>
                    <a:ext uri="{A12FA001-AC4F-418D-AE19-62706E023703}">
                      <ahyp:hlinkClr val="tx"/>
                    </a:ext>
                  </a:extLst>
                </a:hlinkClick>
              </a:rPr>
              <a:t>https://parade.com/1041830/marynliles/clean-jokes/</a:t>
            </a:r>
            <a:endParaRPr sz="1320"/>
          </a:p>
          <a:p>
            <a:pPr indent="0" lvl="0" marL="0" rtl="0" algn="l">
              <a:lnSpc>
                <a:spcPct val="95000"/>
              </a:lnSpc>
              <a:spcBef>
                <a:spcPts val="1200"/>
              </a:spcBef>
              <a:spcAft>
                <a:spcPts val="0"/>
              </a:spcAft>
              <a:buSzPts val="770"/>
              <a:buNone/>
            </a:pPr>
            <a:r>
              <a:rPr lang="de" sz="1320"/>
              <a:t>-</a:t>
            </a:r>
            <a:r>
              <a:rPr lang="de" sz="1460" u="sng">
                <a:solidFill>
                  <a:schemeClr val="accent5"/>
                </a:solidFill>
                <a:hlinkClick r:id="rId8">
                  <a:extLst>
                    <a:ext uri="{A12FA001-AC4F-418D-AE19-62706E023703}">
                      <ahyp:hlinkClr val="tx"/>
                    </a:ext>
                  </a:extLst>
                </a:hlinkClick>
              </a:rPr>
              <a:t>https://www.planetradio.de/aktionen/alle-aktionen/361723-die-100-besten-flachwitze-zum-totlachen.html</a:t>
            </a:r>
            <a:endParaRPr sz="1460"/>
          </a:p>
          <a:p>
            <a:pPr indent="0" lvl="0" marL="0" rtl="0" algn="l">
              <a:lnSpc>
                <a:spcPct val="95000"/>
              </a:lnSpc>
              <a:spcBef>
                <a:spcPts val="1200"/>
              </a:spcBef>
              <a:spcAft>
                <a:spcPts val="0"/>
              </a:spcAft>
              <a:buSzPts val="770"/>
              <a:buNone/>
            </a:pPr>
            <a:r>
              <a:rPr lang="de" sz="1460"/>
              <a:t>-</a:t>
            </a:r>
            <a:r>
              <a:rPr lang="de" sz="1460" u="sng">
                <a:solidFill>
                  <a:schemeClr val="accent5"/>
                </a:solidFill>
                <a:hlinkClick r:id="rId9">
                  <a:extLst>
                    <a:ext uri="{A12FA001-AC4F-418D-AE19-62706E023703}">
                      <ahyp:hlinkClr val="tx"/>
                    </a:ext>
                  </a:extLst>
                </a:hlinkClick>
              </a:rPr>
              <a:t>https://www.zitronenbande.de/witze/</a:t>
            </a:r>
            <a:endParaRPr sz="1460"/>
          </a:p>
          <a:p>
            <a:pPr indent="0" lvl="0" marL="0" rtl="0" algn="l">
              <a:lnSpc>
                <a:spcPct val="95000"/>
              </a:lnSpc>
              <a:spcBef>
                <a:spcPts val="1200"/>
              </a:spcBef>
              <a:spcAft>
                <a:spcPts val="0"/>
              </a:spcAft>
              <a:buSzPts val="770"/>
              <a:buNone/>
            </a:pPr>
            <a:r>
              <a:rPr lang="de" sz="1460"/>
              <a:t>-</a:t>
            </a:r>
            <a:r>
              <a:rPr lang="de" sz="1460" u="sng">
                <a:solidFill>
                  <a:schemeClr val="accent5"/>
                </a:solidFill>
                <a:hlinkClick r:id="rId10">
                  <a:extLst>
                    <a:ext uri="{A12FA001-AC4F-418D-AE19-62706E023703}">
                      <ahyp:hlinkClr val="tx"/>
                    </a:ext>
                  </a:extLst>
                </a:hlinkClick>
              </a:rPr>
              <a:t>https://www.twitterperlen.de/flachwitze/</a:t>
            </a:r>
            <a:endParaRPr sz="1320"/>
          </a:p>
          <a:p>
            <a:pPr indent="0" lvl="0" marL="0" rtl="0" algn="l">
              <a:lnSpc>
                <a:spcPct val="95000"/>
              </a:lnSpc>
              <a:spcBef>
                <a:spcPts val="1200"/>
              </a:spcBef>
              <a:spcAft>
                <a:spcPts val="0"/>
              </a:spcAft>
              <a:buSzPts val="770"/>
              <a:buNone/>
            </a:pPr>
            <a:r>
              <a:rPr lang="de" sz="1320"/>
              <a:t>-</a:t>
            </a:r>
            <a:r>
              <a:rPr lang="de" sz="1460" u="sng">
                <a:solidFill>
                  <a:schemeClr val="accent5"/>
                </a:solidFill>
                <a:hlinkClick r:id="rId11">
                  <a:extLst>
                    <a:ext uri="{A12FA001-AC4F-418D-AE19-62706E023703}">
                      <ahyp:hlinkClr val="tx"/>
                    </a:ext>
                  </a:extLst>
                </a:hlinkClick>
              </a:rPr>
              <a:t>https://www.familyfriendpoems.com/collection/aabb-rhyme-scheme/</a:t>
            </a:r>
            <a:endParaRPr sz="1320"/>
          </a:p>
          <a:p>
            <a:pPr indent="0" lvl="0" marL="0" rtl="0" algn="l">
              <a:lnSpc>
                <a:spcPct val="95000"/>
              </a:lnSpc>
              <a:spcBef>
                <a:spcPts val="1200"/>
              </a:spcBef>
              <a:spcAft>
                <a:spcPts val="1200"/>
              </a:spcAft>
              <a:buSzPts val="770"/>
              <a:buNone/>
            </a:pPr>
            <a:r>
              <a:t/>
            </a:r>
            <a:endParaRPr sz="13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Links zu den Tabellen</a:t>
            </a:r>
            <a:endParaRPr/>
          </a:p>
        </p:txBody>
      </p:sp>
      <p:sp>
        <p:nvSpPr>
          <p:cNvPr id="143" name="Google Shape;143;p26"/>
          <p:cNvSpPr txBox="1"/>
          <p:nvPr>
            <p:ph idx="1" type="body"/>
          </p:nvPr>
        </p:nvSpPr>
        <p:spPr>
          <a:xfrm>
            <a:off x="387900" y="1467700"/>
            <a:ext cx="8368200" cy="35943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1000"/>
              </a:spcBef>
              <a:spcAft>
                <a:spcPts val="0"/>
              </a:spcAft>
              <a:buNone/>
            </a:pPr>
            <a:r>
              <a:rPr lang="de"/>
              <a:t>Tabelle mit den YouTube Kommentaren:</a:t>
            </a:r>
            <a:endParaRPr/>
          </a:p>
          <a:p>
            <a:pPr indent="0" lvl="0" marL="0" rtl="0" algn="l">
              <a:lnSpc>
                <a:spcPct val="100000"/>
              </a:lnSpc>
              <a:spcBef>
                <a:spcPts val="1000"/>
              </a:spcBef>
              <a:spcAft>
                <a:spcPts val="0"/>
              </a:spcAft>
              <a:buNone/>
            </a:pPr>
            <a:r>
              <a:rPr lang="de" u="sng">
                <a:solidFill>
                  <a:schemeClr val="hlink"/>
                </a:solidFill>
                <a:hlinkClick r:id="rId3"/>
              </a:rPr>
              <a:t>https://docs.google.com/spreadsheets/d/19lkUEtfYr17uVhjALvPzP1ne12WvJMlz1dGMqK-jewk/edit?gid=0#gid=0</a:t>
            </a:r>
            <a:endParaRPr/>
          </a:p>
          <a:p>
            <a:pPr indent="0" lvl="0" marL="0" rtl="0" algn="l">
              <a:lnSpc>
                <a:spcPct val="100000"/>
              </a:lnSpc>
              <a:spcBef>
                <a:spcPts val="0"/>
              </a:spcBef>
              <a:spcAft>
                <a:spcPts val="0"/>
              </a:spcAft>
              <a:buNone/>
            </a:pPr>
            <a:r>
              <a:t/>
            </a:r>
            <a:endParaRPr/>
          </a:p>
          <a:p>
            <a:pPr indent="0" lvl="0" marL="0" rtl="0" algn="l">
              <a:lnSpc>
                <a:spcPct val="100000"/>
              </a:lnSpc>
              <a:spcBef>
                <a:spcPts val="1200"/>
              </a:spcBef>
              <a:spcAft>
                <a:spcPts val="0"/>
              </a:spcAft>
              <a:buNone/>
            </a:pPr>
            <a:r>
              <a:rPr lang="de"/>
              <a:t>Tabelle mit den Witzen (Tabellenblatt 1 und Tabellenblatt 2):</a:t>
            </a:r>
            <a:endParaRPr/>
          </a:p>
          <a:p>
            <a:pPr indent="0" lvl="0" marL="0" rtl="0" algn="l">
              <a:lnSpc>
                <a:spcPct val="100000"/>
              </a:lnSpc>
              <a:spcBef>
                <a:spcPts val="1200"/>
              </a:spcBef>
              <a:spcAft>
                <a:spcPts val="0"/>
              </a:spcAft>
              <a:buNone/>
            </a:pPr>
            <a:r>
              <a:rPr lang="de" u="sng">
                <a:solidFill>
                  <a:schemeClr val="hlink"/>
                </a:solidFill>
                <a:hlinkClick r:id="rId4"/>
              </a:rPr>
              <a:t>https://docs.google.com/spreadsheets/d/1kuD0PVjPb9wOsH4u6-BNcJzNMkW1A12CUoXgaoyRvYY/edit?gid=0#gid=0</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de"/>
              <a:t>Tabelle mit den Reimen:</a:t>
            </a:r>
            <a:endParaRPr/>
          </a:p>
          <a:p>
            <a:pPr indent="0" lvl="0" marL="0" rtl="0" algn="l">
              <a:lnSpc>
                <a:spcPct val="100000"/>
              </a:lnSpc>
              <a:spcBef>
                <a:spcPts val="1200"/>
              </a:spcBef>
              <a:spcAft>
                <a:spcPts val="1200"/>
              </a:spcAft>
              <a:buNone/>
            </a:pPr>
            <a:r>
              <a:rPr lang="de" u="sng">
                <a:solidFill>
                  <a:schemeClr val="hlink"/>
                </a:solidFill>
                <a:hlinkClick r:id="rId5"/>
              </a:rPr>
              <a:t>https://docs.google.com/spreadsheets/d/1pYVVhbYRFiw_KVHkGH7THyrwbUbcxsZR3QczcTa-HJE/edit?gid=0#gid=0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Überblick über das Projekt</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-Testing des Natural Language Modeling</a:t>
            </a:r>
            <a:endParaRPr/>
          </a:p>
          <a:p>
            <a:pPr indent="0" lvl="0" marL="0" rtl="0" algn="l">
              <a:spcBef>
                <a:spcPts val="1200"/>
              </a:spcBef>
              <a:spcAft>
                <a:spcPts val="0"/>
              </a:spcAft>
              <a:buNone/>
            </a:pPr>
            <a:r>
              <a:rPr lang="de"/>
              <a:t>-3</a:t>
            </a:r>
            <a:r>
              <a:rPr lang="de"/>
              <a:t>Szenarien</a:t>
            </a:r>
            <a:r>
              <a:rPr lang="de"/>
              <a:t>:</a:t>
            </a:r>
            <a:endParaRPr/>
          </a:p>
          <a:p>
            <a:pPr indent="-342900" lvl="0" marL="457200" rtl="0" algn="l">
              <a:spcBef>
                <a:spcPts val="1200"/>
              </a:spcBef>
              <a:spcAft>
                <a:spcPts val="0"/>
              </a:spcAft>
              <a:buSzPts val="1800"/>
              <a:buAutoNum type="arabicPeriod"/>
            </a:pPr>
            <a:r>
              <a:rPr lang="de"/>
              <a:t>Normale Youtube Kommentare  - Vergleich von Llama 3 vs. Chat GPT vs. Mistral</a:t>
            </a:r>
            <a:endParaRPr/>
          </a:p>
          <a:p>
            <a:pPr indent="-342900" lvl="0" marL="457200" rtl="0" algn="l">
              <a:spcBef>
                <a:spcPts val="0"/>
              </a:spcBef>
              <a:spcAft>
                <a:spcPts val="0"/>
              </a:spcAft>
              <a:buSzPts val="1800"/>
              <a:buAutoNum type="arabicPeriod"/>
            </a:pPr>
            <a:r>
              <a:rPr lang="de"/>
              <a:t>Witze - auf Englisch vs. auf Deutsch</a:t>
            </a:r>
            <a:endParaRPr/>
          </a:p>
          <a:p>
            <a:pPr indent="-342900" lvl="0" marL="457200" rtl="0" algn="l">
              <a:spcBef>
                <a:spcPts val="0"/>
              </a:spcBef>
              <a:spcAft>
                <a:spcPts val="0"/>
              </a:spcAft>
              <a:buSzPts val="1800"/>
              <a:buAutoNum type="arabicPeriod"/>
            </a:pPr>
            <a:r>
              <a:rPr lang="de"/>
              <a:t>Reime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Natural Language Processing</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-Natural Language Modeling: „Natural Language Processing (NLP) kombiniert Computerlinguistik – regelbasierte Modellierung der menschlichen Sprache – mit statistischen und maschinellen Lernmodellen, damit Computer und digitale Geräte Text und Sprache erkennen, verstehen und generieren können.” (-IBM)*</a:t>
            </a:r>
            <a:endParaRPr/>
          </a:p>
          <a:p>
            <a:pPr indent="0" lvl="0" marL="0" rtl="0" algn="l">
              <a:spcBef>
                <a:spcPts val="1200"/>
              </a:spcBef>
              <a:spcAft>
                <a:spcPts val="0"/>
              </a:spcAft>
              <a:buNone/>
            </a:pPr>
            <a:r>
              <a:rPr lang="de"/>
              <a:t>-NLM: Verwendet in der Regel einen unidirektionalen Kontext (z.B. nur der vorgehende Kontext wird genutzt, um das nächste Wort vorherzusagen)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sz="1367"/>
              <a:t>*https://www.ibm.com/de-de/topics/natural-language-processing</a:t>
            </a:r>
            <a:endParaRPr sz="136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LLama 3</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e"/>
              <a:t>-Llama 3 ist ein </a:t>
            </a:r>
            <a:r>
              <a:rPr lang="de"/>
              <a:t>Language Model (LM) von Meta AI</a:t>
            </a:r>
            <a:endParaRPr/>
          </a:p>
          <a:p>
            <a:pPr indent="0" lvl="0" marL="0" rtl="0" algn="l">
              <a:spcBef>
                <a:spcPts val="1200"/>
              </a:spcBef>
              <a:spcAft>
                <a:spcPts val="0"/>
              </a:spcAft>
              <a:buNone/>
            </a:pPr>
            <a:r>
              <a:rPr lang="de"/>
              <a:t>-es wurde mit Daten bis 2023 trainiert und ist am 18.04.2024 veröffentlicht worden</a:t>
            </a:r>
            <a:endParaRPr/>
          </a:p>
          <a:p>
            <a:pPr indent="0" lvl="0" marL="0" rtl="0" algn="l">
              <a:spcBef>
                <a:spcPts val="1200"/>
              </a:spcBef>
              <a:spcAft>
                <a:spcPts val="0"/>
              </a:spcAft>
              <a:buNone/>
            </a:pPr>
            <a:r>
              <a:rPr lang="de"/>
              <a:t>-Llama 3 verfügt derzeit über zwei </a:t>
            </a:r>
            <a:r>
              <a:rPr lang="de"/>
              <a:t>Modelle mit </a:t>
            </a:r>
            <a:r>
              <a:rPr lang="de"/>
              <a:t>8B und 70B Parametern (bald auch anscheinend mit einem </a:t>
            </a:r>
            <a:r>
              <a:rPr lang="de"/>
              <a:t>Modellgewicht</a:t>
            </a:r>
            <a:r>
              <a:rPr lang="de"/>
              <a:t> von 400B, also 400 Milliarden Parameter)</a:t>
            </a:r>
            <a:endParaRPr/>
          </a:p>
          <a:p>
            <a:pPr indent="0" lvl="0" marL="0" rtl="0" algn="l">
              <a:spcBef>
                <a:spcPts val="1200"/>
              </a:spcBef>
              <a:spcAft>
                <a:spcPts val="1200"/>
              </a:spcAft>
              <a:buNone/>
            </a:pPr>
            <a:r>
              <a:rPr lang="de"/>
              <a:t>-die LM wurde fast nur auf Englisch trainiert (scheinbar wurde ungefähr nur zu 5% in anderen Sprachen trainiert) - Stand: bei der Veröffentlichung 18.04.2024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Szenario 1 - Youtube Kommentare Übersicht</a:t>
            </a:r>
            <a:endParaRPr/>
          </a:p>
        </p:txBody>
      </p:sp>
      <p:sp>
        <p:nvSpPr>
          <p:cNvPr id="88" name="Google Shape;88;p17"/>
          <p:cNvSpPr txBox="1"/>
          <p:nvPr>
            <p:ph idx="1" type="body"/>
          </p:nvPr>
        </p:nvSpPr>
        <p:spPr>
          <a:xfrm>
            <a:off x="387900" y="1755225"/>
            <a:ext cx="8368200" cy="28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700"/>
              <a:t>-Youtube Kommentare von dem Video: </a:t>
            </a:r>
            <a:r>
              <a:rPr lang="de" sz="1700" u="sng">
                <a:solidFill>
                  <a:schemeClr val="hlink"/>
                </a:solidFill>
                <a:hlinkClick r:id="rId3"/>
              </a:rPr>
              <a:t>https://www.youtube.com/watch?v=zjkBMFhNj_g</a:t>
            </a:r>
            <a:endParaRPr sz="1700"/>
          </a:p>
          <a:p>
            <a:pPr indent="0" lvl="0" marL="0" rtl="0" algn="l">
              <a:spcBef>
                <a:spcPts val="1200"/>
              </a:spcBef>
              <a:spcAft>
                <a:spcPts val="0"/>
              </a:spcAft>
              <a:buNone/>
            </a:pPr>
            <a:r>
              <a:rPr lang="de" sz="1700"/>
              <a:t>-insgesamt </a:t>
            </a:r>
            <a:r>
              <a:rPr lang="de" sz="1700"/>
              <a:t>100 Prompts</a:t>
            </a:r>
            <a:r>
              <a:rPr lang="de" sz="1700"/>
              <a:t> (Von den Kommentaren)</a:t>
            </a:r>
            <a:endParaRPr sz="1700"/>
          </a:p>
          <a:p>
            <a:pPr indent="0" lvl="0" marL="0" rtl="0" algn="l">
              <a:spcBef>
                <a:spcPts val="1200"/>
              </a:spcBef>
              <a:spcAft>
                <a:spcPts val="0"/>
              </a:spcAft>
              <a:buNone/>
            </a:pPr>
            <a:r>
              <a:rPr lang="de" sz="1700"/>
              <a:t>-Vorgehensweise: Youtube Kommentare in Llama 3 eingegeben, ungefähr 30% des originalen Kommentars weggelassen (Wörter gezählt), Output ausgeben lassen</a:t>
            </a:r>
            <a:endParaRPr sz="17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Szenario 1 - Youtube Kommentare Analyse</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
              <a:t>-Output: 115 Wörter von 379 Wörtern waren identisch bei der Ausgabe (Reihenfolge wurde dabei nicht beachtet)</a:t>
            </a:r>
            <a:endParaRPr/>
          </a:p>
          <a:p>
            <a:pPr indent="0" lvl="0" marL="0" rtl="0" algn="l">
              <a:spcBef>
                <a:spcPts val="1200"/>
              </a:spcBef>
              <a:spcAft>
                <a:spcPts val="0"/>
              </a:spcAft>
              <a:buNone/>
            </a:pPr>
            <a:r>
              <a:rPr lang="de"/>
              <a:t>-Anzahl an gleich verwendeten Wörtern entspricht: 30,34%</a:t>
            </a:r>
            <a:endParaRPr/>
          </a:p>
          <a:p>
            <a:pPr indent="0" lvl="0" marL="0" rtl="0" algn="l">
              <a:spcBef>
                <a:spcPts val="1200"/>
              </a:spcBef>
              <a:spcAft>
                <a:spcPts val="0"/>
              </a:spcAft>
              <a:buNone/>
            </a:pPr>
            <a:r>
              <a:rPr lang="de"/>
              <a:t>-Auffälligkeiten beim Llama 3 Output (siehe zur Veranschaulichung die nächste Folie):</a:t>
            </a:r>
            <a:endParaRPr/>
          </a:p>
          <a:p>
            <a:pPr indent="-342900" lvl="0" marL="457200" rtl="0" algn="l">
              <a:spcBef>
                <a:spcPts val="1200"/>
              </a:spcBef>
              <a:spcAft>
                <a:spcPts val="0"/>
              </a:spcAft>
              <a:buSzPts val="1800"/>
              <a:buAutoNum type="arabicPeriod"/>
            </a:pPr>
            <a:r>
              <a:rPr lang="de"/>
              <a:t>Llama 3 gibt einen viel ausführlichen Output (bzw. Kommentar) aus </a:t>
            </a:r>
            <a:endParaRPr/>
          </a:p>
          <a:p>
            <a:pPr indent="-342900" lvl="0" marL="457200" rtl="0" algn="l">
              <a:spcBef>
                <a:spcPts val="0"/>
              </a:spcBef>
              <a:spcAft>
                <a:spcPts val="0"/>
              </a:spcAft>
              <a:buSzPts val="1800"/>
              <a:buAutoNum type="arabicPeriod"/>
            </a:pPr>
            <a:r>
              <a:rPr lang="de"/>
              <a:t>sehr viele ähnliche/wiederholende Outputs</a:t>
            </a:r>
            <a:endParaRPr/>
          </a:p>
          <a:p>
            <a:pPr indent="-342900" lvl="0" marL="457200" rtl="0" algn="l">
              <a:spcBef>
                <a:spcPts val="0"/>
              </a:spcBef>
              <a:spcAft>
                <a:spcPts val="0"/>
              </a:spcAft>
              <a:buSzPts val="1800"/>
              <a:buAutoNum type="arabicPeriod"/>
            </a:pPr>
            <a:r>
              <a:rPr lang="de"/>
              <a:t>es gibt keinen Output bei dem komplett 1 zu 1 dasselbe ausgegeben wurde (Llama 3 hat wenn, dann immer etwas ergänzt)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Beispiele - Szenario 1 </a:t>
            </a:r>
            <a:endParaRPr/>
          </a:p>
        </p:txBody>
      </p:sp>
      <p:sp>
        <p:nvSpPr>
          <p:cNvPr id="100" name="Google Shape;100;p19"/>
          <p:cNvSpPr txBox="1"/>
          <p:nvPr>
            <p:ph idx="1" type="body"/>
          </p:nvPr>
        </p:nvSpPr>
        <p:spPr>
          <a:xfrm>
            <a:off x="387900" y="1305950"/>
            <a:ext cx="3999900" cy="3702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de" u="sng"/>
              <a:t>Beispiel 1: - Viel hinzufügend</a:t>
            </a:r>
            <a:endParaRPr u="sng"/>
          </a:p>
          <a:p>
            <a:pPr indent="0" lvl="0" marL="0" rtl="0" algn="l">
              <a:spcBef>
                <a:spcPts val="1200"/>
              </a:spcBef>
              <a:spcAft>
                <a:spcPts val="0"/>
              </a:spcAft>
              <a:buNone/>
            </a:pPr>
            <a:r>
              <a:rPr lang="de"/>
              <a:t>Original:</a:t>
            </a:r>
            <a:endParaRPr/>
          </a:p>
          <a:p>
            <a:pPr indent="0" lvl="0" marL="0" rtl="0" algn="l">
              <a:spcBef>
                <a:spcPts val="1200"/>
              </a:spcBef>
              <a:spcAft>
                <a:spcPts val="0"/>
              </a:spcAft>
              <a:buNone/>
            </a:pPr>
            <a:r>
              <a:rPr lang="de"/>
              <a:t>Beispiel 1: [</a:t>
            </a:r>
            <a:r>
              <a:rPr lang="de">
                <a:latin typeface="Arial"/>
                <a:ea typeface="Arial"/>
                <a:cs typeface="Arial"/>
                <a:sym typeface="Arial"/>
              </a:rPr>
              <a:t>Great video! So much content delivered in such an easy-to-]understanding way!</a:t>
            </a:r>
            <a:endParaRPr>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rPr lang="de"/>
              <a:t>Output</a:t>
            </a:r>
            <a:endParaRPr/>
          </a:p>
          <a:p>
            <a:pPr indent="0" lvl="0" marL="0" rtl="0" algn="l">
              <a:spcBef>
                <a:spcPts val="1200"/>
              </a:spcBef>
              <a:spcAft>
                <a:spcPts val="0"/>
              </a:spcAft>
              <a:buNone/>
            </a:pPr>
            <a:r>
              <a:rPr lang="de"/>
              <a:t>Beispiel 1:</a:t>
            </a:r>
            <a:r>
              <a:rPr lang="de" sz="1600"/>
              <a:t> [ ]...understand way, Andrej, you're a master of making complex topics accessible to everyone, and I'm grateful for your dedication to sharing your knowledge with the world.</a:t>
            </a:r>
            <a:endParaRPr sz="1200">
              <a:latin typeface="Arial"/>
              <a:ea typeface="Arial"/>
              <a:cs typeface="Arial"/>
              <a:sym typeface="Arial"/>
            </a:endParaRPr>
          </a:p>
          <a:p>
            <a:pPr indent="0" lvl="0" marL="0" rtl="0" algn="l">
              <a:spcBef>
                <a:spcPts val="1200"/>
              </a:spcBef>
              <a:spcAft>
                <a:spcPts val="1200"/>
              </a:spcAft>
              <a:buNone/>
            </a:pPr>
            <a:r>
              <a:t/>
            </a:r>
            <a:endParaRPr/>
          </a:p>
        </p:txBody>
      </p:sp>
      <p:sp>
        <p:nvSpPr>
          <p:cNvPr id="101" name="Google Shape;101;p19"/>
          <p:cNvSpPr txBox="1"/>
          <p:nvPr>
            <p:ph idx="2" type="body"/>
          </p:nvPr>
        </p:nvSpPr>
        <p:spPr>
          <a:xfrm>
            <a:off x="4756200" y="1305950"/>
            <a:ext cx="3999900" cy="37023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de" sz="3350" u="sng"/>
              <a:t>Beispiel 2: - Ähnlicher Output:</a:t>
            </a:r>
            <a:endParaRPr sz="3350" u="sng"/>
          </a:p>
          <a:p>
            <a:pPr indent="0" lvl="0" marL="0" rtl="0" algn="l">
              <a:spcBef>
                <a:spcPts val="1200"/>
              </a:spcBef>
              <a:spcAft>
                <a:spcPts val="0"/>
              </a:spcAft>
              <a:buNone/>
            </a:pPr>
            <a:r>
              <a:rPr lang="de" sz="3228"/>
              <a:t>Output</a:t>
            </a:r>
            <a:endParaRPr sz="3228"/>
          </a:p>
          <a:p>
            <a:pPr indent="0" lvl="0" marL="0" rtl="0" algn="l">
              <a:spcBef>
                <a:spcPts val="1200"/>
              </a:spcBef>
              <a:spcAft>
                <a:spcPts val="0"/>
              </a:spcAft>
              <a:buNone/>
            </a:pPr>
            <a:r>
              <a:rPr lang="de" sz="3228"/>
              <a:t>Beispiel 2: </a:t>
            </a:r>
            <a:r>
              <a:rPr lang="de" sz="3228">
                <a:latin typeface="Arial"/>
                <a:ea typeface="Arial"/>
                <a:cs typeface="Arial"/>
                <a:sym typeface="Arial"/>
              </a:rPr>
              <a:t>...videos, Andrej, and I'm grateful for your dedication to sharing your knowledge and expertise with the world, and I'm excited to see what other exciting projects and developments you'll be sharing with us in the future.</a:t>
            </a:r>
            <a:endParaRPr sz="3228">
              <a:latin typeface="Arial"/>
              <a:ea typeface="Arial"/>
              <a:cs typeface="Arial"/>
              <a:sym typeface="Arial"/>
            </a:endParaRPr>
          </a:p>
          <a:p>
            <a:pPr indent="0" lvl="0" marL="0" rtl="0" algn="l">
              <a:spcBef>
                <a:spcPts val="1200"/>
              </a:spcBef>
              <a:spcAft>
                <a:spcPts val="0"/>
              </a:spcAft>
              <a:buNone/>
            </a:pPr>
            <a:r>
              <a:rPr lang="de" sz="3650"/>
              <a:t>Beispiel 2: </a:t>
            </a:r>
            <a:r>
              <a:rPr lang="de" sz="3650">
                <a:latin typeface="Arial"/>
                <a:ea typeface="Arial"/>
                <a:cs typeface="Arial"/>
                <a:sym typeface="Arial"/>
              </a:rPr>
              <a:t>...into understandable concepts, Andrej, and I'm grateful for your gift for teaching and your passion for making AI and machine learning accessible to everyone, and I'm excited to see what other exciting topics you'll be covering in your future videos.</a:t>
            </a:r>
            <a:endParaRPr sz="365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Szenario 1 - Vergleich mit </a:t>
            </a:r>
            <a:r>
              <a:rPr lang="de"/>
              <a:t>ChatGPT</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de"/>
              <a:t>-Output: 63 Wörter von 379 Wörtern waren identisch bei der Ausgabe (Reihenfolge wurde dabei nicht beachtet)</a:t>
            </a:r>
            <a:endParaRPr/>
          </a:p>
          <a:p>
            <a:pPr indent="0" lvl="0" marL="0" rtl="0" algn="l">
              <a:spcBef>
                <a:spcPts val="1200"/>
              </a:spcBef>
              <a:spcAft>
                <a:spcPts val="0"/>
              </a:spcAft>
              <a:buNone/>
            </a:pPr>
            <a:r>
              <a:rPr lang="de"/>
              <a:t>-Anzahl an gleich verwendeten Wörtern entspricht: 16,62% (Llama 3 hatte im Vergleich fast einen doppelt so hohen Wert erreicht)</a:t>
            </a:r>
            <a:endParaRPr/>
          </a:p>
          <a:p>
            <a:pPr indent="0" lvl="0" marL="0" rtl="0" algn="l">
              <a:spcBef>
                <a:spcPts val="1200"/>
              </a:spcBef>
              <a:spcAft>
                <a:spcPts val="0"/>
              </a:spcAft>
              <a:buNone/>
            </a:pPr>
            <a:r>
              <a:rPr lang="de"/>
              <a:t>-Output bei Chat GPT war im Vergleich zu Llama 3 oft deutlich kürzer</a:t>
            </a:r>
            <a:endParaRPr/>
          </a:p>
          <a:p>
            <a:pPr indent="0" lvl="0" marL="0" rtl="0" algn="l">
              <a:spcBef>
                <a:spcPts val="1200"/>
              </a:spcBef>
              <a:spcAft>
                <a:spcPts val="1200"/>
              </a:spcAft>
              <a:buNone/>
            </a:pPr>
            <a:r>
              <a:rPr lang="de"/>
              <a:t>-Chat GPT drückt sich im Vergleich zum originalen Text meistens formaler aus (Beispiel: </a:t>
            </a:r>
            <a:r>
              <a:rPr lang="de" sz="1500">
                <a:latin typeface="Arial"/>
                <a:ea typeface="Arial"/>
                <a:cs typeface="Arial"/>
                <a:sym typeface="Arial"/>
              </a:rPr>
              <a:t>Thank you very much Andrej for your effort in preparing and given such complex material in a very simple manner. (Original) </a:t>
            </a:r>
            <a:r>
              <a:rPr lang="de" sz="1500" u="sng">
                <a:latin typeface="Arial"/>
                <a:ea typeface="Arial"/>
                <a:cs typeface="Arial"/>
                <a:sym typeface="Arial"/>
              </a:rPr>
              <a:t>VS. </a:t>
            </a:r>
            <a:r>
              <a:rPr lang="de" sz="1500">
                <a:latin typeface="Arial"/>
                <a:ea typeface="Arial"/>
                <a:cs typeface="Arial"/>
                <a:sym typeface="Arial"/>
              </a:rPr>
              <a:t>...a comprehensive and engaging presentation, it's clear that you're passionate about sharing your knowledge and expertise with the world, and I'm grateful to be a part of your learning community. (</a:t>
            </a:r>
            <a:r>
              <a:rPr lang="de" sz="1500">
                <a:latin typeface="Arial"/>
                <a:ea typeface="Arial"/>
                <a:cs typeface="Arial"/>
                <a:sym typeface="Arial"/>
              </a:rPr>
              <a:t>Chat GPT</a:t>
            </a:r>
            <a:r>
              <a:rPr lang="de" sz="1500">
                <a:latin typeface="Arial"/>
                <a:ea typeface="Arial"/>
                <a:cs typeface="Arial"/>
                <a:sym typeface="Aria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de"/>
              <a:t>Szenario 1 - Vergleich mit Mistral</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-Bei Mistral ist 23,5% richtiger Output</a:t>
            </a:r>
            <a:endParaRPr/>
          </a:p>
          <a:p>
            <a:pPr indent="0" lvl="0" marL="0" rtl="0" algn="l">
              <a:spcBef>
                <a:spcPts val="1200"/>
              </a:spcBef>
              <a:spcAft>
                <a:spcPts val="0"/>
              </a:spcAft>
              <a:buNone/>
            </a:pPr>
            <a:r>
              <a:rPr lang="de"/>
              <a:t>=&gt; im Vergleich ist Llama 3 also viel näher am Original </a:t>
            </a:r>
            <a:endParaRPr/>
          </a:p>
          <a:p>
            <a:pPr indent="0" lvl="0" marL="0" rtl="0" algn="l">
              <a:spcBef>
                <a:spcPts val="1200"/>
              </a:spcBef>
              <a:spcAft>
                <a:spcPts val="0"/>
              </a:spcAft>
              <a:buNone/>
            </a:pPr>
            <a:r>
              <a:rPr lang="de"/>
              <a:t>=&gt; im Unterschied zu Llama 3 hat Mistral einen viel </a:t>
            </a:r>
            <a:r>
              <a:rPr lang="de"/>
              <a:t>ausführlichen</a:t>
            </a:r>
            <a:r>
              <a:rPr lang="de"/>
              <a:t> Output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