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62" r:id="rId5"/>
    <p:sldId id="264" r:id="rId6"/>
    <p:sldId id="263" r:id="rId7"/>
    <p:sldId id="265" r:id="rId8"/>
    <p:sldId id="260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7B9CF"/>
    <a:srgbClr val="8391A8"/>
    <a:srgbClr val="AAB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 autoAdjust="0"/>
    <p:restoredTop sz="94643"/>
  </p:normalViewPr>
  <p:slideViewPr>
    <p:cSldViewPr snapToGrid="0">
      <p:cViewPr varScale="1">
        <p:scale>
          <a:sx n="105" d="100"/>
          <a:sy n="105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7BCDF-9C92-4C5E-B9A0-6EEF7713561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09C40BD-3FEC-4C26-BAAA-6516358435D3}">
      <dgm:prSet phldrT="[文字]"/>
      <dgm:spPr>
        <a:noFill/>
        <a:ln w="28575">
          <a:solidFill>
            <a:srgbClr val="AAB6CD"/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專案介紹</a:t>
          </a:r>
        </a:p>
      </dgm:t>
    </dgm:pt>
    <dgm:pt modelId="{7FDE2C5A-DFAD-4F66-9043-A36F3FECAD58}" type="parTrans" cxnId="{7B6D702C-2C0C-4F0A-B6D7-F63396CD1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A2770A-080D-4097-BCD5-0E7058A3CBE9}" type="sibTrans" cxnId="{7B6D702C-2C0C-4F0A-B6D7-F63396CD1F0A}">
      <dgm:prSet/>
      <dgm:spPr>
        <a:ln>
          <a:solidFill>
            <a:srgbClr val="AAB6CD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C5CAB0-4C0B-4F94-869B-4A8C371AB89F}">
      <dgm:prSet phldrT="[文字]"/>
      <dgm:spPr>
        <a:noFill/>
        <a:ln w="28575">
          <a:solidFill>
            <a:srgbClr val="AAB6CD"/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最小可行方案、未來規劃</a:t>
          </a:r>
        </a:p>
      </dgm:t>
    </dgm:pt>
    <dgm:pt modelId="{DEB6A035-80D3-4FE8-AB44-1EE7AB785ACE}" type="parTrans" cxnId="{8C625C98-547F-438F-B975-9BDB0ABA01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282A20-2EC5-4D78-9C1E-F1FBE07EFF73}" type="sibTrans" cxnId="{8C625C98-547F-438F-B975-9BDB0ABA01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5157F4-11C4-4197-9005-193F7210EDB9}">
      <dgm:prSet phldrT="[文字]"/>
      <dgm:spPr>
        <a:noFill/>
        <a:ln w="28575">
          <a:solidFill>
            <a:srgbClr val="AAB6CD"/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資料簡述</a:t>
          </a:r>
        </a:p>
      </dgm:t>
    </dgm:pt>
    <dgm:pt modelId="{95C2CF04-22F7-404D-A28B-070452DCA3A8}" type="parTrans" cxnId="{127A5596-8D83-4CE4-A393-BA750864DD3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5952ED-7E0E-4FB2-A89D-F01EFFE76E42}" type="sibTrans" cxnId="{127A5596-8D83-4CE4-A393-BA750864DD3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7F871F-B6DC-4C83-9F79-471B280B583C}">
      <dgm:prSet phldrT="[文字]"/>
      <dgm:spPr>
        <a:noFill/>
        <a:ln w="28575">
          <a:solidFill>
            <a:srgbClr val="AAB6CD"/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目前分工</a:t>
          </a:r>
        </a:p>
      </dgm:t>
    </dgm:pt>
    <dgm:pt modelId="{3890BAB7-AF84-4982-953A-39E6D82BC0B7}" type="parTrans" cxnId="{8F738CF8-28A3-4B68-AC9D-7C2730840DA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7BD2B0-6339-43D9-AA6B-5FF89F0F47A6}" type="sibTrans" cxnId="{8F738CF8-28A3-4B68-AC9D-7C2730840DA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60DB2D-4E64-4564-B65D-A75D4DED125C}" type="pres">
      <dgm:prSet presAssocID="{8DF7BCDF-9C92-4C5E-B9A0-6EEF77135611}" presName="Name0" presStyleCnt="0">
        <dgm:presLayoutVars>
          <dgm:chMax val="7"/>
          <dgm:chPref val="7"/>
          <dgm:dir/>
        </dgm:presLayoutVars>
      </dgm:prSet>
      <dgm:spPr/>
    </dgm:pt>
    <dgm:pt modelId="{1EF9C22E-3C61-4B56-91D6-EAA835DAFBAC}" type="pres">
      <dgm:prSet presAssocID="{8DF7BCDF-9C92-4C5E-B9A0-6EEF77135611}" presName="Name1" presStyleCnt="0"/>
      <dgm:spPr/>
    </dgm:pt>
    <dgm:pt modelId="{9CC006AD-0ED9-4AE0-B17E-ADDFCCA02AE5}" type="pres">
      <dgm:prSet presAssocID="{8DF7BCDF-9C92-4C5E-B9A0-6EEF77135611}" presName="cycle" presStyleCnt="0"/>
      <dgm:spPr/>
    </dgm:pt>
    <dgm:pt modelId="{77F4155F-CA1B-45BF-BE1E-DC21FD6AA9F5}" type="pres">
      <dgm:prSet presAssocID="{8DF7BCDF-9C92-4C5E-B9A0-6EEF77135611}" presName="srcNode" presStyleLbl="node1" presStyleIdx="0" presStyleCnt="4"/>
      <dgm:spPr/>
    </dgm:pt>
    <dgm:pt modelId="{1240BBC1-1235-4D2B-ADCC-158789EDA3CC}" type="pres">
      <dgm:prSet presAssocID="{8DF7BCDF-9C92-4C5E-B9A0-6EEF77135611}" presName="conn" presStyleLbl="parChTrans1D2" presStyleIdx="0" presStyleCnt="1"/>
      <dgm:spPr/>
    </dgm:pt>
    <dgm:pt modelId="{08A8FC18-731B-4A63-98B1-B31CA15BAFA1}" type="pres">
      <dgm:prSet presAssocID="{8DF7BCDF-9C92-4C5E-B9A0-6EEF77135611}" presName="extraNode" presStyleLbl="node1" presStyleIdx="0" presStyleCnt="4"/>
      <dgm:spPr/>
    </dgm:pt>
    <dgm:pt modelId="{F5C470D7-40E5-4B9E-B14A-64273B8679DA}" type="pres">
      <dgm:prSet presAssocID="{8DF7BCDF-9C92-4C5E-B9A0-6EEF77135611}" presName="dstNode" presStyleLbl="node1" presStyleIdx="0" presStyleCnt="4"/>
      <dgm:spPr/>
    </dgm:pt>
    <dgm:pt modelId="{3303EB4F-0494-4B46-A7FA-A3F0D0543F4A}" type="pres">
      <dgm:prSet presAssocID="{909C40BD-3FEC-4C26-BAAA-6516358435D3}" presName="text_1" presStyleLbl="node1" presStyleIdx="0" presStyleCnt="4">
        <dgm:presLayoutVars>
          <dgm:bulletEnabled val="1"/>
        </dgm:presLayoutVars>
      </dgm:prSet>
      <dgm:spPr/>
    </dgm:pt>
    <dgm:pt modelId="{FCD92554-8E12-423F-901F-66C2623A867B}" type="pres">
      <dgm:prSet presAssocID="{909C40BD-3FEC-4C26-BAAA-6516358435D3}" presName="accent_1" presStyleCnt="0"/>
      <dgm:spPr/>
    </dgm:pt>
    <dgm:pt modelId="{7DE0E130-8C2C-4C36-A3A8-909ACF72DC09}" type="pres">
      <dgm:prSet presAssocID="{909C40BD-3FEC-4C26-BAAA-6516358435D3}" presName="accentRepeatNode" presStyleLbl="solidFgAcc1" presStyleIdx="0" presStyleCnt="4"/>
      <dgm:spPr>
        <a:ln w="28575">
          <a:solidFill>
            <a:srgbClr val="C7B9CF"/>
          </a:solidFill>
        </a:ln>
      </dgm:spPr>
    </dgm:pt>
    <dgm:pt modelId="{86F5D3C7-FF81-4CB4-BC32-357E2A781C79}" type="pres">
      <dgm:prSet presAssocID="{305157F4-11C4-4197-9005-193F7210EDB9}" presName="text_2" presStyleLbl="node1" presStyleIdx="1" presStyleCnt="4">
        <dgm:presLayoutVars>
          <dgm:bulletEnabled val="1"/>
        </dgm:presLayoutVars>
      </dgm:prSet>
      <dgm:spPr/>
    </dgm:pt>
    <dgm:pt modelId="{FA84AF12-836E-4650-B3D3-B6B75057F4C6}" type="pres">
      <dgm:prSet presAssocID="{305157F4-11C4-4197-9005-193F7210EDB9}" presName="accent_2" presStyleCnt="0"/>
      <dgm:spPr/>
    </dgm:pt>
    <dgm:pt modelId="{231762E4-BB65-4EFF-8923-B689D929A5A8}" type="pres">
      <dgm:prSet presAssocID="{305157F4-11C4-4197-9005-193F7210EDB9}" presName="accentRepeatNode" presStyleLbl="solidFgAcc1" presStyleIdx="1" presStyleCnt="4"/>
      <dgm:spPr>
        <a:ln w="28575">
          <a:solidFill>
            <a:srgbClr val="C7B9CF"/>
          </a:solidFill>
        </a:ln>
      </dgm:spPr>
    </dgm:pt>
    <dgm:pt modelId="{4998D52C-B067-477E-A29D-A3BEB4106288}" type="pres">
      <dgm:prSet presAssocID="{207F871F-B6DC-4C83-9F79-471B280B583C}" presName="text_3" presStyleLbl="node1" presStyleIdx="2" presStyleCnt="4">
        <dgm:presLayoutVars>
          <dgm:bulletEnabled val="1"/>
        </dgm:presLayoutVars>
      </dgm:prSet>
      <dgm:spPr/>
    </dgm:pt>
    <dgm:pt modelId="{1B261752-91F2-4015-91E3-93D479230FE1}" type="pres">
      <dgm:prSet presAssocID="{207F871F-B6DC-4C83-9F79-471B280B583C}" presName="accent_3" presStyleCnt="0"/>
      <dgm:spPr/>
    </dgm:pt>
    <dgm:pt modelId="{BFB599B5-F819-4FB3-A6B4-BE96B34EF33E}" type="pres">
      <dgm:prSet presAssocID="{207F871F-B6DC-4C83-9F79-471B280B583C}" presName="accentRepeatNode" presStyleLbl="solidFgAcc1" presStyleIdx="2" presStyleCnt="4"/>
      <dgm:spPr>
        <a:ln w="28575">
          <a:solidFill>
            <a:srgbClr val="C7B9CF"/>
          </a:solidFill>
        </a:ln>
      </dgm:spPr>
    </dgm:pt>
    <dgm:pt modelId="{AFC4BEB5-1E29-4E00-9FD1-D0067270A0E7}" type="pres">
      <dgm:prSet presAssocID="{8FC5CAB0-4C0B-4F94-869B-4A8C371AB89F}" presName="text_4" presStyleLbl="node1" presStyleIdx="3" presStyleCnt="4">
        <dgm:presLayoutVars>
          <dgm:bulletEnabled val="1"/>
        </dgm:presLayoutVars>
      </dgm:prSet>
      <dgm:spPr/>
    </dgm:pt>
    <dgm:pt modelId="{CF37FCEE-9B70-41BA-B917-43E837298348}" type="pres">
      <dgm:prSet presAssocID="{8FC5CAB0-4C0B-4F94-869B-4A8C371AB89F}" presName="accent_4" presStyleCnt="0"/>
      <dgm:spPr/>
    </dgm:pt>
    <dgm:pt modelId="{9AAECBA6-6041-4845-95FE-54A5C576DC95}" type="pres">
      <dgm:prSet presAssocID="{8FC5CAB0-4C0B-4F94-869B-4A8C371AB89F}" presName="accentRepeatNode" presStyleLbl="solidFgAcc1" presStyleIdx="3" presStyleCnt="4"/>
      <dgm:spPr>
        <a:ln w="28575">
          <a:solidFill>
            <a:srgbClr val="C7B9CF"/>
          </a:solidFill>
        </a:ln>
      </dgm:spPr>
    </dgm:pt>
  </dgm:ptLst>
  <dgm:cxnLst>
    <dgm:cxn modelId="{EB8B4003-D789-4441-BF26-DF56F1CD5595}" type="presOf" srcId="{8DF7BCDF-9C92-4C5E-B9A0-6EEF77135611}" destId="{7460DB2D-4E64-4564-B65D-A75D4DED125C}" srcOrd="0" destOrd="0" presId="urn:microsoft.com/office/officeart/2008/layout/VerticalCurvedList"/>
    <dgm:cxn modelId="{D0992B1D-F33E-422A-8A2F-BAB9BB1EF71C}" type="presOf" srcId="{4FA2770A-080D-4097-BCD5-0E7058A3CBE9}" destId="{1240BBC1-1235-4D2B-ADCC-158789EDA3CC}" srcOrd="0" destOrd="0" presId="urn:microsoft.com/office/officeart/2008/layout/VerticalCurvedList"/>
    <dgm:cxn modelId="{7B6D702C-2C0C-4F0A-B6D7-F63396CD1F0A}" srcId="{8DF7BCDF-9C92-4C5E-B9A0-6EEF77135611}" destId="{909C40BD-3FEC-4C26-BAAA-6516358435D3}" srcOrd="0" destOrd="0" parTransId="{7FDE2C5A-DFAD-4F66-9043-A36F3FECAD58}" sibTransId="{4FA2770A-080D-4097-BCD5-0E7058A3CBE9}"/>
    <dgm:cxn modelId="{359AB076-94C8-42EF-97B0-3D4E5BFA59ED}" type="presOf" srcId="{8FC5CAB0-4C0B-4F94-869B-4A8C371AB89F}" destId="{AFC4BEB5-1E29-4E00-9FD1-D0067270A0E7}" srcOrd="0" destOrd="0" presId="urn:microsoft.com/office/officeart/2008/layout/VerticalCurvedList"/>
    <dgm:cxn modelId="{127A5596-8D83-4CE4-A393-BA750864DD3E}" srcId="{8DF7BCDF-9C92-4C5E-B9A0-6EEF77135611}" destId="{305157F4-11C4-4197-9005-193F7210EDB9}" srcOrd="1" destOrd="0" parTransId="{95C2CF04-22F7-404D-A28B-070452DCA3A8}" sibTransId="{B65952ED-7E0E-4FB2-A89D-F01EFFE76E42}"/>
    <dgm:cxn modelId="{8C625C98-547F-438F-B975-9BDB0ABA0128}" srcId="{8DF7BCDF-9C92-4C5E-B9A0-6EEF77135611}" destId="{8FC5CAB0-4C0B-4F94-869B-4A8C371AB89F}" srcOrd="3" destOrd="0" parTransId="{DEB6A035-80D3-4FE8-AB44-1EE7AB785ACE}" sibTransId="{87282A20-2EC5-4D78-9C1E-F1FBE07EFF73}"/>
    <dgm:cxn modelId="{1B4663BC-CA34-40B7-B106-F08D5C4BF9C6}" type="presOf" srcId="{909C40BD-3FEC-4C26-BAAA-6516358435D3}" destId="{3303EB4F-0494-4B46-A7FA-A3F0D0543F4A}" srcOrd="0" destOrd="0" presId="urn:microsoft.com/office/officeart/2008/layout/VerticalCurvedList"/>
    <dgm:cxn modelId="{9CF8CAC8-1E6A-41C6-9E2A-2B3D95090216}" type="presOf" srcId="{305157F4-11C4-4197-9005-193F7210EDB9}" destId="{86F5D3C7-FF81-4CB4-BC32-357E2A781C79}" srcOrd="0" destOrd="0" presId="urn:microsoft.com/office/officeart/2008/layout/VerticalCurvedList"/>
    <dgm:cxn modelId="{AAEE84E5-678C-4A17-9ACE-494DF2FCD19B}" type="presOf" srcId="{207F871F-B6DC-4C83-9F79-471B280B583C}" destId="{4998D52C-B067-477E-A29D-A3BEB4106288}" srcOrd="0" destOrd="0" presId="urn:microsoft.com/office/officeart/2008/layout/VerticalCurvedList"/>
    <dgm:cxn modelId="{8F738CF8-28A3-4B68-AC9D-7C2730840DA4}" srcId="{8DF7BCDF-9C92-4C5E-B9A0-6EEF77135611}" destId="{207F871F-B6DC-4C83-9F79-471B280B583C}" srcOrd="2" destOrd="0" parTransId="{3890BAB7-AF84-4982-953A-39E6D82BC0B7}" sibTransId="{F47BD2B0-6339-43D9-AA6B-5FF89F0F47A6}"/>
    <dgm:cxn modelId="{0A87CA35-7379-4787-AD23-5A50EAEFD983}" type="presParOf" srcId="{7460DB2D-4E64-4564-B65D-A75D4DED125C}" destId="{1EF9C22E-3C61-4B56-91D6-EAA835DAFBAC}" srcOrd="0" destOrd="0" presId="urn:microsoft.com/office/officeart/2008/layout/VerticalCurvedList"/>
    <dgm:cxn modelId="{621D1A21-4121-45E6-BAF1-80B7C6AC4243}" type="presParOf" srcId="{1EF9C22E-3C61-4B56-91D6-EAA835DAFBAC}" destId="{9CC006AD-0ED9-4AE0-B17E-ADDFCCA02AE5}" srcOrd="0" destOrd="0" presId="urn:microsoft.com/office/officeart/2008/layout/VerticalCurvedList"/>
    <dgm:cxn modelId="{1F8AA0E8-BE6B-4F6A-AB4C-FF9F6E07AA6D}" type="presParOf" srcId="{9CC006AD-0ED9-4AE0-B17E-ADDFCCA02AE5}" destId="{77F4155F-CA1B-45BF-BE1E-DC21FD6AA9F5}" srcOrd="0" destOrd="0" presId="urn:microsoft.com/office/officeart/2008/layout/VerticalCurvedList"/>
    <dgm:cxn modelId="{AD276AAC-A70D-40F3-B55B-9B95A6A388C5}" type="presParOf" srcId="{9CC006AD-0ED9-4AE0-B17E-ADDFCCA02AE5}" destId="{1240BBC1-1235-4D2B-ADCC-158789EDA3CC}" srcOrd="1" destOrd="0" presId="urn:microsoft.com/office/officeart/2008/layout/VerticalCurvedList"/>
    <dgm:cxn modelId="{30A1B880-9955-4938-8B86-6F0CAEEC5243}" type="presParOf" srcId="{9CC006AD-0ED9-4AE0-B17E-ADDFCCA02AE5}" destId="{08A8FC18-731B-4A63-98B1-B31CA15BAFA1}" srcOrd="2" destOrd="0" presId="urn:microsoft.com/office/officeart/2008/layout/VerticalCurvedList"/>
    <dgm:cxn modelId="{CC14B2FA-5EDE-490F-8C2C-631C1644E208}" type="presParOf" srcId="{9CC006AD-0ED9-4AE0-B17E-ADDFCCA02AE5}" destId="{F5C470D7-40E5-4B9E-B14A-64273B8679DA}" srcOrd="3" destOrd="0" presId="urn:microsoft.com/office/officeart/2008/layout/VerticalCurvedList"/>
    <dgm:cxn modelId="{DC9E1009-E05E-453D-98D5-50AE8F795A35}" type="presParOf" srcId="{1EF9C22E-3C61-4B56-91D6-EAA835DAFBAC}" destId="{3303EB4F-0494-4B46-A7FA-A3F0D0543F4A}" srcOrd="1" destOrd="0" presId="urn:microsoft.com/office/officeart/2008/layout/VerticalCurvedList"/>
    <dgm:cxn modelId="{7D6AE41F-3099-4824-81BB-51ECDCBDAD28}" type="presParOf" srcId="{1EF9C22E-3C61-4B56-91D6-EAA835DAFBAC}" destId="{FCD92554-8E12-423F-901F-66C2623A867B}" srcOrd="2" destOrd="0" presId="urn:microsoft.com/office/officeart/2008/layout/VerticalCurvedList"/>
    <dgm:cxn modelId="{EC2B00A6-515F-4191-8D3F-684597B24E9B}" type="presParOf" srcId="{FCD92554-8E12-423F-901F-66C2623A867B}" destId="{7DE0E130-8C2C-4C36-A3A8-909ACF72DC09}" srcOrd="0" destOrd="0" presId="urn:microsoft.com/office/officeart/2008/layout/VerticalCurvedList"/>
    <dgm:cxn modelId="{66387ECD-F2C9-4460-B2E0-FE4F91FBE278}" type="presParOf" srcId="{1EF9C22E-3C61-4B56-91D6-EAA835DAFBAC}" destId="{86F5D3C7-FF81-4CB4-BC32-357E2A781C79}" srcOrd="3" destOrd="0" presId="urn:microsoft.com/office/officeart/2008/layout/VerticalCurvedList"/>
    <dgm:cxn modelId="{B5E3A9EC-F5EC-47EF-B611-57AC7C47CA23}" type="presParOf" srcId="{1EF9C22E-3C61-4B56-91D6-EAA835DAFBAC}" destId="{FA84AF12-836E-4650-B3D3-B6B75057F4C6}" srcOrd="4" destOrd="0" presId="urn:microsoft.com/office/officeart/2008/layout/VerticalCurvedList"/>
    <dgm:cxn modelId="{2503BB47-EF8E-4F80-A2E7-586091DB88E6}" type="presParOf" srcId="{FA84AF12-836E-4650-B3D3-B6B75057F4C6}" destId="{231762E4-BB65-4EFF-8923-B689D929A5A8}" srcOrd="0" destOrd="0" presId="urn:microsoft.com/office/officeart/2008/layout/VerticalCurvedList"/>
    <dgm:cxn modelId="{CC3D9DB6-7F6B-4062-943B-CF3407B2D50C}" type="presParOf" srcId="{1EF9C22E-3C61-4B56-91D6-EAA835DAFBAC}" destId="{4998D52C-B067-477E-A29D-A3BEB4106288}" srcOrd="5" destOrd="0" presId="urn:microsoft.com/office/officeart/2008/layout/VerticalCurvedList"/>
    <dgm:cxn modelId="{317167D0-AF91-4510-913E-C896ADE71994}" type="presParOf" srcId="{1EF9C22E-3C61-4B56-91D6-EAA835DAFBAC}" destId="{1B261752-91F2-4015-91E3-93D479230FE1}" srcOrd="6" destOrd="0" presId="urn:microsoft.com/office/officeart/2008/layout/VerticalCurvedList"/>
    <dgm:cxn modelId="{BE1D7062-366A-48C4-9EA3-99BFC60512EB}" type="presParOf" srcId="{1B261752-91F2-4015-91E3-93D479230FE1}" destId="{BFB599B5-F819-4FB3-A6B4-BE96B34EF33E}" srcOrd="0" destOrd="0" presId="urn:microsoft.com/office/officeart/2008/layout/VerticalCurvedList"/>
    <dgm:cxn modelId="{BB7E99BE-D2D9-4943-84CC-2BD597DFA17B}" type="presParOf" srcId="{1EF9C22E-3C61-4B56-91D6-EAA835DAFBAC}" destId="{AFC4BEB5-1E29-4E00-9FD1-D0067270A0E7}" srcOrd="7" destOrd="0" presId="urn:microsoft.com/office/officeart/2008/layout/VerticalCurvedList"/>
    <dgm:cxn modelId="{243267B9-C127-4DF4-B95D-8F21F06A6B39}" type="presParOf" srcId="{1EF9C22E-3C61-4B56-91D6-EAA835DAFBAC}" destId="{CF37FCEE-9B70-41BA-B917-43E837298348}" srcOrd="8" destOrd="0" presId="urn:microsoft.com/office/officeart/2008/layout/VerticalCurvedList"/>
    <dgm:cxn modelId="{C25404C8-D1EB-4A8C-A66A-25C40D193AF2}" type="presParOf" srcId="{CF37FCEE-9B70-41BA-B917-43E837298348}" destId="{9AAECBA6-6041-4845-95FE-54A5C576DC95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0BBC1-1235-4D2B-ADCC-158789EDA3CC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rgbClr val="AAB6C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3EB4F-0494-4B46-A7FA-A3F0D0543F4A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noFill/>
        <a:ln w="28575" cap="flat" cmpd="sng" algn="ctr">
          <a:solidFill>
            <a:srgbClr val="AAB6C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專案介紹</a:t>
          </a:r>
        </a:p>
      </dsp:txBody>
      <dsp:txXfrm>
        <a:off x="610504" y="416587"/>
        <a:ext cx="7440913" cy="833607"/>
      </dsp:txXfrm>
    </dsp:sp>
    <dsp:sp modelId="{7DE0E130-8C2C-4C36-A3A8-909ACF72DC09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C7B9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5D3C7-FF81-4CB4-BC32-357E2A781C79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noFill/>
        <a:ln w="28575" cap="flat" cmpd="sng" algn="ctr">
          <a:solidFill>
            <a:srgbClr val="AAB6C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資料簡述</a:t>
          </a:r>
        </a:p>
      </dsp:txBody>
      <dsp:txXfrm>
        <a:off x="1088431" y="1667215"/>
        <a:ext cx="6962986" cy="833607"/>
      </dsp:txXfrm>
    </dsp:sp>
    <dsp:sp modelId="{231762E4-BB65-4EFF-8923-B689D929A5A8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C7B9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8D52C-B067-477E-A29D-A3BEB4106288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noFill/>
        <a:ln w="28575" cap="flat" cmpd="sng" algn="ctr">
          <a:solidFill>
            <a:srgbClr val="AAB6C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目前分工</a:t>
          </a:r>
        </a:p>
      </dsp:txBody>
      <dsp:txXfrm>
        <a:off x="1088431" y="2917843"/>
        <a:ext cx="6962986" cy="833607"/>
      </dsp:txXfrm>
    </dsp:sp>
    <dsp:sp modelId="{BFB599B5-F819-4FB3-A6B4-BE96B34EF33E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C7B9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4BEB5-1E29-4E00-9FD1-D0067270A0E7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noFill/>
        <a:ln w="28575" cap="flat" cmpd="sng" algn="ctr">
          <a:solidFill>
            <a:srgbClr val="AAB6C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最小可行方案、未來規劃</a:t>
          </a:r>
        </a:p>
      </dsp:txBody>
      <dsp:txXfrm>
        <a:off x="610504" y="4168472"/>
        <a:ext cx="7440913" cy="833607"/>
      </dsp:txXfrm>
    </dsp:sp>
    <dsp:sp modelId="{9AAECBA6-6041-4845-95FE-54A5C576DC95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C7B9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9322-6384-47EC-997D-112CFA2C3FA8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1831B-E900-48CF-B6D3-7452E933D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54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831B-E900-48CF-B6D3-7452E933DB4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80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831B-E900-48CF-B6D3-7452E933DB4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0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43971-3FD8-43D3-8F75-AA555ABAF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56A263-B621-4CAE-97F9-C3B0B36D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3D6946-A5AD-4A41-9B90-23135B0B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50E58C-AAF1-4FE7-B5E2-7E11428A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F4AFA0-99C4-4A55-9382-313F0116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79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936CD-D19A-4E69-AEE7-6457BEAB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39760D-BE6D-4980-83C0-0D285E9FC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19DA1-9492-4C83-8F06-EAB13B82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06FDBB-7349-40C7-855F-58C3B48A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EC74D0-5571-4D30-B4F6-40EE5CF8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41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63EBC7-F5DD-4F0F-920C-8013A42E7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EBDB8C-F5B5-4B21-8C6D-C3B56FEA2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F92D7-A452-4FB2-9F2A-7C4ADB01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F16311-BCA9-43E9-B2A1-955AF1D8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BA59CD-50B7-40FF-BDDD-74244B41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82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08FFB-7D87-49D1-AC91-913860E8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A45E2-04F2-4FCF-9399-FB2766CB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95DC79-B2F3-437C-8619-2D293011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E46428-0CB7-4EB1-8493-758B4F1B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14BFD-0B3C-4723-96F4-2EA7BA33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66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14A00-4913-4A94-841A-E203A285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06408B-D4B2-4991-AA32-D04E667E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A4FB5-CD86-4FC5-8FB5-E4242247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00D17-E8E7-4CD0-8092-E6F794E7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462F5-39BB-4C5F-9D94-89228880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50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0A4B0-DD4C-4825-9538-CACA6D74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C7906-6E07-490F-8D00-D15B5B2D3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84B474-3CD0-4FF7-83D6-0E1D7A126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A92267-A33F-4D05-979B-033FB500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7E538-DB17-46F2-8E66-8AA809E4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1B183A-9BD9-4501-8D3A-08BE9BD4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4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92D5-F71C-4606-8EA3-9CB118D1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023693-C47A-4667-9955-3C6B58C5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D051CA-6FF2-4A5D-8E38-6E9581D0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649B0A-F198-444B-BE47-A7B129BC4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24256F-82EC-438E-8C1D-300A08DC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63B662-B4B3-4744-AB9D-46B6827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FDA946-AE34-4B01-ACDF-3114CF6D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CC2A4C-EEEA-469A-BA9E-91E254DE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63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3A5CF-824F-4FE1-8E1C-FF58C0BC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A1C95E-0D4A-4E22-B8C9-9CE15EB8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9101D6-B4C5-4228-964A-1D702D9E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D3737E-684D-4551-B290-89F06E3E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5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05D63A-32AC-4B59-B4D3-BC662758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660EBA-4EE5-4C7C-B2F6-8D37D1FF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AC038E-4FF2-4ECB-8EEB-89B35C0D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03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82E5E-0F15-4F10-8242-7516846B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6D806C-1267-4B6E-A3D9-C2867B79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6ACAA3-016A-4B3B-BDAE-3F4DE442F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AC6D4E-E17F-4481-BA70-8D68AD4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289A80-AFFB-4FB5-8A45-9C1BD70B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FCE0AC-4F39-42C4-9276-8368C219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38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C362E-F8C3-4D7B-9A58-7B220F96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DDEC21-E8A7-4EFB-86DA-EE1280301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69F703-0FFE-4561-BE92-E03A8F1BB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182E99-7390-4C50-BCBE-E742E4F3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3D52DE-F004-41AC-8F99-22117862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A072ED-2928-4A5A-93E1-A850A440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9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708900-E648-470E-957D-AF0BA5DF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49A5A3-0F99-4A0B-9AC0-D05EF6D5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F3CA7D-C4D5-4C33-A398-DFA3E76D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60B4F-29AF-4C9F-9D0F-A3BDC8E5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50527-66DD-466B-B54B-A6FD1722A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8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F49AA-C84C-4688-A0F3-53909531262C}"/>
              </a:ext>
            </a:extLst>
          </p:cNvPr>
          <p:cNvSpPr/>
          <p:nvPr/>
        </p:nvSpPr>
        <p:spPr>
          <a:xfrm>
            <a:off x="497264" y="417099"/>
            <a:ext cx="11197472" cy="6023802"/>
          </a:xfrm>
          <a:prstGeom prst="rect">
            <a:avLst/>
          </a:prstGeom>
          <a:solidFill>
            <a:srgbClr val="8391A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FF74AE-E4A4-4C20-AD24-8D6C9A2D4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266" y="2310087"/>
            <a:ext cx="5885468" cy="964725"/>
          </a:xfrm>
          <a:solidFill>
            <a:srgbClr val="8391A8"/>
          </a:solidFill>
          <a:ln w="57150"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個人投資風險管家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492ADA-4594-40C1-BAAA-4971FF30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3188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玉山題目一    第一組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林鈺晉   周采葳   李悅暄   葉芯妤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3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774466C-115F-48B8-84FE-84ECC9104ECC}"/>
              </a:ext>
            </a:extLst>
          </p:cNvPr>
          <p:cNvSpPr txBox="1">
            <a:spLocks/>
          </p:cNvSpPr>
          <p:nvPr/>
        </p:nvSpPr>
        <p:spPr>
          <a:xfrm>
            <a:off x="101731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b="1" dirty="0">
              <a:solidFill>
                <a:srgbClr val="8391A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8AE54252-63EC-4DA3-8D88-A03F1E58F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726300"/>
              </p:ext>
            </p:extLst>
          </p:nvPr>
        </p:nvGraphicFramePr>
        <p:xfrm>
          <a:off x="349315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0591FE-6864-499A-87B4-E6E38C37D065}"/>
              </a:ext>
            </a:extLst>
          </p:cNvPr>
          <p:cNvSpPr txBox="1"/>
          <p:nvPr/>
        </p:nvSpPr>
        <p:spPr>
          <a:xfrm>
            <a:off x="3905839" y="1188121"/>
            <a:ext cx="52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</a:t>
            </a:r>
            <a:endParaRPr lang="zh-TW" altLang="en-US" sz="4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DE8F872-B124-44C4-822D-4DE5D3F4E749}"/>
              </a:ext>
            </a:extLst>
          </p:cNvPr>
          <p:cNvSpPr txBox="1"/>
          <p:nvPr/>
        </p:nvSpPr>
        <p:spPr>
          <a:xfrm>
            <a:off x="4385032" y="2422039"/>
            <a:ext cx="52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</a:t>
            </a:r>
            <a:endParaRPr lang="zh-TW" altLang="en-US" sz="4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FD07E1-69B7-4DF1-80D6-6CF9A3095F3C}"/>
              </a:ext>
            </a:extLst>
          </p:cNvPr>
          <p:cNvSpPr txBox="1"/>
          <p:nvPr/>
        </p:nvSpPr>
        <p:spPr>
          <a:xfrm>
            <a:off x="4385033" y="3737838"/>
            <a:ext cx="52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</a:t>
            </a:r>
            <a:endParaRPr lang="zh-TW" altLang="en-US" sz="4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B1FFA6-0F2E-4C8B-9867-D594FA52E2DD}"/>
              </a:ext>
            </a:extLst>
          </p:cNvPr>
          <p:cNvSpPr txBox="1"/>
          <p:nvPr/>
        </p:nvSpPr>
        <p:spPr>
          <a:xfrm>
            <a:off x="3904268" y="4953665"/>
            <a:ext cx="52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4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1986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F77E9-A6E2-4C2D-ACEC-434F0F84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17658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E2AA7E-213E-4D4C-A190-0085A098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60" y="1389030"/>
            <a:ext cx="10896731" cy="47083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觀察違約交割的案例，部分案例發生在投資新手</a:t>
            </a:r>
            <a:endParaRPr lang="en-US" altLang="zh-TW" sz="2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進入市場的初期投資方式較為保守，幾次的小額獲利後，對風險偏好上升卻忽略了其承受風險的能力，導致在後續投資失利後無法如期交割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站在</a:t>
            </a:r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的角度：保護投資者，避免違約交割的情形出現導致投資者的信用紀錄不良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站在</a:t>
            </a:r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的角度：主要是避免虧損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專案目標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本次題目希望偵測出投資人的投資行為改變，進一步判斷是否反映出風險偏好的改變，以達到預警的效果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963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D1ACC-ACBF-4E81-8803-6F16B72A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08" y="1389030"/>
            <a:ext cx="10515600" cy="647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歷史資料簡述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C44531C-13F1-40B5-B056-C0F60937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6346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資料簡介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F91200D-A1A2-4CC4-9F77-2E61EDDF3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57019"/>
              </p:ext>
            </p:extLst>
          </p:nvPr>
        </p:nvGraphicFramePr>
        <p:xfrm>
          <a:off x="928409" y="2036190"/>
          <a:ext cx="10335183" cy="367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041">
                  <a:extLst>
                    <a:ext uri="{9D8B030D-6E8A-4147-A177-3AD203B41FA5}">
                      <a16:colId xmlns:a16="http://schemas.microsoft.com/office/drawing/2014/main" val="3663568087"/>
                    </a:ext>
                  </a:extLst>
                </a:gridCol>
                <a:gridCol w="1199039">
                  <a:extLst>
                    <a:ext uri="{9D8B030D-6E8A-4147-A177-3AD203B41FA5}">
                      <a16:colId xmlns:a16="http://schemas.microsoft.com/office/drawing/2014/main" val="2741061038"/>
                    </a:ext>
                  </a:extLst>
                </a:gridCol>
                <a:gridCol w="7524103">
                  <a:extLst>
                    <a:ext uri="{9D8B030D-6E8A-4147-A177-3AD203B41FA5}">
                      <a16:colId xmlns:a16="http://schemas.microsoft.com/office/drawing/2014/main" val="3463333143"/>
                    </a:ext>
                  </a:extLst>
                </a:gridCol>
              </a:tblGrid>
              <a:tr h="294975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資料型別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重要變數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5110"/>
                  </a:ext>
                </a:extLst>
              </a:tr>
              <a:tr h="294975">
                <a:tc rowSpan="3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交易紀錄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日期編號、交易價格、交易股數、報酬率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63220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投資人代碼、股票代碼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14096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買賣別、市場別、交易別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82923"/>
                  </a:ext>
                </a:extLst>
              </a:tr>
              <a:tr h="321127">
                <a:tc rowSpan="3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每日股票資訊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日期編號、開盤價、最高價、最低價、收盤價、交易股數、交易數量、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Alpha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Bata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18554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89477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公司規模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66050"/>
                  </a:ext>
                </a:extLst>
              </a:tr>
              <a:tr h="294975">
                <a:tc rowSpan="2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股票分類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21097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產業別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51392"/>
                  </a:ext>
                </a:extLst>
              </a:tr>
              <a:tr h="294975">
                <a:tc rowSpan="3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客戶資訊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年齡區間、開戶年、違約日期編號、違約排序紀錄、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53980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投資人代碼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68131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違約註記</a:t>
                      </a:r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共</a:t>
                      </a:r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96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</a:t>
                      </a:r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、開戶別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05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03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152578C-855A-4578-BCBB-3F61E626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17658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目前分工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ACE36DA-26A4-4FD5-ADBF-B7187C11EAF5}"/>
              </a:ext>
            </a:extLst>
          </p:cNvPr>
          <p:cNvCxnSpPr/>
          <p:nvPr/>
        </p:nvCxnSpPr>
        <p:spPr>
          <a:xfrm>
            <a:off x="1527143" y="3429000"/>
            <a:ext cx="9430732" cy="0"/>
          </a:xfrm>
          <a:prstGeom prst="line">
            <a:avLst/>
          </a:prstGeom>
          <a:ln w="28575">
            <a:solidFill>
              <a:srgbClr val="C7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0D0E1B9-6BC9-4A6B-AE8C-A56E2D0A13FB}"/>
              </a:ext>
            </a:extLst>
          </p:cNvPr>
          <p:cNvCxnSpPr>
            <a:cxnSpLocks/>
          </p:cNvCxnSpPr>
          <p:nvPr/>
        </p:nvCxnSpPr>
        <p:spPr>
          <a:xfrm>
            <a:off x="6129779" y="1131216"/>
            <a:ext cx="0" cy="4420075"/>
          </a:xfrm>
          <a:prstGeom prst="line">
            <a:avLst/>
          </a:prstGeom>
          <a:ln w="28575">
            <a:solidFill>
              <a:srgbClr val="C7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E486B-8ED9-4443-AB39-0BE0C8FC4D04}"/>
              </a:ext>
            </a:extLst>
          </p:cNvPr>
          <p:cNvSpPr txBox="1"/>
          <p:nvPr/>
        </p:nvSpPr>
        <p:spPr>
          <a:xfrm>
            <a:off x="2230392" y="1642977"/>
            <a:ext cx="3610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標準化、正則化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抽樣資料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42535D-F743-4EDD-B508-BBAF11A5C09A}"/>
              </a:ext>
            </a:extLst>
          </p:cNvPr>
          <p:cNvSpPr txBox="1"/>
          <p:nvPr/>
        </p:nvSpPr>
        <p:spPr>
          <a:xfrm>
            <a:off x="5480447" y="1659746"/>
            <a:ext cx="615553" cy="1894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周采葳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83A5C73-4BF0-44D9-B273-B79EEB50313B}"/>
              </a:ext>
            </a:extLst>
          </p:cNvPr>
          <p:cNvSpPr txBox="1"/>
          <p:nvPr/>
        </p:nvSpPr>
        <p:spPr>
          <a:xfrm>
            <a:off x="6124279" y="3706932"/>
            <a:ext cx="615553" cy="1894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李悅暄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CEABA1-8164-4B62-8852-F7F6D3DC8C0A}"/>
              </a:ext>
            </a:extLst>
          </p:cNvPr>
          <p:cNvSpPr txBox="1"/>
          <p:nvPr/>
        </p:nvSpPr>
        <p:spPr>
          <a:xfrm>
            <a:off x="6124279" y="1654551"/>
            <a:ext cx="615553" cy="1894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葉芯妤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43D2D4-62A6-4F9C-ACF0-F03DCA289C1C}"/>
              </a:ext>
            </a:extLst>
          </p:cNvPr>
          <p:cNvSpPr txBox="1"/>
          <p:nvPr/>
        </p:nvSpPr>
        <p:spPr>
          <a:xfrm>
            <a:off x="5533080" y="3706933"/>
            <a:ext cx="615553" cy="1894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林鈺晉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956092-9E58-4D3D-88F0-62FB24781F79}"/>
              </a:ext>
            </a:extLst>
          </p:cNvPr>
          <p:cNvSpPr txBox="1"/>
          <p:nvPr/>
        </p:nvSpPr>
        <p:spPr>
          <a:xfrm>
            <a:off x="7071679" y="1678265"/>
            <a:ext cx="3610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計算平均交易量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 Bot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270EEB-1E9E-403C-9D62-9F24D2532DEA}"/>
              </a:ext>
            </a:extLst>
          </p:cNvPr>
          <p:cNvSpPr txBox="1"/>
          <p:nvPr/>
        </p:nvSpPr>
        <p:spPr>
          <a:xfrm>
            <a:off x="2230392" y="3712128"/>
            <a:ext cx="3610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當天損益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交易當天最大振幅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80A68AB-95BF-4054-89AD-C01FD9CEECE1}"/>
              </a:ext>
            </a:extLst>
          </p:cNvPr>
          <p:cNvSpPr txBox="1"/>
          <p:nvPr/>
        </p:nvSpPr>
        <p:spPr>
          <a:xfrm>
            <a:off x="7071679" y="3706932"/>
            <a:ext cx="3610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標準化、正則化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抽樣資料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7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B9630D5-54D7-4202-8D59-ADA5EAA11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02" b="5120"/>
          <a:stretch/>
        </p:blipFill>
        <p:spPr>
          <a:xfrm>
            <a:off x="1005925" y="577878"/>
            <a:ext cx="10491633" cy="57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2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5A9DF83-F9F6-774B-A485-112EDEFA1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8" y="1133856"/>
            <a:ext cx="3859132" cy="5660677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853C0-B51F-43EB-BD5F-92466528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518" y="1514540"/>
            <a:ext cx="5526942" cy="4351338"/>
          </a:xfrm>
        </p:spPr>
        <p:txBody>
          <a:bodyPr/>
          <a:lstStyle/>
          <a:p>
            <a:r>
              <a:rPr lang="zh-TW" altLang="en-US" dirty="0"/>
              <a:t>目前打算使用</a:t>
            </a:r>
            <a:r>
              <a:rPr lang="en-US" altLang="zh-TW" dirty="0"/>
              <a:t>One Class SVM</a:t>
            </a:r>
            <a:r>
              <a:rPr lang="zh-TW" altLang="en-US" dirty="0"/>
              <a:t>的模型做異常偵測</a:t>
            </a:r>
            <a:endParaRPr lang="en-US" altLang="zh-TW" dirty="0"/>
          </a:p>
          <a:p>
            <a:r>
              <a:rPr lang="zh-TW" altLang="en-US" dirty="0"/>
              <a:t>特徵：是否違約、投資經驗、交易股票類別、</a:t>
            </a:r>
            <a:r>
              <a:rPr lang="en-US" altLang="zh-TW" dirty="0"/>
              <a:t>Alpha</a:t>
            </a:r>
            <a:r>
              <a:rPr lang="zh-TW" altLang="en-US" dirty="0"/>
              <a:t>值、</a:t>
            </a:r>
            <a:r>
              <a:rPr lang="en-US" altLang="zh-TW" dirty="0"/>
              <a:t>Beta</a:t>
            </a:r>
            <a:r>
              <a:rPr lang="zh-TW" altLang="en-US" dirty="0"/>
              <a:t>值</a:t>
            </a:r>
            <a:r>
              <a:rPr lang="en-US" altLang="zh-TW" dirty="0"/>
              <a:t>…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1300C45-C98F-4F16-A3FC-A28CDAED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6346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最小可行方案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FD930C-0B54-694D-A24D-FA430B088393}"/>
              </a:ext>
            </a:extLst>
          </p:cNvPr>
          <p:cNvSpPr/>
          <p:nvPr/>
        </p:nvSpPr>
        <p:spPr>
          <a:xfrm>
            <a:off x="1938528" y="1352454"/>
            <a:ext cx="2255520" cy="46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D41F7B8-7A07-8642-AE0F-C2A6A49498C3}"/>
              </a:ext>
            </a:extLst>
          </p:cNvPr>
          <p:cNvSpPr txBox="1"/>
          <p:nvPr/>
        </p:nvSpPr>
        <p:spPr>
          <a:xfrm>
            <a:off x="2154936" y="1438351"/>
            <a:ext cx="1822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玉 山 警 示 系 統</a:t>
            </a:r>
          </a:p>
        </p:txBody>
      </p:sp>
    </p:spTree>
    <p:extLst>
      <p:ext uri="{BB962C8B-B14F-4D97-AF65-F5344CB8AC3E}">
        <p14:creationId xmlns:p14="http://schemas.microsoft.com/office/powerpoint/2010/main" val="388942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號: 向右 3">
            <a:extLst>
              <a:ext uri="{FF2B5EF4-FFF2-40B4-BE49-F238E27FC236}">
                <a16:creationId xmlns:a16="http://schemas.microsoft.com/office/drawing/2014/main" id="{8EAABDFF-FEF4-42E7-8B99-BC56AAA77349}"/>
              </a:ext>
            </a:extLst>
          </p:cNvPr>
          <p:cNvSpPr/>
          <p:nvPr/>
        </p:nvSpPr>
        <p:spPr>
          <a:xfrm>
            <a:off x="713295" y="3697459"/>
            <a:ext cx="10765410" cy="254524"/>
          </a:xfrm>
          <a:prstGeom prst="rightArrow">
            <a:avLst/>
          </a:prstGeom>
          <a:solidFill>
            <a:srgbClr val="839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8391A8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3D463AB-1EE7-473B-9ED9-C536D1242C17}"/>
              </a:ext>
            </a:extLst>
          </p:cNvPr>
          <p:cNvSpPr/>
          <p:nvPr/>
        </p:nvSpPr>
        <p:spPr>
          <a:xfrm>
            <a:off x="2260869" y="3730797"/>
            <a:ext cx="188535" cy="188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00AA26-F24B-43C5-84E0-F8ED9693BC5F}"/>
              </a:ext>
            </a:extLst>
          </p:cNvPr>
          <p:cNvSpPr txBox="1"/>
          <p:nvPr/>
        </p:nvSpPr>
        <p:spPr>
          <a:xfrm>
            <a:off x="1725123" y="2827257"/>
            <a:ext cx="1282046" cy="738664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0419</a:t>
            </a: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專案追蹤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DE6206-503B-48C9-A6BE-771FB8FEFA42}"/>
              </a:ext>
            </a:extLst>
          </p:cNvPr>
          <p:cNvSpPr txBox="1"/>
          <p:nvPr/>
        </p:nvSpPr>
        <p:spPr>
          <a:xfrm>
            <a:off x="4156456" y="4094780"/>
            <a:ext cx="1282046" cy="738664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0510</a:t>
            </a: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第二次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專案追蹤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0B2BF3-74B3-4047-920B-A3140B87A679}"/>
              </a:ext>
            </a:extLst>
          </p:cNvPr>
          <p:cNvSpPr txBox="1"/>
          <p:nvPr/>
        </p:nvSpPr>
        <p:spPr>
          <a:xfrm>
            <a:off x="6598751" y="2827257"/>
            <a:ext cx="1282046" cy="738664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0531</a:t>
            </a: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第三次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專案追蹤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177E14-CBD6-4715-870B-05752DBE9251}"/>
              </a:ext>
            </a:extLst>
          </p:cNvPr>
          <p:cNvSpPr txBox="1"/>
          <p:nvPr/>
        </p:nvSpPr>
        <p:spPr>
          <a:xfrm>
            <a:off x="9007305" y="4083521"/>
            <a:ext cx="1282046" cy="738664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0621</a:t>
            </a: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專題發表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預演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EF6AB9-0127-4275-AF76-787079144B7C}"/>
              </a:ext>
            </a:extLst>
          </p:cNvPr>
          <p:cNvSpPr txBox="1"/>
          <p:nvPr/>
        </p:nvSpPr>
        <p:spPr>
          <a:xfrm>
            <a:off x="824861" y="4237577"/>
            <a:ext cx="3082570" cy="2277547"/>
          </a:xfrm>
          <a:prstGeom prst="rect">
            <a:avLst/>
          </a:prstGeom>
          <a:noFill/>
          <a:ln w="190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資料處理、了解題目背景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學習相關套件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學習投資相關背景知識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學習機器學習模型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對資料的空值進行處理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與資料庫結合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發放警示訊息意向問卷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01238F92-48E1-4708-AE0E-4349B8A6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13888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專案規劃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BA44E3A-C37B-46E6-A4B2-145FAD748389}"/>
              </a:ext>
            </a:extLst>
          </p:cNvPr>
          <p:cNvSpPr txBox="1"/>
          <p:nvPr/>
        </p:nvSpPr>
        <p:spPr>
          <a:xfrm>
            <a:off x="3336325" y="1277115"/>
            <a:ext cx="2922309" cy="2277547"/>
          </a:xfrm>
          <a:prstGeom prst="rect">
            <a:avLst/>
          </a:prstGeom>
          <a:noFill/>
          <a:ln w="190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初步建立預測模型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找出各項指標之關係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找出違約人共同特徵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針對違約人、交易兩方面著手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確認基本分工流程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提出最小可行性方案規劃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E48B03-2F62-488A-8FD5-77EB0FC004AC}"/>
              </a:ext>
            </a:extLst>
          </p:cNvPr>
          <p:cNvSpPr txBox="1"/>
          <p:nvPr/>
        </p:nvSpPr>
        <p:spPr>
          <a:xfrm>
            <a:off x="5792757" y="4237577"/>
            <a:ext cx="3082570" cy="2277547"/>
          </a:xfrm>
          <a:prstGeom prst="rect">
            <a:avLst/>
          </a:prstGeom>
          <a:noFill/>
          <a:ln w="190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優化模型、提升精準度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建立更多模型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持續優化現有模型，以提升精準度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建立其他模型，交叉比對各模型之間的結果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與雲端服務整合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EA3C61E-CABC-4F73-9989-A61D68DC5040}"/>
              </a:ext>
            </a:extLst>
          </p:cNvPr>
          <p:cNvSpPr txBox="1"/>
          <p:nvPr/>
        </p:nvSpPr>
        <p:spPr>
          <a:xfrm>
            <a:off x="8191891" y="1288374"/>
            <a:ext cx="2922309" cy="2277547"/>
          </a:xfrm>
          <a:prstGeom prst="rect">
            <a:avLst/>
          </a:prstGeom>
          <a:noFill/>
          <a:ln w="190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決定最終模型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準備成果發表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準備成果發表相關資料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拍攝發表影片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比較各模型成果，決定最終發表模型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887372E-C8C3-4347-8C5F-FEEDCFCD1004}"/>
              </a:ext>
            </a:extLst>
          </p:cNvPr>
          <p:cNvSpPr/>
          <p:nvPr/>
        </p:nvSpPr>
        <p:spPr>
          <a:xfrm>
            <a:off x="9703324" y="3728580"/>
            <a:ext cx="188535" cy="188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07E9C43-9BC5-4C0A-8B50-A282F31F3586}"/>
              </a:ext>
            </a:extLst>
          </p:cNvPr>
          <p:cNvSpPr/>
          <p:nvPr/>
        </p:nvSpPr>
        <p:spPr>
          <a:xfrm>
            <a:off x="7187942" y="3739061"/>
            <a:ext cx="188535" cy="188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5B63FFE-45E7-4339-9B6B-0890B837C270}"/>
              </a:ext>
            </a:extLst>
          </p:cNvPr>
          <p:cNvSpPr/>
          <p:nvPr/>
        </p:nvSpPr>
        <p:spPr>
          <a:xfrm>
            <a:off x="4779388" y="3735514"/>
            <a:ext cx="188535" cy="188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87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3003AFC-603F-074B-A65F-7219CBBA5C4E}"/>
              </a:ext>
            </a:extLst>
          </p:cNvPr>
          <p:cNvSpPr/>
          <p:nvPr/>
        </p:nvSpPr>
        <p:spPr>
          <a:xfrm>
            <a:off x="497264" y="469073"/>
            <a:ext cx="11197472" cy="6023802"/>
          </a:xfrm>
          <a:prstGeom prst="rect">
            <a:avLst/>
          </a:prstGeom>
          <a:solidFill>
            <a:srgbClr val="8391A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B15CAE-3439-3F48-A38A-60E8A328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194814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5400" dirty="0">
                <a:solidFill>
                  <a:schemeClr val="bg1"/>
                </a:solidFill>
              </a:rPr>
              <a:t>Thank for your listening!</a:t>
            </a:r>
            <a:endParaRPr kumimoji="1" lang="zh-TW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8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517</Words>
  <Application>Microsoft Macintosh PowerPoint</Application>
  <PresentationFormat>寬螢幕</PresentationFormat>
  <Paragraphs>123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Kaiti SC</vt:lpstr>
      <vt:lpstr>Arial</vt:lpstr>
      <vt:lpstr>Calibri</vt:lpstr>
      <vt:lpstr>Calibri Light</vt:lpstr>
      <vt:lpstr>Wingdings</vt:lpstr>
      <vt:lpstr>Office 佈景主題</vt:lpstr>
      <vt:lpstr> 個人投資風險管家</vt:lpstr>
      <vt:lpstr>PowerPoint 簡報</vt:lpstr>
      <vt:lpstr>專案介紹</vt:lpstr>
      <vt:lpstr>資料簡介</vt:lpstr>
      <vt:lpstr>目前分工</vt:lpstr>
      <vt:lpstr>PowerPoint 簡報</vt:lpstr>
      <vt:lpstr>最小可行方案</vt:lpstr>
      <vt:lpstr>專案規劃</vt:lpstr>
      <vt:lpstr>Thank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個人投資風險管家</dc:title>
  <dc:creator>Vivian Chou</dc:creator>
  <cp:lastModifiedBy>葉芯妤</cp:lastModifiedBy>
  <cp:revision>50</cp:revision>
  <dcterms:created xsi:type="dcterms:W3CDTF">2021-04-21T03:15:28Z</dcterms:created>
  <dcterms:modified xsi:type="dcterms:W3CDTF">2021-05-10T08:21:48Z</dcterms:modified>
</cp:coreProperties>
</file>