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1D025-CE76-4723-B83A-B2C0406D8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4BACE7-0EB8-43E7-9D3B-49DF5FC2B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7384D1-88AA-48C9-B6BC-F980E5F3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81E550-7808-4A7C-9D66-E0184BD2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7705E5-233D-4F40-8D48-41BD09F71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45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6ECE24-B981-4196-8CCB-43EB6472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FAC542-595D-42CF-884D-6DA815578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445027-AE42-4D93-A6AD-43F177E0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88F443-10D2-4A4D-A8B9-98047176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2AC4E2-E956-4B51-A4BF-CC756FA1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03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3939A8-FC0D-4D4E-8EDF-D840604BC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EB6ED7-9EE4-4AF9-A73E-8FAD7271C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F6B71B-D043-4A1C-BC56-003769FA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56D729-08F3-4AA3-9F15-573546FD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98D21-0B23-407B-8CBF-679D157F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50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DDF46-D564-4FD9-B9B8-05CA1C50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E0A3B-B459-4A67-A830-8C0721896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12DAB4-346A-4410-8F12-29DC728D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BFFDE7-D30B-497F-A814-DF44DCA9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91BA5D-090C-44C9-8176-8A00BB86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2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D3EAF-F5BD-45F4-9852-0202F7B5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37173A-99F3-4033-A9AA-3D1F83483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15A4A0-FD1A-44DB-AD72-7A4BAF11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D286CB-F381-40EE-9D6E-E51C38B4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F41500-B7A7-4F02-836C-FB8F40D8D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4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B9423-CDFD-4AB9-94A2-EBFE1AAF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1B2947-1F1C-4297-BE07-C49FCA74D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6BA38B-D868-4FD3-A215-8FEDB88B2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5F9206-9322-4DAC-ADE6-C589CE0C8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499146-1F8E-4AF8-9AFC-9A59DC6E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CA48A8-A64B-45E9-8611-10C9CC60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5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2000F-528B-47CD-98BB-DFD55761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7896FD-CB64-4D43-B83D-D21096518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B5B5CC-6100-4D83-87C5-BA205B2B9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52D006E-9362-42CF-8BCD-027527339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1D8573-CC8F-47CF-B1C4-083B0763C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9EFCAA-A0FB-498B-9D61-43915A53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9880A3-C5CB-4DB4-88E9-C6D94DDD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C5F922-E2AA-4B32-B091-84B19050D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11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D8845-FD59-4ECC-A00B-2D12FA5B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758F02-51DA-4916-A6C3-E56505A6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77BCFE-6EC0-49F2-88BE-D129709E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68C083-4972-4521-A544-3CA7A52B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02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6F55C0-B0FD-4280-ADDE-9A804B18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5EAA98-21ED-4C7E-AA62-6628D441D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86CAF0-4E2E-413B-B35D-B51FEF77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03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FB149-3D7D-4612-AC71-8FADDC5F2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95F16C-8BA4-46E5-BE12-2308D0BD6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491B33-7E1D-4040-B986-EFEF33CED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8D3516-FCBC-46AC-88E8-52CB9A23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4BBD4D-F2A4-4261-983B-84AF76EB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071D5D-A244-41F4-884F-04C71C29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27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B783D5-28F7-4E95-8C3B-FE54CF23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E81C2-23DA-4058-B242-ECC0030C7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9CAF28-EC44-43D2-8859-78A19DBC7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C822BE-62FC-4DC0-8E22-325C4B79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BF9435-B089-4E56-BA0D-58ED6C04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3CB2DE-8000-44A7-8C63-66D9A27E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17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23B42-5034-4F9A-8CEE-3215CD5C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059EB1-7E61-4338-9280-47F01D6E1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F39A50-D389-42E5-9E21-5120B89BE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A3604-FFDF-48E6-A068-9C496CB88009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26E6B-914E-4BE2-A3F0-B1A79CFEE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A1C0D8-FACC-4D44-B704-FF995E09C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51814-175F-46EC-928F-A5939050DF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15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6B34E8-AFC6-4093-9971-545E32B4FD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</a:t>
            </a: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Оцифровка, доводка и создание прототипа детали посредством 3</a:t>
            </a:r>
            <a:r>
              <a:rPr lang="en-US" sz="16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ru-RU" sz="16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моделирования </a:t>
            </a: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«Кронштейн»</a:t>
            </a:r>
            <a:br>
              <a:rPr lang="ru-R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Подзаголовок 11">
            <a:extLst>
              <a:ext uri="{FF2B5EF4-FFF2-40B4-BE49-F238E27FC236}">
                <a16:creationId xmlns:a16="http://schemas.microsoft.com/office/drawing/2014/main" id="{EBBBF0EF-C420-4CB6-93A0-A12FE86A3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1339" y="4625266"/>
            <a:ext cx="3287697" cy="2894120"/>
          </a:xfrm>
        </p:spPr>
        <p:txBody>
          <a:bodyPr/>
          <a:lstStyle/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</a:t>
            </a: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3 курса группы АДТ-31 </a:t>
            </a: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Шеина Екатерина Васильевна</a:t>
            </a:r>
          </a:p>
          <a:p>
            <a:pPr algn="l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 преподаватель </a:t>
            </a:r>
          </a:p>
          <a:p>
            <a:pPr algn="l"/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Мифтахов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Наиль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Ильгизовичь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486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E68EDB7-5D9E-405B-9BFA-D57DC7D61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006" y="1573892"/>
            <a:ext cx="5660994" cy="3972758"/>
          </a:xfrm>
        </p:spPr>
        <p:txBody>
          <a:bodyPr>
            <a:normAutofit lnSpcReduction="10000"/>
          </a:bodyPr>
          <a:lstStyle/>
          <a:p>
            <a:r>
              <a:rPr lang="ru-RU" sz="1700" dirty="0"/>
              <a:t>В современных производственных условиях возникает необходимость быстрого восстановления и модернизации деталей, для которых отсутствует техническая документация. Традиционные методы измерения и черчения требуют значительных временных затрат, в то время как 3D-сканирование и аддитивные технологии позволяют ускорить этот процесс в несколько раз. В современных условиях производства часто возникает необходимость быстрого восстановления утраченных или поврежденных деталей, для которых отсутствует техническая документация. Традиционные методы ручного обмера и создания чертежей требуют значительных временных затрат и не всегда обеспечивают необходимую точность. В этом контексте использование технологий 3D-сканирования и аддитивного производства открывает новые возможности для инженеров и технологов.</a:t>
            </a:r>
          </a:p>
          <a:p>
            <a:endParaRPr lang="ru-RU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720F8A5C-DBD0-4871-9A96-8434A92D5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736" y="1442621"/>
            <a:ext cx="5526916" cy="39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AF247-2DD9-4EEF-B57E-F41E7430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Актуальность работы</a:t>
            </a:r>
          </a:p>
        </p:txBody>
      </p:sp>
    </p:spTree>
    <p:extLst>
      <p:ext uri="{BB962C8B-B14F-4D97-AF65-F5344CB8AC3E}">
        <p14:creationId xmlns:p14="http://schemas.microsoft.com/office/powerpoint/2010/main" val="114231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6269E-45A4-4349-A1DE-8C2BE467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Практическая значимость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78803D-88B1-412C-8443-C75B94A1F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4337482" cy="4667759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Практическая значимость</a:t>
            </a:r>
            <a:r>
              <a:rPr lang="ru-RU" dirty="0"/>
              <a:t> данной работы проявляется в нескольких аспектах. Прежде всего, разработанная методика позволяет значительно ускорить процесс восстановления геометрии деталей. На машиностроительных предприятиях это дает возможность оперативно восстанавливать работоспособность оборудования без длительного простоя. В строительной отрасли такие технологии позволяют создавать нестандартные крепежные элементы для уникальных архитектурных решений или точно воспроизводить исторические детали при реставрационных работах.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96EB83-2FDB-4ECF-A855-EC62637F2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743" y="266476"/>
            <a:ext cx="5405213" cy="632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4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37F9F-5DA3-40AB-AAB0-3B3FCF89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i="1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01CA9-943A-44A4-AB8D-90C03B81E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507"/>
            <a:ext cx="7870794" cy="49074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/>
              <a:t>Моя цель – показать, как можно оцифровать реальный кронштейн, доработать его модель и создать прототип с помощью 3D-печати. Для достижения этой цели необходимо решить следующие задачи.</a:t>
            </a:r>
          </a:p>
          <a:p>
            <a:r>
              <a:rPr lang="ru-RU" dirty="0"/>
              <a:t>- Сначала я внимательно изучил все современные технологии, которые позволяют "переводить" реальные предметы в цифровой вид. Оказалось, что сегодня существует несколько типов 3D-сканеров - одни лучше подходят для мелких деталей, другие для крупных, некоторые работают быстрее, но менее точны.</a:t>
            </a:r>
          </a:p>
          <a:p>
            <a:r>
              <a:rPr lang="ru-RU" dirty="0"/>
              <a:t>-Следующим шагом стала практическая работа со сканером. Здесь я столкнулся с несколькими интересными моментами. Оказалось, что перед сканированием деталь нужно правильно подготовить - очистить от грязи, а иногда даже покрыть специальным спреем, чтобы сканер лучше "видел" поверхность. Сам процесс сканирования напоминает фотографирование объекта с разных сторон, только вместо обычных снимков получаются точные трехмерные данные. Пришлось сделать несколько попыток, чтобы найти оптимальное расстояние до детали и угол съемки.</a:t>
            </a:r>
          </a:p>
          <a:p>
            <a:r>
              <a:rPr lang="ru-RU" b="1" dirty="0"/>
              <a:t>-</a:t>
            </a:r>
            <a:r>
              <a:rPr lang="ru-RU" dirty="0"/>
              <a:t>В специальной программе мне пришлось вручную убирать эти дефекты, сглаживать поверхность, восстанавливать утраченные фрагменты. Особенно сложно было работать с мелкими отверстиями и сложными изгибами - сканер не всегда правильно их распознавал.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2C1D7BE-F09E-476B-946D-11C8DB1D9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994" y="287045"/>
            <a:ext cx="3267374" cy="326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82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2295F-B0B8-4841-8397-1EACFFFF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Методы и предмет исследования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D6D668-F66E-457D-8E75-3721C8C47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482" y="1468747"/>
            <a:ext cx="10720526" cy="1665069"/>
          </a:xfrm>
        </p:spPr>
        <p:txBody>
          <a:bodyPr>
            <a:normAutofit/>
          </a:bodyPr>
          <a:lstStyle/>
          <a:p>
            <a:r>
              <a:rPr lang="ru-RU" b="1" dirty="0"/>
              <a:t>А</a:t>
            </a:r>
            <a:r>
              <a:rPr lang="ru-RU" dirty="0"/>
              <a:t>нализ существующих аналогов к кронштейну </a:t>
            </a:r>
          </a:p>
          <a:p>
            <a:r>
              <a:rPr lang="ru-RU" dirty="0"/>
              <a:t>Моделирование применение в </a:t>
            </a:r>
            <a:r>
              <a:rPr lang="en-US" dirty="0"/>
              <a:t>cad</a:t>
            </a:r>
            <a:r>
              <a:rPr lang="ru-RU" dirty="0"/>
              <a:t> программе для создания 3д моделей с использованием 3д печати.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22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8EA69-8C19-462F-AE2D-575359C9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b="1" dirty="0"/>
              <a:t>ПРАКТИЧЕСКАЯ ЧАСТЬ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B9042C-8DC1-4BFF-B2B9-042C81378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869"/>
            <a:ext cx="10515600" cy="4351338"/>
          </a:xfrm>
        </p:spPr>
        <p:txBody>
          <a:bodyPr/>
          <a:lstStyle/>
          <a:p>
            <a:r>
              <a:rPr lang="ru-RU" dirty="0"/>
              <a:t>Оцифровка кронштейна с использованием сканера </a:t>
            </a:r>
            <a:r>
              <a:rPr lang="ru-RU" dirty="0" err="1"/>
              <a:t>Range</a:t>
            </a:r>
            <a:r>
              <a:rPr lang="ru-RU" dirty="0"/>
              <a:t> </a:t>
            </a:r>
            <a:r>
              <a:rPr lang="ru-RU" dirty="0" err="1"/>
              <a:t>Vision</a:t>
            </a:r>
            <a:r>
              <a:rPr lang="ru-RU" dirty="0"/>
              <a:t> </a:t>
            </a:r>
            <a:r>
              <a:rPr lang="ru-RU" dirty="0" err="1"/>
              <a:t>Spectrum</a:t>
            </a:r>
            <a:r>
              <a:rPr lang="ru-RU" dirty="0"/>
              <a:t>. </a:t>
            </a:r>
          </a:p>
          <a:p>
            <a:r>
              <a:rPr lang="ru-RU" dirty="0"/>
              <a:t>Обработка модели в программах </a:t>
            </a:r>
            <a:r>
              <a:rPr lang="ru-RU" dirty="0" err="1"/>
              <a:t>Geomagic</a:t>
            </a:r>
            <a:r>
              <a:rPr lang="ru-RU" dirty="0"/>
              <a:t> и </a:t>
            </a:r>
            <a:r>
              <a:rPr lang="ru-RU" dirty="0" err="1"/>
              <a:t>ScanCenter</a:t>
            </a:r>
            <a:r>
              <a:rPr lang="ru-RU" dirty="0"/>
              <a:t> NG:</a:t>
            </a:r>
          </a:p>
          <a:p>
            <a:r>
              <a:rPr lang="ru-RU" dirty="0"/>
              <a:t>Процесс сканирования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97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458FC-DF6E-463F-8EA2-0FD926635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/>
              <a:t> </a:t>
            </a:r>
            <a:r>
              <a:rPr lang="ru-RU" sz="3200" b="1" dirty="0"/>
              <a:t>Охрана труда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58E8FB-1E9B-410B-8E0C-D84181FCB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941032"/>
            <a:ext cx="6496975" cy="4971495"/>
          </a:xfrm>
        </p:spPr>
        <p:txBody>
          <a:bodyPr>
            <a:normAutofit/>
          </a:bodyPr>
          <a:lstStyle/>
          <a:p>
            <a:r>
              <a:rPr lang="ru-RU" sz="2000" dirty="0"/>
              <a:t>Рабочее место организовано по принципам эргономики</a:t>
            </a:r>
          </a:p>
          <a:p>
            <a:r>
              <a:rPr lang="ru-RU" sz="2000" dirty="0"/>
              <a:t>Каждые 45 минут делались перерывы по 10-15 минут</a:t>
            </a:r>
          </a:p>
          <a:p>
            <a:r>
              <a:rPr lang="ru-RU" sz="2000" dirty="0"/>
              <a:t>Использовался стул с ортопедической поддержкой</a:t>
            </a:r>
          </a:p>
          <a:p>
            <a:r>
              <a:rPr lang="ru-RU" sz="2000" dirty="0"/>
              <a:t>Монитор расположен на расстоянии 60 см от глаз</a:t>
            </a:r>
          </a:p>
          <a:p>
            <a:r>
              <a:rPr lang="ru-RU" sz="2000" dirty="0"/>
              <a:t>Все применяемые меры безопасности позволили провести исследование без каких-либо инцидентов, сохранив при этом высокую производительность труда. Разработанные рекомендации по охране труда могут быть применены и в других аналогичных проектах</a:t>
            </a:r>
            <a:r>
              <a:rPr lang="ru-RU" dirty="0"/>
              <a:t>.</a:t>
            </a:r>
          </a:p>
          <a:p>
            <a:r>
              <a:rPr lang="ru-RU" b="1" dirty="0"/>
              <a:t> </a:t>
            </a:r>
            <a:endParaRPr lang="ru-RU" dirty="0"/>
          </a:p>
          <a:p>
            <a:endParaRPr lang="ru-RU" dirty="0"/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BEE15E93-7FE8-42CA-ADD0-D3C31F192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938" y="577049"/>
            <a:ext cx="5402062" cy="540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66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4385A-4974-42F4-A3CF-E1E891D2E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F9916C-F57D-4768-93B9-BC9C27103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курсового проекта достигнута поставленная цель: создана 3D-модель кронштейна и реализован её физический прототип, отвечающий всем технологическим требованиям печати. Это доказало, что использование современных методов 3D-моделирования и прототипирования позволяет значительно ускорить процесс разработки.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91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4BB31-E68F-4045-845B-0AC01370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340" y="2103437"/>
            <a:ext cx="8021714" cy="2450808"/>
          </a:xfrm>
        </p:spPr>
        <p:txBody>
          <a:bodyPr>
            <a:noAutofit/>
          </a:bodyPr>
          <a:lstStyle/>
          <a:p>
            <a:r>
              <a:rPr lang="ru-RU" sz="6600" i="1" dirty="0">
                <a:latin typeface="Bahnschrift Light Condensed" panose="020B0502040204020203" pitchFamily="34" charset="0"/>
              </a:rPr>
              <a:t>Спасибо за внимание!</a:t>
            </a:r>
            <a:br>
              <a:rPr lang="ru-RU" sz="6600" i="1" dirty="0">
                <a:latin typeface="Bahnschrift Light Condensed" panose="020B0502040204020203" pitchFamily="34" charset="0"/>
              </a:rPr>
            </a:br>
            <a:r>
              <a:rPr lang="ru-RU" sz="6600" i="1" dirty="0">
                <a:latin typeface="Bahnschrift Light Condensed" panose="020B0502040204020203" pitchFamily="34" charset="0"/>
              </a:rPr>
              <a:t>Можете задавать вопросы.</a:t>
            </a:r>
          </a:p>
        </p:txBody>
      </p:sp>
      <p:sp>
        <p:nvSpPr>
          <p:cNvPr id="3" name="Звезда: 5 точек 2">
            <a:extLst>
              <a:ext uri="{FF2B5EF4-FFF2-40B4-BE49-F238E27FC236}">
                <a16:creationId xmlns:a16="http://schemas.microsoft.com/office/drawing/2014/main" id="{FC8C3E3C-7DCF-41FE-8FA9-32A58B380CED}"/>
              </a:ext>
            </a:extLst>
          </p:cNvPr>
          <p:cNvSpPr/>
          <p:nvPr/>
        </p:nvSpPr>
        <p:spPr>
          <a:xfrm>
            <a:off x="2134340" y="923278"/>
            <a:ext cx="1106010" cy="118015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Улыбающееся лицо 3">
            <a:extLst>
              <a:ext uri="{FF2B5EF4-FFF2-40B4-BE49-F238E27FC236}">
                <a16:creationId xmlns:a16="http://schemas.microsoft.com/office/drawing/2014/main" id="{96E79F71-16FF-4B6F-BBC4-7C0E20660EA1}"/>
              </a:ext>
            </a:extLst>
          </p:cNvPr>
          <p:cNvSpPr/>
          <p:nvPr/>
        </p:nvSpPr>
        <p:spPr>
          <a:xfrm>
            <a:off x="9836458" y="4884393"/>
            <a:ext cx="1118587" cy="1118587"/>
          </a:xfrm>
          <a:prstGeom prst="smileyFac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Блок-схема: несколько документов 4">
            <a:extLst>
              <a:ext uri="{FF2B5EF4-FFF2-40B4-BE49-F238E27FC236}">
                <a16:creationId xmlns:a16="http://schemas.microsoft.com/office/drawing/2014/main" id="{B05C835E-A34D-4BAE-9BD5-F6A25E934BC3}"/>
              </a:ext>
            </a:extLst>
          </p:cNvPr>
          <p:cNvSpPr/>
          <p:nvPr/>
        </p:nvSpPr>
        <p:spPr>
          <a:xfrm>
            <a:off x="9703293" y="790113"/>
            <a:ext cx="1917577" cy="2450808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ердце 5">
            <a:extLst>
              <a:ext uri="{FF2B5EF4-FFF2-40B4-BE49-F238E27FC236}">
                <a16:creationId xmlns:a16="http://schemas.microsoft.com/office/drawing/2014/main" id="{8219B0D7-54C0-4851-AC35-55C9DCCCF415}"/>
              </a:ext>
            </a:extLst>
          </p:cNvPr>
          <p:cNvSpPr/>
          <p:nvPr/>
        </p:nvSpPr>
        <p:spPr>
          <a:xfrm>
            <a:off x="10156054" y="1615736"/>
            <a:ext cx="798991" cy="870012"/>
          </a:xfrm>
          <a:prstGeom prst="hear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Лента: наклоненная вверх 6">
            <a:extLst>
              <a:ext uri="{FF2B5EF4-FFF2-40B4-BE49-F238E27FC236}">
                <a16:creationId xmlns:a16="http://schemas.microsoft.com/office/drawing/2014/main" id="{79DD1301-D0B2-4784-AE59-01E82E043665}"/>
              </a:ext>
            </a:extLst>
          </p:cNvPr>
          <p:cNvSpPr/>
          <p:nvPr/>
        </p:nvSpPr>
        <p:spPr>
          <a:xfrm>
            <a:off x="1109709" y="5246703"/>
            <a:ext cx="3657600" cy="1118587"/>
          </a:xfrm>
          <a:prstGeom prst="ribbon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243107F-72E5-440F-87C5-C83A5F8AE4E9}"/>
              </a:ext>
            </a:extLst>
          </p:cNvPr>
          <p:cNvSpPr/>
          <p:nvPr/>
        </p:nvSpPr>
        <p:spPr>
          <a:xfrm>
            <a:off x="2324238" y="5356649"/>
            <a:ext cx="12727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Поставьте</a:t>
            </a:r>
          </a:p>
          <a:p>
            <a:r>
              <a:rPr lang="ru-RU" dirty="0"/>
              <a:t> «отлично»</a:t>
            </a:r>
          </a:p>
        </p:txBody>
      </p:sp>
    </p:spTree>
    <p:extLst>
      <p:ext uri="{BB962C8B-B14F-4D97-AF65-F5344CB8AC3E}">
        <p14:creationId xmlns:p14="http://schemas.microsoft.com/office/powerpoint/2010/main" val="9719854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559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Bahnschrift Light Condensed</vt:lpstr>
      <vt:lpstr>Calibri</vt:lpstr>
      <vt:lpstr>Calibri Light</vt:lpstr>
      <vt:lpstr>Times New Roman</vt:lpstr>
      <vt:lpstr>Тема Office</vt:lpstr>
      <vt:lpstr>КУРСОВОЙ ПРОЕКТ   Оцифровка, доводка и создание прототипа детали посредством 3D моделирования  «Кронштейн» </vt:lpstr>
      <vt:lpstr>Актуальность работы</vt:lpstr>
      <vt:lpstr>Практическая значимость </vt:lpstr>
      <vt:lpstr>Цель проекта</vt:lpstr>
      <vt:lpstr>Методы и предмет исследования </vt:lpstr>
      <vt:lpstr>ПРАКТИЧЕСКАЯ ЧАСТЬ  </vt:lpstr>
      <vt:lpstr> Охрана труда </vt:lpstr>
      <vt:lpstr>Заключение</vt:lpstr>
      <vt:lpstr>Спасибо за внимание! Можете задавать вопросы.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  Оцифровка, доводка и создание прототипа детали посредством 3D моделирования  «Кронштейн» </dc:title>
  <dc:creator>user</dc:creator>
  <cp:lastModifiedBy>user</cp:lastModifiedBy>
  <cp:revision>5</cp:revision>
  <dcterms:created xsi:type="dcterms:W3CDTF">2025-03-31T07:20:25Z</dcterms:created>
  <dcterms:modified xsi:type="dcterms:W3CDTF">2025-03-31T11:17:43Z</dcterms:modified>
</cp:coreProperties>
</file>