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f15d12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f15d12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f15d120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f15d120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f91e06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f91e06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f15d120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f15d120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f15d12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f15d12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B45F0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Swan Teleco Retention Strategies</a:t>
            </a:r>
            <a:endParaRPr u="sng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516700"/>
            <a:ext cx="6331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3300"/>
              <a:t>Information Deck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By Churn No More - Katrina, Arif, Joseph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075"/>
            <a:ext cx="2128350" cy="1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844650" y="456350"/>
            <a:ext cx="38793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Churn vs Non-Churn</a:t>
            </a:r>
            <a:endParaRPr sz="3000" u="sng"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844650" y="1109150"/>
            <a:ext cx="39432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8000" lvl="0" marL="17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majority of customers in the dataset </a:t>
            </a:r>
            <a:r>
              <a:rPr lang="en-GB" sz="1600">
                <a:solidFill>
                  <a:srgbClr val="FFFFFF"/>
                </a:solidFill>
              </a:rPr>
              <a:t>(73%)</a:t>
            </a:r>
            <a:r>
              <a:rPr lang="en-GB" sz="1600">
                <a:solidFill>
                  <a:srgbClr val="FFFFFF"/>
                </a:solidFill>
              </a:rPr>
              <a:t> have not churned.</a:t>
            </a:r>
            <a:endParaRPr sz="1600">
              <a:solidFill>
                <a:srgbClr val="FFFFFF"/>
              </a:solidFill>
            </a:endParaRPr>
          </a:p>
          <a:p>
            <a:pPr indent="-188000" lvl="0" marL="17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Overall, the churned customers are female, have no partners or dependents, and have opted only for services related to phones.</a:t>
            </a:r>
            <a:endParaRPr sz="1600">
              <a:solidFill>
                <a:srgbClr val="FFFFFF"/>
              </a:solidFill>
            </a:endParaRPr>
          </a:p>
          <a:p>
            <a:pPr indent="-188000" lvl="0" marL="17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most common internet service for these churning customers is fibre optic.</a:t>
            </a:r>
            <a:endParaRPr sz="16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" y="456350"/>
            <a:ext cx="4371625" cy="3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50" y="3916600"/>
            <a:ext cx="8303600" cy="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3850" y="454450"/>
            <a:ext cx="5331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Customer Demographics</a:t>
            </a:r>
            <a:endParaRPr sz="3000" u="sng"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23600" y="1006675"/>
            <a:ext cx="48615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Customers with dependents and/or partners have a </a:t>
            </a:r>
            <a:r>
              <a:rPr b="1" lang="en-GB" sz="1500">
                <a:solidFill>
                  <a:schemeClr val="lt1"/>
                </a:solidFill>
              </a:rPr>
              <a:t>negative correlation</a:t>
            </a:r>
            <a:r>
              <a:rPr lang="en-GB" sz="1500">
                <a:solidFill>
                  <a:schemeClr val="lt1"/>
                </a:solidFill>
              </a:rPr>
              <a:t> with churning.</a:t>
            </a:r>
            <a:endParaRPr sz="1500">
              <a:solidFill>
                <a:schemeClr val="lt1"/>
              </a:solidFill>
            </a:endParaRPr>
          </a:p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Customers that are senior citizens have a </a:t>
            </a:r>
            <a:r>
              <a:rPr b="1" lang="en-GB" sz="1500">
                <a:solidFill>
                  <a:schemeClr val="lt1"/>
                </a:solidFill>
              </a:rPr>
              <a:t>positive correlation</a:t>
            </a:r>
            <a:r>
              <a:rPr lang="en-GB" sz="1500">
                <a:solidFill>
                  <a:schemeClr val="lt1"/>
                </a:solidFill>
              </a:rPr>
              <a:t> with churning.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00" y="2135800"/>
            <a:ext cx="3477276" cy="2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50" y="454450"/>
            <a:ext cx="2971549" cy="2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939500" y="2772075"/>
            <a:ext cx="50013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 percentage of senior citizens among churners is </a:t>
            </a:r>
            <a:r>
              <a:rPr b="1" lang="en-GB" sz="1500">
                <a:solidFill>
                  <a:schemeClr val="lt1"/>
                </a:solidFill>
              </a:rPr>
              <a:t>twice as high</a:t>
            </a:r>
            <a:r>
              <a:rPr lang="en-GB" sz="1500">
                <a:solidFill>
                  <a:schemeClr val="lt1"/>
                </a:solidFill>
              </a:rPr>
              <a:t> as that among non-churners.</a:t>
            </a:r>
            <a:endParaRPr sz="1500">
              <a:solidFill>
                <a:schemeClr val="lt1"/>
              </a:solidFill>
            </a:endParaRPr>
          </a:p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 percentage of churners that have dependents is significantly less than the percentage of non-churners with dependents.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-GB" sz="1500">
                <a:solidFill>
                  <a:schemeClr val="lt1"/>
                </a:solidFill>
              </a:rPr>
              <a:t>Senior citizens are more likely to churn whilst customers with dependents or partners are less likely to churn.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729000" y="448175"/>
            <a:ext cx="4991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What factors retain customers best?</a:t>
            </a:r>
            <a:endParaRPr sz="3000" u="sng"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730175" y="1502075"/>
            <a:ext cx="5001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The 2 most influential services that Swan Teleco offer are </a:t>
            </a:r>
            <a:r>
              <a:rPr b="1" lang="en-GB" sz="1500">
                <a:solidFill>
                  <a:schemeClr val="lt1"/>
                </a:solidFill>
              </a:rPr>
              <a:t>online security</a:t>
            </a:r>
            <a:r>
              <a:rPr lang="en-GB" sz="1500">
                <a:solidFill>
                  <a:schemeClr val="lt1"/>
                </a:solidFill>
              </a:rPr>
              <a:t> and </a:t>
            </a:r>
            <a:r>
              <a:rPr b="1" lang="en-GB" sz="1500">
                <a:solidFill>
                  <a:schemeClr val="lt1"/>
                </a:solidFill>
              </a:rPr>
              <a:t>online backup</a:t>
            </a:r>
            <a:r>
              <a:rPr lang="en-GB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11575" y="2917800"/>
            <a:ext cx="4991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who sign up for online security services are more likely to stay.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slightly greater proportion of customers left if they didn’t have online security compared to if they didn’t have online backup.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Hence the best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 up factor to incentivise should be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security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850" y="2194250"/>
            <a:ext cx="3281550" cy="2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75" y="448175"/>
            <a:ext cx="3191826" cy="2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342500" y="426825"/>
            <a:ext cx="54660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Factors Influencing Churning</a:t>
            </a:r>
            <a:endParaRPr sz="3000" u="sng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426800"/>
            <a:ext cx="2809425" cy="256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25" y="2674000"/>
            <a:ext cx="3749500" cy="20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342500" y="1019700"/>
            <a:ext cx="55260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070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on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Month-to-Month contracts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 a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positive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(40.51%)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Churn Value, indicating higher churn rates.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One-Year (-17.78%)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Two-Year Contracts (-30.23%)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have strong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negative correlations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Churn Value, showing they significantly reduce churn likelihood.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19925" y="2992125"/>
            <a:ext cx="47868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with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0-5 months tenure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 the highest churn proportion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(~40%)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indicating early-stage churn is a major issue.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 months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churned customers outnumber non-churnes in terms of proportions.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with longer tenures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(40-45+ months)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consistently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lower churn proportions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23625" y="3153175"/>
            <a:ext cx="44670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Reasons for Churning</a:t>
            </a:r>
            <a:endParaRPr sz="3000" u="sng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25" y="439375"/>
            <a:ext cx="4406250" cy="263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21175" y="3659575"/>
            <a:ext cx="4071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customers leave due to either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 offers from competitors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or because of the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attitude of support staff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829875" y="573075"/>
            <a:ext cx="424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Possible Customer Retention Strategies</a:t>
            </a:r>
            <a:endParaRPr b="1" sz="18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941000" y="1184625"/>
            <a:ext cx="3938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 on the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500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most likely to churn customer list we provided.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particular, focus on incentivising customers who are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 citizens.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 your offers to your competitors and try to make your offers more appealing.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offers that make a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one-year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two-year contract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more appealing than a monthly contract.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Incentivise sign-up factors by offering customers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security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backup.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