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Nuni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11" Type="http://schemas.openxmlformats.org/officeDocument/2006/relationships/slide" Target="slides/slide6.xml"/><Relationship Id="rId22" Type="http://schemas.openxmlformats.org/officeDocument/2006/relationships/font" Target="fonts/Nunito-italic.fntdata"/><Relationship Id="rId10" Type="http://schemas.openxmlformats.org/officeDocument/2006/relationships/slide" Target="slides/slide5.xml"/><Relationship Id="rId21" Type="http://schemas.openxmlformats.org/officeDocument/2006/relationships/font" Target="fonts/Nuni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Nuni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Greet Audience</a:t>
            </a:r>
            <a:endParaRPr/>
          </a:p>
          <a:p>
            <a:pPr indent="-298450" lvl="0" marL="457200" rtl="0" algn="l">
              <a:spcBef>
                <a:spcPts val="0"/>
              </a:spcBef>
              <a:spcAft>
                <a:spcPts val="0"/>
              </a:spcAft>
              <a:buSzPts val="1100"/>
              <a:buChar char="-"/>
            </a:pPr>
            <a:r>
              <a:rPr lang="en-GB"/>
              <a:t>Introduce team members - Andre, Katrina, Toby, Ranmi</a:t>
            </a:r>
            <a:endParaRPr/>
          </a:p>
          <a:p>
            <a:pPr indent="-298450" lvl="0" marL="457200" rtl="0" algn="l">
              <a:spcBef>
                <a:spcPts val="0"/>
              </a:spcBef>
              <a:spcAft>
                <a:spcPts val="0"/>
              </a:spcAft>
              <a:buSzPts val="1100"/>
              <a:buChar char="-"/>
            </a:pPr>
            <a:r>
              <a:rPr lang="en-GB"/>
              <a:t>Today we will present some noteworthy insights as to how offuture performed from 2011 up to 2014</a:t>
            </a:r>
            <a:endParaRPr/>
          </a:p>
          <a:p>
            <a:pPr indent="-298450" lvl="0" marL="457200" rtl="0" algn="l">
              <a:spcBef>
                <a:spcPts val="0"/>
              </a:spcBef>
              <a:spcAft>
                <a:spcPts val="0"/>
              </a:spcAft>
              <a:buSzPts val="1100"/>
              <a:buChar char="-"/>
            </a:pPr>
            <a:r>
              <a:rPr lang="en-GB"/>
              <a:t>We won’t be making any grand predictions, we would just like to summarise a bit of data for you</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14c5a6d48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14c5a6d48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solidFill>
                  <a:srgbClr val="666666"/>
                </a:solidFill>
              </a:rPr>
              <a:t>Shipping speeds follow similarly. Closely packed distribution of shipping speed across all order priorities. True globalisation was achieved as global activity is consistent, global customers expect a standard and they get this anywhere. Likely a big driving force in the overall success and improvement over the years.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1417f3c45b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1417f3c45b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1417f3c45b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1417f3c45b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1417f3c45b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31417f3c45b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1417f3c45b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31417f3c45b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14cb64447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14cb64447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General trends how we know they did better</a:t>
            </a:r>
            <a:endParaRPr/>
          </a:p>
          <a:p>
            <a:pPr indent="-298450" lvl="0" marL="457200" rtl="0" algn="l">
              <a:spcBef>
                <a:spcPts val="0"/>
              </a:spcBef>
              <a:spcAft>
                <a:spcPts val="0"/>
              </a:spcAft>
              <a:buSzPts val="1100"/>
              <a:buChar char="-"/>
            </a:pPr>
            <a:r>
              <a:rPr lang="en-GB"/>
              <a:t>We’re gonna take a closer look at some individual products and what we discovered there</a:t>
            </a:r>
            <a:endParaRPr/>
          </a:p>
          <a:p>
            <a:pPr indent="-298450" lvl="0" marL="457200" rtl="0" algn="l">
              <a:spcBef>
                <a:spcPts val="0"/>
              </a:spcBef>
              <a:spcAft>
                <a:spcPts val="0"/>
              </a:spcAft>
              <a:buSzPts val="1100"/>
              <a:buChar char="-"/>
            </a:pPr>
            <a:r>
              <a:rPr lang="en-GB"/>
              <a:t>Zoom in on specific regions and seen how they’ve contributed to the growth</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1417f3c4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1417f3c4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Char char="-"/>
            </a:pPr>
            <a:r>
              <a:rPr lang="en-GB" sz="1400">
                <a:solidFill>
                  <a:schemeClr val="dk1"/>
                </a:solidFill>
              </a:rPr>
              <a:t>During 2011 - 2014 company profits increased</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GB" sz="1400">
                <a:solidFill>
                  <a:schemeClr val="dk1"/>
                </a:solidFill>
              </a:rPr>
              <a:t>Profits have actually doubled since 2011!</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GB" sz="1400">
                <a:solidFill>
                  <a:schemeClr val="dk1"/>
                </a:solidFill>
              </a:rPr>
              <a:t>Q4 best performing quarter. Usually slower at the beginning of the year and then gradually increases.</a:t>
            </a:r>
            <a:endParaRPr sz="1400">
              <a:solidFill>
                <a:schemeClr val="dk1"/>
              </a:solidFill>
            </a:endParaRPr>
          </a:p>
          <a:p>
            <a:pPr indent="0" lvl="0" marL="0" rtl="0" algn="l">
              <a:lnSpc>
                <a:spcPct val="115000"/>
              </a:lnSpc>
              <a:spcBef>
                <a:spcPts val="0"/>
              </a:spcBef>
              <a:spcAft>
                <a:spcPts val="0"/>
              </a:spcAft>
              <a:buNone/>
            </a:pPr>
            <a:r>
              <a:t/>
            </a:r>
            <a:endParaRPr sz="140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1417f3c45b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1417f3c45b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GB" sz="1400">
                <a:solidFill>
                  <a:schemeClr val="dk1"/>
                </a:solidFill>
              </a:rPr>
              <a:t>Similar trend noticed in sales. Over doubled, like profits, over the years. Quarters - increase throughout the year, due to replacing supplies later in the year or opening more budget to allow for luxury purchases </a:t>
            </a:r>
            <a:endParaRPr sz="140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1417f3c45b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1417f3c45b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Char char="-"/>
            </a:pPr>
            <a:r>
              <a:rPr lang="en-GB" sz="1400">
                <a:solidFill>
                  <a:schemeClr val="dk1"/>
                </a:solidFill>
              </a:rPr>
              <a:t>The majority of Offutures customers are individual consumers, with a smaller proportion being corporate clients and home office buyers. </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GB" sz="1400">
                <a:solidFill>
                  <a:schemeClr val="dk1"/>
                </a:solidFill>
              </a:rPr>
              <a:t>Interestingly, there is an unidentified customer who has placed 28 orders but we have no further information on them and so don’t know which segment they belong to.</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GB" sz="1400">
                <a:solidFill>
                  <a:schemeClr val="dk1"/>
                </a:solidFill>
              </a:rPr>
              <a:t>To ensure a more comprehensive and accurate understanding of your customer base, we recommend investigating this anomaly further. </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GB" sz="1400">
                <a:solidFill>
                  <a:schemeClr val="dk1"/>
                </a:solidFill>
              </a:rPr>
              <a:t>Resolving this data gap will enhance the completeness of your database and improve future analysis.</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GB" sz="1400">
                <a:solidFill>
                  <a:schemeClr val="dk1"/>
                </a:solidFill>
              </a:rPr>
              <a:t>And so what are these customers buying?</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1417f3c45b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1417f3c45b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1200"/>
              </a:spcBef>
              <a:spcAft>
                <a:spcPts val="0"/>
              </a:spcAft>
              <a:buClr>
                <a:schemeClr val="dk1"/>
              </a:buClr>
              <a:buSzPts val="1400"/>
              <a:buChar char="-"/>
            </a:pPr>
            <a:r>
              <a:rPr lang="en-GB" sz="1400">
                <a:solidFill>
                  <a:schemeClr val="dk1"/>
                </a:solidFill>
              </a:rPr>
              <a:t>We have found that smaller, more disposable items like binder covers, highlighters, and ring binders are the top-selling items.</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GB" sz="1400">
                <a:solidFill>
                  <a:schemeClr val="dk1"/>
                </a:solidFill>
              </a:rPr>
              <a:t>This is likely due to their essential role in office organisation and are often bought in bulk or on repeat purchases.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1417f3c45b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1417f3c45b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1200"/>
              </a:spcBef>
              <a:spcAft>
                <a:spcPts val="0"/>
              </a:spcAft>
              <a:buClr>
                <a:schemeClr val="dk1"/>
              </a:buClr>
              <a:buSzPts val="1400"/>
              <a:buChar char="-"/>
            </a:pPr>
            <a:r>
              <a:rPr lang="en-GB" sz="1400">
                <a:solidFill>
                  <a:schemeClr val="dk1"/>
                </a:solidFill>
              </a:rPr>
              <a:t>Conversely, the most profitable products are typically larger, more expensive, and long-lasting items, such as copiers, stoves, and phones, which are essential components of most office environments.</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GB" sz="1400">
                <a:solidFill>
                  <a:schemeClr val="dk1"/>
                </a:solidFill>
              </a:rPr>
              <a:t>While we've seen which products drive the highest profitability, it's equally important to examine the other end of the spectrum. </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GB" sz="1400">
                <a:solidFill>
                  <a:schemeClr val="dk1"/>
                </a:solidFill>
              </a:rPr>
              <a:t>Let’s now shift our focus to the products that are underperforming or even unprofitable.</a:t>
            </a:r>
            <a:endParaRPr sz="140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1417f3c45b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1417f3c45b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1417f3c45b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1417f3c45b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solidFill>
                  <a:srgbClr val="666666"/>
                </a:solidFill>
              </a:rPr>
              <a:t>Top countries by order count in order, average order priority shown on the line graph. The higher the order priority, the more urgent the order is. Tends to hover close to the mean - global equality - key advantage. Later deviation due to lower sales data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jp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1A"/>
        </a:solidFill>
      </p:bgPr>
    </p:bg>
    <p:spTree>
      <p:nvGrpSpPr>
        <p:cNvPr id="127" name="Shape 127"/>
        <p:cNvGrpSpPr/>
        <p:nvPr/>
      </p:nvGrpSpPr>
      <p:grpSpPr>
        <a:xfrm>
          <a:off x="0" y="0"/>
          <a:ext cx="0" cy="0"/>
          <a:chOff x="0" y="0"/>
          <a:chExt cx="0" cy="0"/>
        </a:xfrm>
      </p:grpSpPr>
      <p:sp>
        <p:nvSpPr>
          <p:cNvPr id="128" name="Google Shape;128;p13"/>
          <p:cNvSpPr txBox="1"/>
          <p:nvPr>
            <p:ph type="title"/>
          </p:nvPr>
        </p:nvSpPr>
        <p:spPr>
          <a:xfrm>
            <a:off x="1359900" y="1908242"/>
            <a:ext cx="6424200" cy="883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sz="6000">
                <a:solidFill>
                  <a:srgbClr val="1A1A1A"/>
                </a:solidFill>
              </a:rPr>
              <a:t>OFFUTURE</a:t>
            </a:r>
            <a:endParaRPr b="1" sz="6000">
              <a:solidFill>
                <a:srgbClr val="1A1A1A"/>
              </a:solidFill>
            </a:endParaRPr>
          </a:p>
        </p:txBody>
      </p:sp>
      <p:sp>
        <p:nvSpPr>
          <p:cNvPr id="129" name="Google Shape;129;p13"/>
          <p:cNvSpPr txBox="1"/>
          <p:nvPr>
            <p:ph idx="1" type="subTitle"/>
          </p:nvPr>
        </p:nvSpPr>
        <p:spPr>
          <a:xfrm>
            <a:off x="1089450" y="2813250"/>
            <a:ext cx="6965100" cy="756300"/>
          </a:xfrm>
          <a:prstGeom prst="rect">
            <a:avLst/>
          </a:prstGeom>
        </p:spPr>
        <p:txBody>
          <a:bodyPr anchorCtr="0" anchor="t" bIns="91425" lIns="91425" spcFirstLastPara="1" rIns="91425" wrap="square" tIns="91425">
            <a:normAutofit fontScale="85000"/>
          </a:bodyPr>
          <a:lstStyle/>
          <a:p>
            <a:pPr indent="0" lvl="0" marL="0" rtl="0" algn="ctr">
              <a:spcBef>
                <a:spcPts val="0"/>
              </a:spcBef>
              <a:spcAft>
                <a:spcPts val="0"/>
              </a:spcAft>
              <a:buNone/>
            </a:pPr>
            <a:r>
              <a:rPr b="1" lang="en-GB" sz="3800">
                <a:solidFill>
                  <a:srgbClr val="CBB26A"/>
                </a:solidFill>
                <a:latin typeface="Nunito"/>
                <a:ea typeface="Nunito"/>
                <a:cs typeface="Nunito"/>
                <a:sym typeface="Nunito"/>
              </a:rPr>
              <a:t>Descriptive Data Analysis Report</a:t>
            </a:r>
            <a:endParaRPr b="1" sz="3800">
              <a:solidFill>
                <a:srgbClr val="CBB26A"/>
              </a:solidFill>
              <a:latin typeface="Nunito"/>
              <a:ea typeface="Nunito"/>
              <a:cs typeface="Nunito"/>
              <a:sym typeface="Nunito"/>
            </a:endParaRPr>
          </a:p>
        </p:txBody>
      </p:sp>
      <p:pic>
        <p:nvPicPr>
          <p:cNvPr id="130" name="Google Shape;130;p13"/>
          <p:cNvPicPr preferRelativeResize="0"/>
          <p:nvPr/>
        </p:nvPicPr>
        <p:blipFill>
          <a:blip r:embed="rId3">
            <a:alphaModFix/>
          </a:blip>
          <a:stretch>
            <a:fillRect/>
          </a:stretch>
        </p:blipFill>
        <p:spPr>
          <a:xfrm>
            <a:off x="178700" y="173925"/>
            <a:ext cx="1930675" cy="1734325"/>
          </a:xfrm>
          <a:prstGeom prst="rect">
            <a:avLst/>
          </a:prstGeom>
          <a:noFill/>
          <a:ln>
            <a:noFill/>
          </a:ln>
        </p:spPr>
      </p:pic>
      <p:sp>
        <p:nvSpPr>
          <p:cNvPr id="131" name="Google Shape;131;p13"/>
          <p:cNvSpPr txBox="1"/>
          <p:nvPr/>
        </p:nvSpPr>
        <p:spPr>
          <a:xfrm>
            <a:off x="2205025" y="3569550"/>
            <a:ext cx="4367700" cy="67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400">
                <a:solidFill>
                  <a:srgbClr val="D8C690"/>
                </a:solidFill>
                <a:latin typeface="Nunito"/>
                <a:ea typeface="Nunito"/>
                <a:cs typeface="Nunito"/>
                <a:sym typeface="Nunito"/>
              </a:rPr>
              <a:t>               by Data Craft</a:t>
            </a:r>
            <a:endParaRPr b="1" sz="2400">
              <a:solidFill>
                <a:srgbClr val="D8C690"/>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1A"/>
        </a:solidFill>
      </p:bgPr>
    </p:bg>
    <p:spTree>
      <p:nvGrpSpPr>
        <p:cNvPr id="192" name="Shape 192"/>
        <p:cNvGrpSpPr/>
        <p:nvPr/>
      </p:nvGrpSpPr>
      <p:grpSpPr>
        <a:xfrm>
          <a:off x="0" y="0"/>
          <a:ext cx="0" cy="0"/>
          <a:chOff x="0" y="0"/>
          <a:chExt cx="0" cy="0"/>
        </a:xfrm>
      </p:grpSpPr>
      <p:sp>
        <p:nvSpPr>
          <p:cNvPr id="193" name="Google Shape;193;p22"/>
          <p:cNvSpPr txBox="1"/>
          <p:nvPr>
            <p:ph type="title"/>
          </p:nvPr>
        </p:nvSpPr>
        <p:spPr>
          <a:xfrm>
            <a:off x="819150" y="390250"/>
            <a:ext cx="7505700" cy="74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3500">
                <a:solidFill>
                  <a:srgbClr val="CBB26A"/>
                </a:solidFill>
              </a:rPr>
              <a:t>Global Shipping Times</a:t>
            </a:r>
            <a:endParaRPr b="1" sz="3500">
              <a:solidFill>
                <a:srgbClr val="CBB26A"/>
              </a:solidFill>
            </a:endParaRPr>
          </a:p>
        </p:txBody>
      </p:sp>
      <p:sp>
        <p:nvSpPr>
          <p:cNvPr id="194" name="Google Shape;194;p22"/>
          <p:cNvSpPr txBox="1"/>
          <p:nvPr/>
        </p:nvSpPr>
        <p:spPr>
          <a:xfrm>
            <a:off x="6879925" y="1299900"/>
            <a:ext cx="2011500" cy="33705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2"/>
              </a:buClr>
              <a:buSzPts val="1300"/>
              <a:buFont typeface="Calibri"/>
              <a:buChar char="●"/>
            </a:pPr>
            <a:r>
              <a:rPr lang="en-GB" sz="1300">
                <a:solidFill>
                  <a:schemeClr val="dk2"/>
                </a:solidFill>
                <a:latin typeface="Calibri"/>
                <a:ea typeface="Calibri"/>
                <a:cs typeface="Calibri"/>
                <a:sym typeface="Calibri"/>
              </a:rPr>
              <a:t>S</a:t>
            </a:r>
            <a:r>
              <a:rPr lang="en-GB" sz="1300">
                <a:solidFill>
                  <a:schemeClr val="dk2"/>
                </a:solidFill>
                <a:latin typeface="Calibri"/>
                <a:ea typeface="Calibri"/>
                <a:cs typeface="Calibri"/>
                <a:sym typeface="Calibri"/>
              </a:rPr>
              <a:t>hipment times remained similar across all countries.</a:t>
            </a:r>
            <a:endParaRPr sz="1300">
              <a:solidFill>
                <a:schemeClr val="dk2"/>
              </a:solidFill>
              <a:latin typeface="Calibri"/>
              <a:ea typeface="Calibri"/>
              <a:cs typeface="Calibri"/>
              <a:sym typeface="Calibri"/>
            </a:endParaRPr>
          </a:p>
          <a:p>
            <a:pPr indent="0" lvl="0" marL="457200" rtl="0" algn="l">
              <a:spcBef>
                <a:spcPts val="0"/>
              </a:spcBef>
              <a:spcAft>
                <a:spcPts val="0"/>
              </a:spcAft>
              <a:buNone/>
            </a:pPr>
            <a:r>
              <a:t/>
            </a:r>
            <a:endParaRPr sz="1300">
              <a:solidFill>
                <a:schemeClr val="dk2"/>
              </a:solidFill>
              <a:latin typeface="Calibri"/>
              <a:ea typeface="Calibri"/>
              <a:cs typeface="Calibri"/>
              <a:sym typeface="Calibri"/>
            </a:endParaRPr>
          </a:p>
          <a:p>
            <a:pPr indent="-304800" lvl="0" marL="457200" rtl="0" algn="l">
              <a:lnSpc>
                <a:spcPct val="115000"/>
              </a:lnSpc>
              <a:spcBef>
                <a:spcPts val="0"/>
              </a:spcBef>
              <a:spcAft>
                <a:spcPts val="0"/>
              </a:spcAft>
              <a:buClr>
                <a:schemeClr val="dk2"/>
              </a:buClr>
              <a:buSzPts val="1200"/>
              <a:buFont typeface="Calibri"/>
              <a:buChar char="●"/>
            </a:pPr>
            <a:r>
              <a:rPr lang="en-GB" sz="1300">
                <a:solidFill>
                  <a:schemeClr val="dk2"/>
                </a:solidFill>
                <a:latin typeface="Calibri"/>
                <a:ea typeface="Calibri"/>
                <a:cs typeface="Calibri"/>
                <a:sym typeface="Calibri"/>
              </a:rPr>
              <a:t>Globalisation - location had minimal impact</a:t>
            </a:r>
            <a:endParaRPr sz="1200">
              <a:solidFill>
                <a:schemeClr val="dk2"/>
              </a:solidFill>
              <a:latin typeface="Calibri"/>
              <a:ea typeface="Calibri"/>
              <a:cs typeface="Calibri"/>
              <a:sym typeface="Calibri"/>
            </a:endParaRPr>
          </a:p>
        </p:txBody>
      </p:sp>
      <p:pic>
        <p:nvPicPr>
          <p:cNvPr id="195" name="Google Shape;195;p22"/>
          <p:cNvPicPr preferRelativeResize="0"/>
          <p:nvPr/>
        </p:nvPicPr>
        <p:blipFill>
          <a:blip r:embed="rId3">
            <a:alphaModFix/>
          </a:blip>
          <a:stretch>
            <a:fillRect/>
          </a:stretch>
        </p:blipFill>
        <p:spPr>
          <a:xfrm>
            <a:off x="304800" y="1299900"/>
            <a:ext cx="6575124" cy="328539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1A"/>
        </a:solidFill>
      </p:bgPr>
    </p:bg>
    <p:spTree>
      <p:nvGrpSpPr>
        <p:cNvPr id="199" name="Shape 199"/>
        <p:cNvGrpSpPr/>
        <p:nvPr/>
      </p:nvGrpSpPr>
      <p:grpSpPr>
        <a:xfrm>
          <a:off x="0" y="0"/>
          <a:ext cx="0" cy="0"/>
          <a:chOff x="0" y="0"/>
          <a:chExt cx="0" cy="0"/>
        </a:xfrm>
      </p:grpSpPr>
      <p:sp>
        <p:nvSpPr>
          <p:cNvPr id="200" name="Google Shape;200;p23"/>
          <p:cNvSpPr txBox="1"/>
          <p:nvPr>
            <p:ph type="title"/>
          </p:nvPr>
        </p:nvSpPr>
        <p:spPr>
          <a:xfrm>
            <a:off x="819150" y="3902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3500">
                <a:solidFill>
                  <a:srgbClr val="CBB26A"/>
                </a:solidFill>
              </a:rPr>
              <a:t>Global Analysis</a:t>
            </a:r>
            <a:endParaRPr b="1" sz="3500">
              <a:solidFill>
                <a:srgbClr val="CBB26A"/>
              </a:solidFill>
            </a:endParaRPr>
          </a:p>
        </p:txBody>
      </p:sp>
      <p:pic>
        <p:nvPicPr>
          <p:cNvPr id="201" name="Google Shape;201;p23"/>
          <p:cNvPicPr preferRelativeResize="0"/>
          <p:nvPr/>
        </p:nvPicPr>
        <p:blipFill>
          <a:blip r:embed="rId3">
            <a:alphaModFix/>
          </a:blip>
          <a:stretch>
            <a:fillRect/>
          </a:stretch>
        </p:blipFill>
        <p:spPr>
          <a:xfrm>
            <a:off x="438900" y="1609950"/>
            <a:ext cx="5751123" cy="3295400"/>
          </a:xfrm>
          <a:prstGeom prst="rect">
            <a:avLst/>
          </a:prstGeom>
          <a:noFill/>
          <a:ln>
            <a:noFill/>
          </a:ln>
        </p:spPr>
      </p:pic>
      <p:sp>
        <p:nvSpPr>
          <p:cNvPr id="202" name="Google Shape;202;p23"/>
          <p:cNvSpPr txBox="1"/>
          <p:nvPr/>
        </p:nvSpPr>
        <p:spPr>
          <a:xfrm>
            <a:off x="673700" y="1053450"/>
            <a:ext cx="5284200" cy="5565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2"/>
              </a:buClr>
              <a:buSzPts val="1300"/>
              <a:buFont typeface="Calibri"/>
              <a:buChar char="●"/>
            </a:pPr>
            <a:r>
              <a:rPr lang="en-GB" sz="1300">
                <a:solidFill>
                  <a:schemeClr val="dk2"/>
                </a:solidFill>
                <a:latin typeface="Calibri"/>
                <a:ea typeface="Calibri"/>
                <a:cs typeface="Calibri"/>
                <a:sym typeface="Calibri"/>
              </a:rPr>
              <a:t>Most sales came from the US, Australia, France, China and Germany</a:t>
            </a:r>
            <a:r>
              <a:rPr lang="en-GB" sz="1300"/>
              <a:t>.</a:t>
            </a:r>
            <a:endParaRPr sz="1300"/>
          </a:p>
          <a:p>
            <a:pPr indent="-311150" lvl="0" marL="457200" rtl="0" algn="l">
              <a:spcBef>
                <a:spcPts val="0"/>
              </a:spcBef>
              <a:spcAft>
                <a:spcPts val="0"/>
              </a:spcAft>
              <a:buSzPts val="1300"/>
              <a:buChar char="●"/>
            </a:pPr>
            <a:r>
              <a:rPr lang="en-GB" sz="1300">
                <a:solidFill>
                  <a:schemeClr val="dk2"/>
                </a:solidFill>
                <a:latin typeface="Calibri"/>
                <a:ea typeface="Calibri"/>
                <a:cs typeface="Calibri"/>
                <a:sym typeface="Calibri"/>
              </a:rPr>
              <a:t>Due to large economies and high demand for office supplies.</a:t>
            </a:r>
            <a:endParaRPr sz="1300"/>
          </a:p>
        </p:txBody>
      </p:sp>
      <p:pic>
        <p:nvPicPr>
          <p:cNvPr id="203" name="Google Shape;203;p23"/>
          <p:cNvPicPr preferRelativeResize="0"/>
          <p:nvPr/>
        </p:nvPicPr>
        <p:blipFill>
          <a:blip r:embed="rId4">
            <a:alphaModFix/>
          </a:blip>
          <a:stretch>
            <a:fillRect/>
          </a:stretch>
        </p:blipFill>
        <p:spPr>
          <a:xfrm>
            <a:off x="6214400" y="1688600"/>
            <a:ext cx="2498525" cy="1577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1A"/>
        </a:solidFill>
      </p:bgPr>
    </p:bg>
    <p:spTree>
      <p:nvGrpSpPr>
        <p:cNvPr id="207" name="Shape 207"/>
        <p:cNvGrpSpPr/>
        <p:nvPr/>
      </p:nvGrpSpPr>
      <p:grpSpPr>
        <a:xfrm>
          <a:off x="0" y="0"/>
          <a:ext cx="0" cy="0"/>
          <a:chOff x="0" y="0"/>
          <a:chExt cx="0" cy="0"/>
        </a:xfrm>
      </p:grpSpPr>
      <p:sp>
        <p:nvSpPr>
          <p:cNvPr id="208" name="Google Shape;208;p24"/>
          <p:cNvSpPr txBox="1"/>
          <p:nvPr>
            <p:ph type="title"/>
          </p:nvPr>
        </p:nvSpPr>
        <p:spPr>
          <a:xfrm>
            <a:off x="819150" y="390250"/>
            <a:ext cx="7505700" cy="72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3500">
                <a:solidFill>
                  <a:srgbClr val="CBB26A"/>
                </a:solidFill>
              </a:rPr>
              <a:t>Regional </a:t>
            </a:r>
            <a:r>
              <a:rPr b="1" lang="en-GB" sz="3500">
                <a:solidFill>
                  <a:srgbClr val="CBB26A"/>
                </a:solidFill>
              </a:rPr>
              <a:t>Analysis</a:t>
            </a:r>
            <a:endParaRPr b="1" sz="3500">
              <a:solidFill>
                <a:srgbClr val="CBB26A"/>
              </a:solidFill>
            </a:endParaRPr>
          </a:p>
        </p:txBody>
      </p:sp>
      <p:pic>
        <p:nvPicPr>
          <p:cNvPr id="209" name="Google Shape;209;p24"/>
          <p:cNvPicPr preferRelativeResize="0"/>
          <p:nvPr/>
        </p:nvPicPr>
        <p:blipFill>
          <a:blip r:embed="rId3">
            <a:alphaModFix/>
          </a:blip>
          <a:stretch>
            <a:fillRect/>
          </a:stretch>
        </p:blipFill>
        <p:spPr>
          <a:xfrm>
            <a:off x="276900" y="1534900"/>
            <a:ext cx="5461677" cy="3188749"/>
          </a:xfrm>
          <a:prstGeom prst="rect">
            <a:avLst/>
          </a:prstGeom>
          <a:noFill/>
          <a:ln>
            <a:noFill/>
          </a:ln>
        </p:spPr>
      </p:pic>
      <p:sp>
        <p:nvSpPr>
          <p:cNvPr id="210" name="Google Shape;210;p24"/>
          <p:cNvSpPr txBox="1"/>
          <p:nvPr/>
        </p:nvSpPr>
        <p:spPr>
          <a:xfrm>
            <a:off x="699300" y="951525"/>
            <a:ext cx="3420300" cy="5145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2"/>
              </a:buClr>
              <a:buSzPts val="1300"/>
              <a:buFont typeface="Calibri"/>
              <a:buChar char="●"/>
            </a:pPr>
            <a:r>
              <a:rPr lang="en-GB" sz="1300">
                <a:solidFill>
                  <a:schemeClr val="dk2"/>
                </a:solidFill>
                <a:latin typeface="Calibri"/>
                <a:ea typeface="Calibri"/>
                <a:cs typeface="Calibri"/>
                <a:sym typeface="Calibri"/>
              </a:rPr>
              <a:t>California appears to have the most sales</a:t>
            </a:r>
            <a:endParaRPr sz="1300">
              <a:solidFill>
                <a:schemeClr val="dk2"/>
              </a:solidFill>
              <a:latin typeface="Calibri"/>
              <a:ea typeface="Calibri"/>
              <a:cs typeface="Calibri"/>
              <a:sym typeface="Calibri"/>
            </a:endParaRPr>
          </a:p>
          <a:p>
            <a:pPr indent="-311150" lvl="0" marL="457200" rtl="0" algn="l">
              <a:spcBef>
                <a:spcPts val="0"/>
              </a:spcBef>
              <a:spcAft>
                <a:spcPts val="0"/>
              </a:spcAft>
              <a:buClr>
                <a:schemeClr val="dk2"/>
              </a:buClr>
              <a:buSzPts val="1300"/>
              <a:buFont typeface="Calibri"/>
              <a:buChar char="●"/>
            </a:pPr>
            <a:r>
              <a:rPr lang="en-GB" sz="1300">
                <a:solidFill>
                  <a:schemeClr val="dk2"/>
                </a:solidFill>
                <a:latin typeface="Calibri"/>
                <a:ea typeface="Calibri"/>
                <a:cs typeface="Calibri"/>
                <a:sym typeface="Calibri"/>
              </a:rPr>
              <a:t>Followed by New York and Texas</a:t>
            </a:r>
            <a:endParaRPr sz="1300">
              <a:solidFill>
                <a:schemeClr val="dk2"/>
              </a:solidFill>
              <a:latin typeface="Calibri"/>
              <a:ea typeface="Calibri"/>
              <a:cs typeface="Calibri"/>
              <a:sym typeface="Calibri"/>
            </a:endParaRPr>
          </a:p>
        </p:txBody>
      </p:sp>
      <p:sp>
        <p:nvSpPr>
          <p:cNvPr id="211" name="Google Shape;211;p24"/>
          <p:cNvSpPr txBox="1"/>
          <p:nvPr/>
        </p:nvSpPr>
        <p:spPr>
          <a:xfrm>
            <a:off x="4421775" y="951525"/>
            <a:ext cx="3779700" cy="5940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2"/>
              </a:buClr>
              <a:buSzPts val="1300"/>
              <a:buFont typeface="Calibri"/>
              <a:buChar char="●"/>
            </a:pPr>
            <a:r>
              <a:rPr lang="en-GB" sz="1300">
                <a:solidFill>
                  <a:schemeClr val="dk2"/>
                </a:solidFill>
                <a:latin typeface="Calibri"/>
                <a:ea typeface="Calibri"/>
                <a:cs typeface="Calibri"/>
                <a:sym typeface="Calibri"/>
              </a:rPr>
              <a:t>Best sellers include the copiers and binding machines, most likely for corporations</a:t>
            </a:r>
            <a:endParaRPr sz="1300">
              <a:solidFill>
                <a:schemeClr val="dk2"/>
              </a:solidFill>
              <a:latin typeface="Calibri"/>
              <a:ea typeface="Calibri"/>
              <a:cs typeface="Calibri"/>
              <a:sym typeface="Calibri"/>
            </a:endParaRPr>
          </a:p>
        </p:txBody>
      </p:sp>
      <p:pic>
        <p:nvPicPr>
          <p:cNvPr id="212" name="Google Shape;212;p24"/>
          <p:cNvPicPr preferRelativeResize="0"/>
          <p:nvPr/>
        </p:nvPicPr>
        <p:blipFill>
          <a:blip r:embed="rId4">
            <a:alphaModFix/>
          </a:blip>
          <a:stretch>
            <a:fillRect/>
          </a:stretch>
        </p:blipFill>
        <p:spPr>
          <a:xfrm>
            <a:off x="5343000" y="2436625"/>
            <a:ext cx="3530550" cy="1066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1A"/>
        </a:solidFill>
      </p:bgPr>
    </p:bg>
    <p:spTree>
      <p:nvGrpSpPr>
        <p:cNvPr id="216" name="Shape 216"/>
        <p:cNvGrpSpPr/>
        <p:nvPr/>
      </p:nvGrpSpPr>
      <p:grpSpPr>
        <a:xfrm>
          <a:off x="0" y="0"/>
          <a:ext cx="0" cy="0"/>
          <a:chOff x="0" y="0"/>
          <a:chExt cx="0" cy="0"/>
        </a:xfrm>
      </p:grpSpPr>
      <p:sp>
        <p:nvSpPr>
          <p:cNvPr id="217" name="Google Shape;217;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3500">
                <a:solidFill>
                  <a:srgbClr val="CBB26A"/>
                </a:solidFill>
              </a:rPr>
              <a:t>Key Takeaways</a:t>
            </a:r>
            <a:endParaRPr b="1" sz="3500">
              <a:solidFill>
                <a:srgbClr val="CBB26A"/>
              </a:solidFill>
            </a:endParaRPr>
          </a:p>
        </p:txBody>
      </p:sp>
      <p:sp>
        <p:nvSpPr>
          <p:cNvPr id="218" name="Google Shape;218;p25"/>
          <p:cNvSpPr txBox="1"/>
          <p:nvPr>
            <p:ph idx="1" type="body"/>
          </p:nvPr>
        </p:nvSpPr>
        <p:spPr>
          <a:xfrm>
            <a:off x="819150" y="1875250"/>
            <a:ext cx="7505700" cy="25635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GB" sz="1700"/>
              <a:t>The business has been very successful in terms of sales and profits.</a:t>
            </a:r>
            <a:endParaRPr sz="1700"/>
          </a:p>
          <a:p>
            <a:pPr indent="-330200" lvl="0" marL="457200" rtl="0" algn="l">
              <a:spcBef>
                <a:spcPts val="0"/>
              </a:spcBef>
              <a:spcAft>
                <a:spcPts val="0"/>
              </a:spcAft>
              <a:buSzPts val="1600"/>
              <a:buChar char="●"/>
            </a:pPr>
            <a:r>
              <a:rPr lang="en-GB" sz="1700"/>
              <a:t>Smaller, more disposable items are top-sellers.</a:t>
            </a:r>
            <a:endParaRPr sz="1700"/>
          </a:p>
          <a:p>
            <a:pPr indent="-336550" lvl="0" marL="457200" rtl="0" algn="l">
              <a:spcBef>
                <a:spcPts val="0"/>
              </a:spcBef>
              <a:spcAft>
                <a:spcPts val="0"/>
              </a:spcAft>
              <a:buSzPts val="1700"/>
              <a:buChar char="●"/>
            </a:pPr>
            <a:r>
              <a:rPr lang="en-GB" sz="1700"/>
              <a:t>Larger, more expensive, and long-lasting items are more profitable.</a:t>
            </a:r>
            <a:endParaRPr sz="2100"/>
          </a:p>
          <a:p>
            <a:pPr indent="-336550" lvl="0" marL="457200" rtl="0" algn="l">
              <a:spcBef>
                <a:spcPts val="0"/>
              </a:spcBef>
              <a:spcAft>
                <a:spcPts val="0"/>
              </a:spcAft>
              <a:buSzPts val="1700"/>
              <a:buChar char="●"/>
            </a:pPr>
            <a:r>
              <a:rPr lang="en-GB" sz="1700"/>
              <a:t>Areas with high economic activity tend to be the biggest drivers of sales.</a:t>
            </a:r>
            <a:endParaRPr sz="1700"/>
          </a:p>
          <a:p>
            <a:pPr indent="-336550" lvl="0" marL="457200" rtl="0" algn="l">
              <a:spcBef>
                <a:spcPts val="0"/>
              </a:spcBef>
              <a:spcAft>
                <a:spcPts val="0"/>
              </a:spcAft>
              <a:buSzPts val="1700"/>
              <a:buChar char="●"/>
            </a:pPr>
            <a:r>
              <a:rPr lang="en-GB" sz="1700"/>
              <a:t>There are consistent standards globally.</a:t>
            </a:r>
            <a:endParaRPr sz="17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1A"/>
        </a:solidFill>
      </p:bgPr>
    </p:bg>
    <p:spTree>
      <p:nvGrpSpPr>
        <p:cNvPr id="222" name="Shape 222"/>
        <p:cNvGrpSpPr/>
        <p:nvPr/>
      </p:nvGrpSpPr>
      <p:grpSpPr>
        <a:xfrm>
          <a:off x="0" y="0"/>
          <a:ext cx="0" cy="0"/>
          <a:chOff x="0" y="0"/>
          <a:chExt cx="0" cy="0"/>
        </a:xfrm>
      </p:grpSpPr>
      <p:sp>
        <p:nvSpPr>
          <p:cNvPr id="223" name="Google Shape;223;p26"/>
          <p:cNvSpPr txBox="1"/>
          <p:nvPr>
            <p:ph type="title"/>
          </p:nvPr>
        </p:nvSpPr>
        <p:spPr>
          <a:xfrm>
            <a:off x="759200" y="209445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GB" sz="3500">
                <a:solidFill>
                  <a:srgbClr val="CBB26A"/>
                </a:solidFill>
              </a:rPr>
              <a:t>Questions?</a:t>
            </a:r>
            <a:endParaRPr b="1" sz="3500">
              <a:solidFill>
                <a:srgbClr val="CBB26A"/>
              </a:solidFill>
            </a:endParaRPr>
          </a:p>
        </p:txBody>
      </p:sp>
      <p:pic>
        <p:nvPicPr>
          <p:cNvPr id="224" name="Google Shape;224;p26"/>
          <p:cNvPicPr preferRelativeResize="0"/>
          <p:nvPr/>
        </p:nvPicPr>
        <p:blipFill>
          <a:blip r:embed="rId3">
            <a:alphaModFix/>
          </a:blip>
          <a:stretch>
            <a:fillRect/>
          </a:stretch>
        </p:blipFill>
        <p:spPr>
          <a:xfrm>
            <a:off x="178175" y="188575"/>
            <a:ext cx="1930675" cy="1734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1A"/>
        </a:solidFill>
      </p:bgPr>
    </p:bg>
    <p:spTree>
      <p:nvGrpSpPr>
        <p:cNvPr id="135" name="Shape 135"/>
        <p:cNvGrpSpPr/>
        <p:nvPr/>
      </p:nvGrpSpPr>
      <p:grpSpPr>
        <a:xfrm>
          <a:off x="0" y="0"/>
          <a:ext cx="0" cy="0"/>
          <a:chOff x="0" y="0"/>
          <a:chExt cx="0" cy="0"/>
        </a:xfrm>
      </p:grpSpPr>
      <p:sp>
        <p:nvSpPr>
          <p:cNvPr id="136" name="Google Shape;136;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3500">
                <a:solidFill>
                  <a:srgbClr val="D8C690"/>
                </a:solidFill>
              </a:rPr>
              <a:t>Agenda</a:t>
            </a:r>
            <a:endParaRPr b="1" sz="3500">
              <a:solidFill>
                <a:srgbClr val="D8C690"/>
              </a:solidFill>
            </a:endParaRPr>
          </a:p>
        </p:txBody>
      </p:sp>
      <p:sp>
        <p:nvSpPr>
          <p:cNvPr id="137" name="Google Shape;137;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000"/>
              <a:t>Offuture did really well!</a:t>
            </a:r>
            <a:r>
              <a:rPr lang="en-GB" sz="2000"/>
              <a:t> How did it happen?</a:t>
            </a:r>
            <a:endParaRPr sz="2000"/>
          </a:p>
          <a:p>
            <a:pPr indent="-336550" lvl="0" marL="457200" rtl="0" algn="l">
              <a:spcBef>
                <a:spcPts val="1200"/>
              </a:spcBef>
              <a:spcAft>
                <a:spcPts val="0"/>
              </a:spcAft>
              <a:buSzPts val="1700"/>
              <a:buChar char="●"/>
            </a:pPr>
            <a:r>
              <a:rPr lang="en-GB" sz="1700"/>
              <a:t>Profit analysis</a:t>
            </a:r>
            <a:endParaRPr sz="1700"/>
          </a:p>
          <a:p>
            <a:pPr indent="-336550" lvl="0" marL="457200" rtl="0" algn="l">
              <a:spcBef>
                <a:spcPts val="0"/>
              </a:spcBef>
              <a:spcAft>
                <a:spcPts val="0"/>
              </a:spcAft>
              <a:buSzPts val="1700"/>
              <a:buChar char="●"/>
            </a:pPr>
            <a:r>
              <a:rPr lang="en-GB" sz="1700"/>
              <a:t>Sales analysis</a:t>
            </a:r>
            <a:endParaRPr sz="1700"/>
          </a:p>
          <a:p>
            <a:pPr indent="-336550" lvl="0" marL="457200" rtl="0" algn="l">
              <a:spcBef>
                <a:spcPts val="0"/>
              </a:spcBef>
              <a:spcAft>
                <a:spcPts val="0"/>
              </a:spcAft>
              <a:buSzPts val="1700"/>
              <a:buChar char="●"/>
            </a:pPr>
            <a:r>
              <a:rPr lang="en-GB" sz="1700"/>
              <a:t>Product analysis</a:t>
            </a:r>
            <a:endParaRPr sz="1700"/>
          </a:p>
          <a:p>
            <a:pPr indent="-336550" lvl="0" marL="457200" rtl="0" algn="l">
              <a:spcBef>
                <a:spcPts val="0"/>
              </a:spcBef>
              <a:spcAft>
                <a:spcPts val="0"/>
              </a:spcAft>
              <a:buSzPts val="1700"/>
              <a:buChar char="●"/>
            </a:pPr>
            <a:r>
              <a:rPr lang="en-GB" sz="1700"/>
              <a:t>Geographical analysis</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1A"/>
        </a:solidFill>
      </p:bgPr>
    </p:bg>
    <p:spTree>
      <p:nvGrpSpPr>
        <p:cNvPr id="141" name="Shape 141"/>
        <p:cNvGrpSpPr/>
        <p:nvPr/>
      </p:nvGrpSpPr>
      <p:grpSpPr>
        <a:xfrm>
          <a:off x="0" y="0"/>
          <a:ext cx="0" cy="0"/>
          <a:chOff x="0" y="0"/>
          <a:chExt cx="0" cy="0"/>
        </a:xfrm>
      </p:grpSpPr>
      <p:sp>
        <p:nvSpPr>
          <p:cNvPr id="142" name="Google Shape;142;p15"/>
          <p:cNvSpPr txBox="1"/>
          <p:nvPr>
            <p:ph type="title"/>
          </p:nvPr>
        </p:nvSpPr>
        <p:spPr>
          <a:xfrm>
            <a:off x="819150" y="4085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3500">
                <a:solidFill>
                  <a:srgbClr val="CBB26A"/>
                </a:solidFill>
              </a:rPr>
              <a:t>Company Overview</a:t>
            </a:r>
            <a:endParaRPr b="1" sz="3500">
              <a:solidFill>
                <a:srgbClr val="CBB26A"/>
              </a:solidFill>
            </a:endParaRPr>
          </a:p>
        </p:txBody>
      </p:sp>
      <p:pic>
        <p:nvPicPr>
          <p:cNvPr id="143" name="Google Shape;143;p15"/>
          <p:cNvPicPr preferRelativeResize="0"/>
          <p:nvPr/>
        </p:nvPicPr>
        <p:blipFill rotWithShape="1">
          <a:blip r:embed="rId3">
            <a:alphaModFix/>
          </a:blip>
          <a:srcRect b="0" l="0" r="0" t="7808"/>
          <a:stretch/>
        </p:blipFill>
        <p:spPr>
          <a:xfrm>
            <a:off x="253400" y="1712875"/>
            <a:ext cx="4318600" cy="3218224"/>
          </a:xfrm>
          <a:prstGeom prst="rect">
            <a:avLst/>
          </a:prstGeom>
          <a:noFill/>
          <a:ln>
            <a:noFill/>
          </a:ln>
        </p:spPr>
      </p:pic>
      <p:pic>
        <p:nvPicPr>
          <p:cNvPr id="144" name="Google Shape;144;p15"/>
          <p:cNvPicPr preferRelativeResize="0"/>
          <p:nvPr/>
        </p:nvPicPr>
        <p:blipFill rotWithShape="1">
          <a:blip r:embed="rId4">
            <a:alphaModFix/>
          </a:blip>
          <a:srcRect b="0" l="0" r="0" t="8138"/>
          <a:stretch/>
        </p:blipFill>
        <p:spPr>
          <a:xfrm>
            <a:off x="4572000" y="1683450"/>
            <a:ext cx="4244376" cy="3247649"/>
          </a:xfrm>
          <a:prstGeom prst="rect">
            <a:avLst/>
          </a:prstGeom>
          <a:noFill/>
          <a:ln>
            <a:noFill/>
          </a:ln>
        </p:spPr>
      </p:pic>
      <p:sp>
        <p:nvSpPr>
          <p:cNvPr id="145" name="Google Shape;145;p15"/>
          <p:cNvSpPr txBox="1"/>
          <p:nvPr/>
        </p:nvSpPr>
        <p:spPr>
          <a:xfrm>
            <a:off x="658725" y="1126650"/>
            <a:ext cx="3943200" cy="5568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2"/>
              </a:buClr>
              <a:buSzPts val="1300"/>
              <a:buFont typeface="Calibri"/>
              <a:buChar char="●"/>
            </a:pPr>
            <a:r>
              <a:rPr lang="en-GB" sz="1300">
                <a:solidFill>
                  <a:schemeClr val="dk2"/>
                </a:solidFill>
                <a:latin typeface="Calibri"/>
                <a:ea typeface="Calibri"/>
                <a:cs typeface="Calibri"/>
                <a:sym typeface="Calibri"/>
              </a:rPr>
              <a:t>Profit doubled from 2011 to 2014.</a:t>
            </a:r>
            <a:endParaRPr sz="1300">
              <a:solidFill>
                <a:schemeClr val="dk2"/>
              </a:solidFill>
              <a:latin typeface="Calibri"/>
              <a:ea typeface="Calibri"/>
              <a:cs typeface="Calibri"/>
              <a:sym typeface="Calibri"/>
            </a:endParaRPr>
          </a:p>
          <a:p>
            <a:pPr indent="-311150" lvl="0" marL="457200" rtl="0" algn="l">
              <a:spcBef>
                <a:spcPts val="0"/>
              </a:spcBef>
              <a:spcAft>
                <a:spcPts val="0"/>
              </a:spcAft>
              <a:buClr>
                <a:schemeClr val="dk2"/>
              </a:buClr>
              <a:buSzPts val="1300"/>
              <a:buFont typeface="Calibri"/>
              <a:buChar char="●"/>
            </a:pPr>
            <a:r>
              <a:rPr lang="en-GB" sz="1300">
                <a:solidFill>
                  <a:schemeClr val="dk2"/>
                </a:solidFill>
                <a:latin typeface="Calibri"/>
                <a:ea typeface="Calibri"/>
                <a:cs typeface="Calibri"/>
                <a:sym typeface="Calibri"/>
              </a:rPr>
              <a:t>Q4 was always the most profitable quarter.</a:t>
            </a:r>
            <a:endParaRPr sz="1300">
              <a:solidFill>
                <a:schemeClr val="dk2"/>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1A"/>
        </a:solidFill>
      </p:bgPr>
    </p:bg>
    <p:spTree>
      <p:nvGrpSpPr>
        <p:cNvPr id="149" name="Shape 149"/>
        <p:cNvGrpSpPr/>
        <p:nvPr/>
      </p:nvGrpSpPr>
      <p:grpSpPr>
        <a:xfrm>
          <a:off x="0" y="0"/>
          <a:ext cx="0" cy="0"/>
          <a:chOff x="0" y="0"/>
          <a:chExt cx="0" cy="0"/>
        </a:xfrm>
      </p:grpSpPr>
      <p:sp>
        <p:nvSpPr>
          <p:cNvPr id="150" name="Google Shape;150;p16"/>
          <p:cNvSpPr txBox="1"/>
          <p:nvPr>
            <p:ph type="title"/>
          </p:nvPr>
        </p:nvSpPr>
        <p:spPr>
          <a:xfrm>
            <a:off x="819150" y="4285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3500">
                <a:solidFill>
                  <a:srgbClr val="CBB26A"/>
                </a:solidFill>
              </a:rPr>
              <a:t>Company Overview</a:t>
            </a:r>
            <a:endParaRPr b="1" sz="3500">
              <a:solidFill>
                <a:srgbClr val="CBB26A"/>
              </a:solidFill>
            </a:endParaRPr>
          </a:p>
        </p:txBody>
      </p:sp>
      <p:sp>
        <p:nvSpPr>
          <p:cNvPr id="151" name="Google Shape;151;p16"/>
          <p:cNvSpPr txBox="1"/>
          <p:nvPr/>
        </p:nvSpPr>
        <p:spPr>
          <a:xfrm>
            <a:off x="658700" y="1080100"/>
            <a:ext cx="6394500" cy="5262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2"/>
              </a:buClr>
              <a:buSzPts val="1300"/>
              <a:buFont typeface="Calibri"/>
              <a:buChar char="●"/>
            </a:pPr>
            <a:r>
              <a:rPr lang="en-GB" sz="1300">
                <a:solidFill>
                  <a:schemeClr val="dk2"/>
                </a:solidFill>
                <a:latin typeface="Calibri"/>
                <a:ea typeface="Calibri"/>
                <a:cs typeface="Calibri"/>
                <a:sym typeface="Calibri"/>
              </a:rPr>
              <a:t>Sales increased from 2011 to 2014.</a:t>
            </a:r>
            <a:endParaRPr sz="1300">
              <a:solidFill>
                <a:schemeClr val="dk2"/>
              </a:solidFill>
              <a:latin typeface="Calibri"/>
              <a:ea typeface="Calibri"/>
              <a:cs typeface="Calibri"/>
              <a:sym typeface="Calibri"/>
            </a:endParaRPr>
          </a:p>
          <a:p>
            <a:pPr indent="-311150" lvl="0" marL="457200" rtl="0" algn="l">
              <a:spcBef>
                <a:spcPts val="0"/>
              </a:spcBef>
              <a:spcAft>
                <a:spcPts val="0"/>
              </a:spcAft>
              <a:buClr>
                <a:schemeClr val="dk2"/>
              </a:buClr>
              <a:buSzPts val="1300"/>
              <a:buFont typeface="Calibri"/>
              <a:buChar char="●"/>
            </a:pPr>
            <a:r>
              <a:rPr lang="en-GB" sz="1300">
                <a:solidFill>
                  <a:schemeClr val="dk2"/>
                </a:solidFill>
                <a:latin typeface="Calibri"/>
                <a:ea typeface="Calibri"/>
                <a:cs typeface="Calibri"/>
                <a:sym typeface="Calibri"/>
              </a:rPr>
              <a:t>There was a steady increase in sales from Q1 to Q4 of each year.</a:t>
            </a:r>
            <a:endParaRPr sz="1300">
              <a:solidFill>
                <a:schemeClr val="dk2"/>
              </a:solidFill>
              <a:latin typeface="Calibri"/>
              <a:ea typeface="Calibri"/>
              <a:cs typeface="Calibri"/>
              <a:sym typeface="Calibri"/>
            </a:endParaRPr>
          </a:p>
        </p:txBody>
      </p:sp>
      <p:pic>
        <p:nvPicPr>
          <p:cNvPr id="152" name="Google Shape;152;p16"/>
          <p:cNvPicPr preferRelativeResize="0"/>
          <p:nvPr/>
        </p:nvPicPr>
        <p:blipFill>
          <a:blip r:embed="rId3">
            <a:alphaModFix/>
          </a:blip>
          <a:stretch>
            <a:fillRect/>
          </a:stretch>
        </p:blipFill>
        <p:spPr>
          <a:xfrm>
            <a:off x="4618451" y="1606300"/>
            <a:ext cx="4269974" cy="3330674"/>
          </a:xfrm>
          <a:prstGeom prst="rect">
            <a:avLst/>
          </a:prstGeom>
          <a:noFill/>
          <a:ln>
            <a:noFill/>
          </a:ln>
        </p:spPr>
      </p:pic>
      <p:pic>
        <p:nvPicPr>
          <p:cNvPr id="153" name="Google Shape;153;p16"/>
          <p:cNvPicPr preferRelativeResize="0"/>
          <p:nvPr/>
        </p:nvPicPr>
        <p:blipFill>
          <a:blip r:embed="rId4">
            <a:alphaModFix/>
          </a:blip>
          <a:stretch>
            <a:fillRect/>
          </a:stretch>
        </p:blipFill>
        <p:spPr>
          <a:xfrm>
            <a:off x="263800" y="1606304"/>
            <a:ext cx="4269976" cy="333067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1A"/>
        </a:solidFill>
      </p:bgPr>
    </p:bg>
    <p:spTree>
      <p:nvGrpSpPr>
        <p:cNvPr id="157" name="Shape 157"/>
        <p:cNvGrpSpPr/>
        <p:nvPr/>
      </p:nvGrpSpPr>
      <p:grpSpPr>
        <a:xfrm>
          <a:off x="0" y="0"/>
          <a:ext cx="0" cy="0"/>
          <a:chOff x="0" y="0"/>
          <a:chExt cx="0" cy="0"/>
        </a:xfrm>
      </p:grpSpPr>
      <p:sp>
        <p:nvSpPr>
          <p:cNvPr id="158" name="Google Shape;158;p17"/>
          <p:cNvSpPr txBox="1"/>
          <p:nvPr>
            <p:ph type="title"/>
          </p:nvPr>
        </p:nvSpPr>
        <p:spPr>
          <a:xfrm>
            <a:off x="819150" y="3902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3500">
                <a:solidFill>
                  <a:srgbClr val="CBB26A"/>
                </a:solidFill>
              </a:rPr>
              <a:t>Customer Split</a:t>
            </a:r>
            <a:endParaRPr b="1" sz="3500">
              <a:solidFill>
                <a:srgbClr val="CBB26A"/>
              </a:solidFill>
            </a:endParaRPr>
          </a:p>
        </p:txBody>
      </p:sp>
      <p:sp>
        <p:nvSpPr>
          <p:cNvPr id="159" name="Google Shape;159;p17"/>
          <p:cNvSpPr txBox="1"/>
          <p:nvPr/>
        </p:nvSpPr>
        <p:spPr>
          <a:xfrm>
            <a:off x="5954075" y="1219975"/>
            <a:ext cx="2664600" cy="36369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2"/>
              </a:buClr>
              <a:buSzPts val="1300"/>
              <a:buFont typeface="Calibri"/>
              <a:buChar char="●"/>
            </a:pPr>
            <a:r>
              <a:rPr lang="en-GB" sz="1300">
                <a:solidFill>
                  <a:schemeClr val="dk2"/>
                </a:solidFill>
                <a:latin typeface="Calibri"/>
                <a:ea typeface="Calibri"/>
                <a:cs typeface="Calibri"/>
                <a:sym typeface="Calibri"/>
              </a:rPr>
              <a:t>Most customers are </a:t>
            </a:r>
            <a:r>
              <a:rPr lang="en-GB" sz="1300">
                <a:solidFill>
                  <a:schemeClr val="dk2"/>
                </a:solidFill>
                <a:latin typeface="Calibri"/>
                <a:ea typeface="Calibri"/>
                <a:cs typeface="Calibri"/>
                <a:sym typeface="Calibri"/>
              </a:rPr>
              <a:t>consumers.</a:t>
            </a:r>
            <a:endParaRPr sz="1300">
              <a:solidFill>
                <a:schemeClr val="dk2"/>
              </a:solidFill>
              <a:latin typeface="Calibri"/>
              <a:ea typeface="Calibri"/>
              <a:cs typeface="Calibri"/>
              <a:sym typeface="Calibri"/>
            </a:endParaRPr>
          </a:p>
          <a:p>
            <a:pPr indent="0" lvl="0" marL="457200" rtl="0" algn="l">
              <a:spcBef>
                <a:spcPts val="0"/>
              </a:spcBef>
              <a:spcAft>
                <a:spcPts val="0"/>
              </a:spcAft>
              <a:buNone/>
            </a:pPr>
            <a:r>
              <a:t/>
            </a:r>
            <a:endParaRPr sz="1300">
              <a:solidFill>
                <a:schemeClr val="dk2"/>
              </a:solidFill>
              <a:latin typeface="Calibri"/>
              <a:ea typeface="Calibri"/>
              <a:cs typeface="Calibri"/>
              <a:sym typeface="Calibri"/>
            </a:endParaRPr>
          </a:p>
          <a:p>
            <a:pPr indent="-311150" lvl="0" marL="457200" rtl="0" algn="l">
              <a:spcBef>
                <a:spcPts val="0"/>
              </a:spcBef>
              <a:spcAft>
                <a:spcPts val="0"/>
              </a:spcAft>
              <a:buClr>
                <a:schemeClr val="dk2"/>
              </a:buClr>
              <a:buSzPts val="1300"/>
              <a:buFont typeface="Calibri"/>
              <a:buChar char="●"/>
            </a:pPr>
            <a:r>
              <a:rPr lang="en-GB" sz="1300">
                <a:solidFill>
                  <a:schemeClr val="dk2"/>
                </a:solidFill>
                <a:latin typeface="Calibri"/>
                <a:ea typeface="Calibri"/>
                <a:cs typeface="Calibri"/>
                <a:sym typeface="Calibri"/>
              </a:rPr>
              <a:t>There is a </a:t>
            </a:r>
            <a:r>
              <a:rPr lang="en-GB" sz="1300">
                <a:solidFill>
                  <a:schemeClr val="dk2"/>
                </a:solidFill>
                <a:latin typeface="Calibri"/>
                <a:ea typeface="Calibri"/>
                <a:cs typeface="Calibri"/>
                <a:sym typeface="Calibri"/>
              </a:rPr>
              <a:t>mystery </a:t>
            </a:r>
            <a:r>
              <a:rPr lang="en-GB" sz="1300">
                <a:solidFill>
                  <a:schemeClr val="dk2"/>
                </a:solidFill>
                <a:latin typeface="Calibri"/>
                <a:ea typeface="Calibri"/>
                <a:cs typeface="Calibri"/>
                <a:sym typeface="Calibri"/>
              </a:rPr>
              <a:t>customer who has made 28 orders.</a:t>
            </a:r>
            <a:endParaRPr sz="1300">
              <a:solidFill>
                <a:schemeClr val="dk2"/>
              </a:solidFill>
              <a:latin typeface="Calibri"/>
              <a:ea typeface="Calibri"/>
              <a:cs typeface="Calibri"/>
              <a:sym typeface="Calibri"/>
            </a:endParaRPr>
          </a:p>
        </p:txBody>
      </p:sp>
      <p:pic>
        <p:nvPicPr>
          <p:cNvPr id="160" name="Google Shape;160;p17"/>
          <p:cNvPicPr preferRelativeResize="0"/>
          <p:nvPr/>
        </p:nvPicPr>
        <p:blipFill rotWithShape="1">
          <a:blip r:embed="rId3">
            <a:alphaModFix/>
          </a:blip>
          <a:srcRect b="0" l="0" r="28418" t="0"/>
          <a:stretch/>
        </p:blipFill>
        <p:spPr>
          <a:xfrm>
            <a:off x="903200" y="1144225"/>
            <a:ext cx="5017570" cy="3636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1A"/>
        </a:solidFill>
      </p:bgPr>
    </p:bg>
    <p:spTree>
      <p:nvGrpSpPr>
        <p:cNvPr id="164" name="Shape 164"/>
        <p:cNvGrpSpPr/>
        <p:nvPr/>
      </p:nvGrpSpPr>
      <p:grpSpPr>
        <a:xfrm>
          <a:off x="0" y="0"/>
          <a:ext cx="0" cy="0"/>
          <a:chOff x="0" y="0"/>
          <a:chExt cx="0" cy="0"/>
        </a:xfrm>
      </p:grpSpPr>
      <p:sp>
        <p:nvSpPr>
          <p:cNvPr id="165" name="Google Shape;165;p18"/>
          <p:cNvSpPr txBox="1"/>
          <p:nvPr>
            <p:ph type="title"/>
          </p:nvPr>
        </p:nvSpPr>
        <p:spPr>
          <a:xfrm>
            <a:off x="819150" y="390250"/>
            <a:ext cx="7665900" cy="756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sz="3850">
                <a:solidFill>
                  <a:srgbClr val="CBB26A"/>
                </a:solidFill>
              </a:rPr>
              <a:t>Best Sellers</a:t>
            </a:r>
            <a:endParaRPr b="1" sz="3850">
              <a:solidFill>
                <a:srgbClr val="CBB26A"/>
              </a:solidFill>
            </a:endParaRPr>
          </a:p>
          <a:p>
            <a:pPr indent="0" lvl="0" marL="0" rtl="0" algn="l">
              <a:spcBef>
                <a:spcPts val="0"/>
              </a:spcBef>
              <a:spcAft>
                <a:spcPts val="0"/>
              </a:spcAft>
              <a:buNone/>
            </a:pPr>
            <a:r>
              <a:t/>
            </a:r>
            <a:endParaRPr b="1" sz="3500"/>
          </a:p>
        </p:txBody>
      </p:sp>
      <p:pic>
        <p:nvPicPr>
          <p:cNvPr id="166" name="Google Shape;166;p18"/>
          <p:cNvPicPr preferRelativeResize="0"/>
          <p:nvPr/>
        </p:nvPicPr>
        <p:blipFill rotWithShape="1">
          <a:blip r:embed="rId3">
            <a:alphaModFix/>
          </a:blip>
          <a:srcRect b="0" l="0" r="15247" t="0"/>
          <a:stretch/>
        </p:blipFill>
        <p:spPr>
          <a:xfrm>
            <a:off x="2795088" y="1382000"/>
            <a:ext cx="3714027" cy="3523050"/>
          </a:xfrm>
          <a:prstGeom prst="rect">
            <a:avLst/>
          </a:prstGeom>
          <a:noFill/>
          <a:ln>
            <a:noFill/>
          </a:ln>
        </p:spPr>
      </p:pic>
      <p:sp>
        <p:nvSpPr>
          <p:cNvPr id="167" name="Google Shape;167;p18"/>
          <p:cNvSpPr txBox="1"/>
          <p:nvPr/>
        </p:nvSpPr>
        <p:spPr>
          <a:xfrm>
            <a:off x="769100" y="993500"/>
            <a:ext cx="6863700" cy="3885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1200"/>
              </a:spcBef>
              <a:spcAft>
                <a:spcPts val="0"/>
              </a:spcAft>
              <a:buClr>
                <a:schemeClr val="dk2"/>
              </a:buClr>
              <a:buSzPts val="1200"/>
              <a:buFont typeface="Calibri"/>
              <a:buChar char="●"/>
            </a:pPr>
            <a:r>
              <a:rPr lang="en-GB" sz="1300">
                <a:solidFill>
                  <a:schemeClr val="dk2"/>
                </a:solidFill>
                <a:latin typeface="Calibri"/>
                <a:ea typeface="Calibri"/>
                <a:cs typeface="Calibri"/>
                <a:sym typeface="Calibri"/>
              </a:rPr>
              <a:t>Smaller, more disposable items are top-sellers.</a:t>
            </a:r>
            <a:endParaRPr sz="1300">
              <a:solidFill>
                <a:schemeClr val="dk2"/>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1A"/>
        </a:solidFill>
      </p:bgPr>
    </p:bg>
    <p:spTree>
      <p:nvGrpSpPr>
        <p:cNvPr id="171" name="Shape 171"/>
        <p:cNvGrpSpPr/>
        <p:nvPr/>
      </p:nvGrpSpPr>
      <p:grpSpPr>
        <a:xfrm>
          <a:off x="0" y="0"/>
          <a:ext cx="0" cy="0"/>
          <a:chOff x="0" y="0"/>
          <a:chExt cx="0" cy="0"/>
        </a:xfrm>
      </p:grpSpPr>
      <p:pic>
        <p:nvPicPr>
          <p:cNvPr id="172" name="Google Shape;172;p19"/>
          <p:cNvPicPr preferRelativeResize="0"/>
          <p:nvPr/>
        </p:nvPicPr>
        <p:blipFill rotWithShape="1">
          <a:blip r:embed="rId3">
            <a:alphaModFix/>
          </a:blip>
          <a:srcRect b="0" l="0" r="1107" t="0"/>
          <a:stretch/>
        </p:blipFill>
        <p:spPr>
          <a:xfrm>
            <a:off x="3067363" y="1382000"/>
            <a:ext cx="3169475" cy="3408026"/>
          </a:xfrm>
          <a:prstGeom prst="rect">
            <a:avLst/>
          </a:prstGeom>
          <a:noFill/>
          <a:ln>
            <a:noFill/>
          </a:ln>
        </p:spPr>
      </p:pic>
      <p:sp>
        <p:nvSpPr>
          <p:cNvPr id="173" name="Google Shape;173;p19"/>
          <p:cNvSpPr txBox="1"/>
          <p:nvPr>
            <p:ph type="title"/>
          </p:nvPr>
        </p:nvSpPr>
        <p:spPr>
          <a:xfrm>
            <a:off x="819150" y="390250"/>
            <a:ext cx="7665900" cy="756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sz="3850">
                <a:solidFill>
                  <a:srgbClr val="CBB26A"/>
                </a:solidFill>
              </a:rPr>
              <a:t>Revenue Generators</a:t>
            </a:r>
            <a:endParaRPr b="1" sz="3850">
              <a:solidFill>
                <a:srgbClr val="CBB26A"/>
              </a:solidFill>
            </a:endParaRPr>
          </a:p>
          <a:p>
            <a:pPr indent="0" lvl="0" marL="0" rtl="0" algn="l">
              <a:spcBef>
                <a:spcPts val="0"/>
              </a:spcBef>
              <a:spcAft>
                <a:spcPts val="0"/>
              </a:spcAft>
              <a:buNone/>
            </a:pPr>
            <a:r>
              <a:t/>
            </a:r>
            <a:endParaRPr b="1" sz="3500"/>
          </a:p>
        </p:txBody>
      </p:sp>
      <p:sp>
        <p:nvSpPr>
          <p:cNvPr id="174" name="Google Shape;174;p19"/>
          <p:cNvSpPr txBox="1"/>
          <p:nvPr/>
        </p:nvSpPr>
        <p:spPr>
          <a:xfrm>
            <a:off x="778600" y="993500"/>
            <a:ext cx="6854100" cy="3885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1200"/>
              </a:spcBef>
              <a:spcAft>
                <a:spcPts val="0"/>
              </a:spcAft>
              <a:buClr>
                <a:schemeClr val="dk2"/>
              </a:buClr>
              <a:buSzPts val="1300"/>
              <a:buFont typeface="Calibri"/>
              <a:buChar char="●"/>
            </a:pPr>
            <a:r>
              <a:rPr lang="en-GB" sz="1300">
                <a:solidFill>
                  <a:schemeClr val="dk2"/>
                </a:solidFill>
                <a:latin typeface="Calibri"/>
                <a:ea typeface="Calibri"/>
                <a:cs typeface="Calibri"/>
                <a:sym typeface="Calibri"/>
              </a:rPr>
              <a:t>Larger, more expensive, and long-lasting items are more profitable.</a:t>
            </a:r>
            <a:endParaRPr sz="1300">
              <a:solidFill>
                <a:schemeClr val="dk2"/>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1A"/>
        </a:solidFill>
      </p:bgPr>
    </p:bg>
    <p:spTree>
      <p:nvGrpSpPr>
        <p:cNvPr id="178" name="Shape 178"/>
        <p:cNvGrpSpPr/>
        <p:nvPr/>
      </p:nvGrpSpPr>
      <p:grpSpPr>
        <a:xfrm>
          <a:off x="0" y="0"/>
          <a:ext cx="0" cy="0"/>
          <a:chOff x="0" y="0"/>
          <a:chExt cx="0" cy="0"/>
        </a:xfrm>
      </p:grpSpPr>
      <p:sp>
        <p:nvSpPr>
          <p:cNvPr id="179" name="Google Shape;179;p20"/>
          <p:cNvSpPr txBox="1"/>
          <p:nvPr>
            <p:ph type="title"/>
          </p:nvPr>
        </p:nvSpPr>
        <p:spPr>
          <a:xfrm>
            <a:off x="819150" y="390250"/>
            <a:ext cx="7505700" cy="78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3500">
                <a:solidFill>
                  <a:srgbClr val="CBB26A"/>
                </a:solidFill>
              </a:rPr>
              <a:t>Underperformers</a:t>
            </a:r>
            <a:endParaRPr b="1" sz="3500">
              <a:solidFill>
                <a:srgbClr val="CBB26A"/>
              </a:solidFill>
            </a:endParaRPr>
          </a:p>
        </p:txBody>
      </p:sp>
      <p:sp>
        <p:nvSpPr>
          <p:cNvPr id="180" name="Google Shape;180;p20"/>
          <p:cNvSpPr txBox="1"/>
          <p:nvPr/>
        </p:nvSpPr>
        <p:spPr>
          <a:xfrm>
            <a:off x="4974975" y="1395625"/>
            <a:ext cx="3441300" cy="34251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2"/>
              </a:buClr>
              <a:buSzPts val="1300"/>
              <a:buFont typeface="Calibri"/>
              <a:buChar char="●"/>
            </a:pPr>
            <a:r>
              <a:rPr lang="en-GB" sz="1300">
                <a:solidFill>
                  <a:schemeClr val="dk2"/>
                </a:solidFill>
                <a:latin typeface="Calibri"/>
                <a:ea typeface="Calibri"/>
                <a:cs typeface="Calibri"/>
                <a:sym typeface="Calibri"/>
              </a:rPr>
              <a:t>The Cubify 3D Printer is the primary driver of losses, accounting for over </a:t>
            </a:r>
            <a:r>
              <a:rPr b="1" lang="en-GB" sz="1300">
                <a:solidFill>
                  <a:schemeClr val="dk2"/>
                </a:solidFill>
                <a:latin typeface="Calibri"/>
                <a:ea typeface="Calibri"/>
                <a:cs typeface="Calibri"/>
                <a:sym typeface="Calibri"/>
              </a:rPr>
              <a:t>$8K</a:t>
            </a:r>
            <a:r>
              <a:rPr lang="en-GB" sz="1300">
                <a:solidFill>
                  <a:schemeClr val="dk2"/>
                </a:solidFill>
                <a:latin typeface="Calibri"/>
                <a:ea typeface="Calibri"/>
                <a:cs typeface="Calibri"/>
                <a:sym typeface="Calibri"/>
              </a:rPr>
              <a:t> in losses.</a:t>
            </a:r>
            <a:endParaRPr sz="1300">
              <a:solidFill>
                <a:schemeClr val="dk2"/>
              </a:solidFill>
              <a:latin typeface="Calibri"/>
              <a:ea typeface="Calibri"/>
              <a:cs typeface="Calibri"/>
              <a:sym typeface="Calibri"/>
            </a:endParaRPr>
          </a:p>
          <a:p>
            <a:pPr indent="0" lvl="0" marL="0" rtl="0" algn="l">
              <a:spcBef>
                <a:spcPts val="0"/>
              </a:spcBef>
              <a:spcAft>
                <a:spcPts val="0"/>
              </a:spcAft>
              <a:buNone/>
            </a:pPr>
            <a:r>
              <a:t/>
            </a:r>
            <a:endParaRPr sz="1300">
              <a:solidFill>
                <a:schemeClr val="dk2"/>
              </a:solidFill>
              <a:latin typeface="Calibri"/>
              <a:ea typeface="Calibri"/>
              <a:cs typeface="Calibri"/>
              <a:sym typeface="Calibri"/>
            </a:endParaRPr>
          </a:p>
          <a:p>
            <a:pPr indent="-311150" lvl="0" marL="457200" rtl="0" algn="l">
              <a:spcBef>
                <a:spcPts val="0"/>
              </a:spcBef>
              <a:spcAft>
                <a:spcPts val="0"/>
              </a:spcAft>
              <a:buClr>
                <a:schemeClr val="dk2"/>
              </a:buClr>
              <a:buSzPts val="1300"/>
              <a:buFont typeface="Calibri"/>
              <a:buChar char="●"/>
            </a:pPr>
            <a:r>
              <a:rPr lang="en-GB" sz="1300">
                <a:solidFill>
                  <a:schemeClr val="dk2"/>
                </a:solidFill>
                <a:latin typeface="Calibri"/>
                <a:ea typeface="Calibri"/>
                <a:cs typeface="Calibri"/>
                <a:sym typeface="Calibri"/>
              </a:rPr>
              <a:t>Overall, selling tables has cost the company </a:t>
            </a:r>
            <a:r>
              <a:rPr b="1" lang="en-GB" sz="1300">
                <a:solidFill>
                  <a:schemeClr val="dk2"/>
                </a:solidFill>
                <a:latin typeface="Calibri"/>
                <a:ea typeface="Calibri"/>
                <a:cs typeface="Calibri"/>
                <a:sym typeface="Calibri"/>
              </a:rPr>
              <a:t>$64k</a:t>
            </a:r>
            <a:r>
              <a:rPr lang="en-GB" sz="1300">
                <a:solidFill>
                  <a:schemeClr val="dk2"/>
                </a:solidFill>
                <a:latin typeface="Calibri"/>
                <a:ea typeface="Calibri"/>
                <a:cs typeface="Calibri"/>
                <a:sym typeface="Calibri"/>
              </a:rPr>
              <a:t>.</a:t>
            </a:r>
            <a:endParaRPr sz="1300">
              <a:solidFill>
                <a:schemeClr val="dk2"/>
              </a:solidFill>
              <a:latin typeface="Calibri"/>
              <a:ea typeface="Calibri"/>
              <a:cs typeface="Calibri"/>
              <a:sym typeface="Calibri"/>
            </a:endParaRPr>
          </a:p>
          <a:p>
            <a:pPr indent="0" lvl="0" marL="457200" rtl="0" algn="l">
              <a:spcBef>
                <a:spcPts val="0"/>
              </a:spcBef>
              <a:spcAft>
                <a:spcPts val="0"/>
              </a:spcAft>
              <a:buNone/>
            </a:pPr>
            <a:r>
              <a:t/>
            </a:r>
            <a:endParaRPr sz="1300">
              <a:solidFill>
                <a:schemeClr val="dk2"/>
              </a:solidFill>
              <a:latin typeface="Calibri"/>
              <a:ea typeface="Calibri"/>
              <a:cs typeface="Calibri"/>
              <a:sym typeface="Calibri"/>
            </a:endParaRPr>
          </a:p>
          <a:p>
            <a:pPr indent="-311150" lvl="0" marL="457200" rtl="0" algn="l">
              <a:spcBef>
                <a:spcPts val="0"/>
              </a:spcBef>
              <a:spcAft>
                <a:spcPts val="0"/>
              </a:spcAft>
              <a:buSzPts val="1300"/>
              <a:buFont typeface="Calibri"/>
              <a:buChar char="●"/>
            </a:pPr>
            <a:r>
              <a:rPr lang="en-GB" sz="1300">
                <a:latin typeface="Calibri"/>
                <a:ea typeface="Calibri"/>
                <a:cs typeface="Calibri"/>
                <a:sym typeface="Calibri"/>
              </a:rPr>
              <a:t>Some of these products might be older models or discontinued items, leading to lower demand.</a:t>
            </a:r>
            <a:endParaRPr sz="1300">
              <a:latin typeface="Calibri"/>
              <a:ea typeface="Calibri"/>
              <a:cs typeface="Calibri"/>
              <a:sym typeface="Calibri"/>
            </a:endParaRPr>
          </a:p>
        </p:txBody>
      </p:sp>
      <p:pic>
        <p:nvPicPr>
          <p:cNvPr id="181" name="Google Shape;181;p20"/>
          <p:cNvPicPr preferRelativeResize="0"/>
          <p:nvPr/>
        </p:nvPicPr>
        <p:blipFill rotWithShape="1">
          <a:blip r:embed="rId3">
            <a:alphaModFix/>
          </a:blip>
          <a:srcRect b="0" l="0" r="14302" t="0"/>
          <a:stretch/>
        </p:blipFill>
        <p:spPr>
          <a:xfrm>
            <a:off x="352125" y="1239050"/>
            <a:ext cx="3850775" cy="3304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1A"/>
        </a:solidFill>
      </p:bgPr>
    </p:bg>
    <p:spTree>
      <p:nvGrpSpPr>
        <p:cNvPr id="185" name="Shape 185"/>
        <p:cNvGrpSpPr/>
        <p:nvPr/>
      </p:nvGrpSpPr>
      <p:grpSpPr>
        <a:xfrm>
          <a:off x="0" y="0"/>
          <a:ext cx="0" cy="0"/>
          <a:chOff x="0" y="0"/>
          <a:chExt cx="0" cy="0"/>
        </a:xfrm>
      </p:grpSpPr>
      <p:sp>
        <p:nvSpPr>
          <p:cNvPr id="186" name="Google Shape;186;p21"/>
          <p:cNvSpPr txBox="1"/>
          <p:nvPr>
            <p:ph type="title"/>
          </p:nvPr>
        </p:nvSpPr>
        <p:spPr>
          <a:xfrm>
            <a:off x="819150" y="390250"/>
            <a:ext cx="7505700" cy="74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3500">
                <a:solidFill>
                  <a:srgbClr val="CBB26A"/>
                </a:solidFill>
              </a:rPr>
              <a:t>Global Order Priorities</a:t>
            </a:r>
            <a:endParaRPr b="1" sz="3500">
              <a:solidFill>
                <a:srgbClr val="CBB26A"/>
              </a:solidFill>
            </a:endParaRPr>
          </a:p>
        </p:txBody>
      </p:sp>
      <p:sp>
        <p:nvSpPr>
          <p:cNvPr id="187" name="Google Shape;187;p21"/>
          <p:cNvSpPr txBox="1"/>
          <p:nvPr/>
        </p:nvSpPr>
        <p:spPr>
          <a:xfrm>
            <a:off x="6879925" y="1299900"/>
            <a:ext cx="2011500" cy="33705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2"/>
              </a:buClr>
              <a:buSzPts val="1300"/>
              <a:buFont typeface="Calibri"/>
              <a:buChar char="●"/>
            </a:pPr>
            <a:r>
              <a:rPr lang="en-GB" sz="1300">
                <a:solidFill>
                  <a:schemeClr val="dk2"/>
                </a:solidFill>
                <a:latin typeface="Calibri"/>
                <a:ea typeface="Calibri"/>
                <a:cs typeface="Calibri"/>
                <a:sym typeface="Calibri"/>
              </a:rPr>
              <a:t>Order priority tracks the mean</a:t>
            </a:r>
            <a:r>
              <a:rPr lang="en-GB" sz="1300">
                <a:solidFill>
                  <a:schemeClr val="dk2"/>
                </a:solidFill>
                <a:latin typeface="Calibri"/>
                <a:ea typeface="Calibri"/>
                <a:cs typeface="Calibri"/>
                <a:sym typeface="Calibri"/>
              </a:rPr>
              <a:t> across all countries.</a:t>
            </a:r>
            <a:endParaRPr sz="1300">
              <a:solidFill>
                <a:schemeClr val="dk2"/>
              </a:solidFill>
              <a:latin typeface="Calibri"/>
              <a:ea typeface="Calibri"/>
              <a:cs typeface="Calibri"/>
              <a:sym typeface="Calibri"/>
            </a:endParaRPr>
          </a:p>
          <a:p>
            <a:pPr indent="0" lvl="0" marL="457200" rtl="0" algn="l">
              <a:spcBef>
                <a:spcPts val="0"/>
              </a:spcBef>
              <a:spcAft>
                <a:spcPts val="0"/>
              </a:spcAft>
              <a:buNone/>
            </a:pPr>
            <a:r>
              <a:t/>
            </a:r>
            <a:endParaRPr sz="1300">
              <a:solidFill>
                <a:schemeClr val="dk2"/>
              </a:solidFill>
              <a:latin typeface="Calibri"/>
              <a:ea typeface="Calibri"/>
              <a:cs typeface="Calibri"/>
              <a:sym typeface="Calibri"/>
            </a:endParaRPr>
          </a:p>
          <a:p>
            <a:pPr indent="-304800" lvl="0" marL="457200" rtl="0" algn="l">
              <a:lnSpc>
                <a:spcPct val="115000"/>
              </a:lnSpc>
              <a:spcBef>
                <a:spcPts val="0"/>
              </a:spcBef>
              <a:spcAft>
                <a:spcPts val="0"/>
              </a:spcAft>
              <a:buClr>
                <a:schemeClr val="dk2"/>
              </a:buClr>
              <a:buSzPts val="1200"/>
              <a:buFont typeface="Calibri"/>
              <a:buChar char="●"/>
            </a:pPr>
            <a:r>
              <a:rPr lang="en-GB" sz="1300">
                <a:solidFill>
                  <a:schemeClr val="dk2"/>
                </a:solidFill>
                <a:latin typeface="Calibri"/>
                <a:ea typeface="Calibri"/>
                <a:cs typeface="Calibri"/>
                <a:sym typeface="Calibri"/>
              </a:rPr>
              <a:t>Global equality - no inherent biases</a:t>
            </a:r>
            <a:endParaRPr sz="1300">
              <a:solidFill>
                <a:schemeClr val="dk2"/>
              </a:solidFill>
              <a:latin typeface="Calibri"/>
              <a:ea typeface="Calibri"/>
              <a:cs typeface="Calibri"/>
              <a:sym typeface="Calibri"/>
            </a:endParaRPr>
          </a:p>
          <a:p>
            <a:pPr indent="0" lvl="0" marL="457200" rtl="0" algn="l">
              <a:lnSpc>
                <a:spcPct val="115000"/>
              </a:lnSpc>
              <a:spcBef>
                <a:spcPts val="0"/>
              </a:spcBef>
              <a:spcAft>
                <a:spcPts val="0"/>
              </a:spcAft>
              <a:buNone/>
            </a:pPr>
            <a:r>
              <a:t/>
            </a:r>
            <a:endParaRPr sz="1300">
              <a:solidFill>
                <a:schemeClr val="dk2"/>
              </a:solidFill>
              <a:latin typeface="Calibri"/>
              <a:ea typeface="Calibri"/>
              <a:cs typeface="Calibri"/>
              <a:sym typeface="Calibri"/>
            </a:endParaRPr>
          </a:p>
        </p:txBody>
      </p:sp>
      <p:pic>
        <p:nvPicPr>
          <p:cNvPr id="188" name="Google Shape;188;p21"/>
          <p:cNvPicPr preferRelativeResize="0"/>
          <p:nvPr/>
        </p:nvPicPr>
        <p:blipFill>
          <a:blip r:embed="rId3">
            <a:alphaModFix/>
          </a:blip>
          <a:stretch>
            <a:fillRect/>
          </a:stretch>
        </p:blipFill>
        <p:spPr>
          <a:xfrm>
            <a:off x="432950" y="1232825"/>
            <a:ext cx="6575124" cy="328539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