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10"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11"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12"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13"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81483588-E839-4C35-86F8-90BC76CA6928}" type="slidenum">
              <a:rPr lang="en-US"/>
              <a:t>‹#›</a:t>
            </a:fld>
            <a:endParaRPr/>
          </a:p>
        </p:txBody>
      </p:sp>
    </p:spTree>
    <p:extLst>
      <p:ext uri="{BB962C8B-B14F-4D97-AF65-F5344CB8AC3E}">
        <p14:creationId xmlns:p14="http://schemas.microsoft.com/office/powerpoint/2010/main" val="403670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Stress simplicity and power balance</a:t>
            </a:r>
            <a:endParaRPr/>
          </a:p>
        </p:txBody>
      </p:sp>
      <p:sp>
        <p:nvSpPr>
          <p:cNvPr id="15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BCC6D129-B773-4D9B-992A-AB2FA0D7E5E2}" type="slidenum">
              <a:rPr lang="en-US" sz="1200">
                <a:solidFill>
                  <a:srgbClr val="000000"/>
                </a:solidFill>
                <a:latin typeface="+mn-lt"/>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the interfaces use local L&amp;F, sizing constraints; mention we support WINDOWS and LINUX (</a:t>
            </a:r>
            <a:r>
              <a:rPr lang="en-US" b="1"/>
              <a:t>no</a:t>
            </a:r>
            <a:r>
              <a:rPr lang="en-US"/>
              <a:t> support for macs)</a:t>
            </a:r>
            <a:endParaRPr/>
          </a:p>
          <a:p>
            <a:pPr>
              <a:lnSpc>
                <a:spcPct val="100000"/>
              </a:lnSpc>
              <a:buFont typeface="Arial"/>
              <a:buChar char="•"/>
            </a:pPr>
            <a:r>
              <a:rPr lang="en-US"/>
              <a:t>First library failed, used a different one instead</a:t>
            </a:r>
            <a:endParaRPr/>
          </a:p>
          <a:p>
            <a:pPr>
              <a:lnSpc>
                <a:spcPct val="100000"/>
              </a:lnSpc>
              <a:buFont typeface="Arial"/>
              <a:buChar char="•"/>
            </a:pPr>
            <a:r>
              <a:rPr lang="en-US"/>
              <a:t>User friendly GUI needs mention of changes to default table behavior, keyboard navigation, etc. Mimicking a file browser</a:t>
            </a:r>
            <a:endParaRPr/>
          </a:p>
          <a:p>
            <a:pPr>
              <a:lnSpc>
                <a:spcPct val="100000"/>
              </a:lnSpc>
              <a:buFont typeface="Arial"/>
              <a:buChar char="•"/>
            </a:pPr>
            <a:r>
              <a:rPr lang="en-US"/>
              <a:t>Mention how binary files are stored differently in the revision database and required changes around the board</a:t>
            </a:r>
            <a:endParaRPr/>
          </a:p>
        </p:txBody>
      </p:sp>
      <p:sp>
        <p:nvSpPr>
          <p:cNvPr id="17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280BDD30-5755-4864-AB0F-322B5A220870}" type="slidenum">
              <a:rPr lang="en-US" sz="1200">
                <a:solidFill>
                  <a:srgbClr val="000000"/>
                </a:solidFill>
                <a:latin typeface="+mn-lt"/>
                <a:ea typeface="+mn-ea"/>
              </a:rPr>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9BC689D5-1197-4AF0-8447-59C216BC0892}" type="slidenum">
              <a:rPr lang="en-US" sz="1200">
                <a:solidFill>
                  <a:srgbClr val="000000"/>
                </a:solidFill>
                <a:latin typeface="+mn-lt"/>
                <a:ea typeface="+mn-ea"/>
              </a:rPr>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AB19A50-E81F-46B5-A051-0A8329BA354C}" type="slidenum">
              <a:rPr lang="en-US" sz="1200">
                <a:solidFill>
                  <a:srgbClr val="000000"/>
                </a:solidFill>
                <a:latin typeface="+mn-lt"/>
                <a:ea typeface="+mn-ea"/>
              </a:rPr>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the patch is BACKWARDS!!! </a:t>
            </a:r>
            <a:r>
              <a:rPr lang="en-US">
                <a:latin typeface="Wingdings"/>
              </a:rPr>
              <a:t> </a:t>
            </a:r>
            <a:r>
              <a:rPr lang="en-US" b="1">
                <a:latin typeface="Wingdings"/>
              </a:rPr>
              <a:t>Yo, this one’s important</a:t>
            </a:r>
            <a:endParaRPr/>
          </a:p>
          <a:p>
            <a:pPr>
              <a:lnSpc>
                <a:spcPct val="100000"/>
              </a:lnSpc>
              <a:buFont typeface="Arial"/>
              <a:buChar char="•"/>
            </a:pPr>
            <a:r>
              <a:rPr lang="en-US">
                <a:latin typeface="Wingdings"/>
              </a:rPr>
              <a:t>Patch goes from after to before</a:t>
            </a:r>
            <a:endParaRPr/>
          </a:p>
          <a:p>
            <a:pPr>
              <a:lnSpc>
                <a:spcPct val="100000"/>
              </a:lnSpc>
              <a:buFont typeface="Arial"/>
              <a:buChar char="•"/>
            </a:pPr>
            <a:r>
              <a:rPr lang="en-US">
                <a:latin typeface="Wingdings"/>
              </a:rPr>
              <a:t>This is because we only use the patches to restore older versions of the file</a:t>
            </a:r>
            <a:endParaRPr/>
          </a:p>
        </p:txBody>
      </p:sp>
      <p:sp>
        <p:nvSpPr>
          <p:cNvPr id="17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FA99F1A-A90B-4EF9-A542-0A151AD5F2F1}" type="slidenum">
              <a:rPr lang="en-US" sz="1200">
                <a:solidFill>
                  <a:srgbClr val="000000"/>
                </a:solidFill>
                <a:latin typeface="+mn-lt"/>
                <a:ea typeface="+mn-ea"/>
              </a:rPr>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Mostly the same as the second slide</a:t>
            </a:r>
            <a:endParaRPr/>
          </a:p>
          <a:p>
            <a:pPr>
              <a:lnSpc>
                <a:spcPct val="100000"/>
              </a:lnSpc>
              <a:buFont typeface="Arial"/>
              <a:buChar char="•"/>
            </a:pPr>
            <a:r>
              <a:rPr lang="en-US"/>
              <a:t>Also mention the licensing: GPL (GNU General Public License) is a FOSS copy-left license; Apache license is similar, but doesn’t require source code to be distributed; LGPL is the lesser general public license, meant for libraries and allows use in non-GPL software provided the library is not a derivative work</a:t>
            </a:r>
            <a:endParaRPr/>
          </a:p>
        </p:txBody>
      </p:sp>
      <p:sp>
        <p:nvSpPr>
          <p:cNvPr id="17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971B7263-3063-4D92-A94C-8B7E02C8CEF1}" type="slidenum">
              <a:rPr lang="en-US" sz="1200">
                <a:solidFill>
                  <a:srgbClr val="000000"/>
                </a:solidFill>
                <a:latin typeface="+mn-lt"/>
                <a:ea typeface="+mn-ea"/>
              </a:rPr>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Give quick detail of importance of backups, and detail how revisioning will be useful (eg, when you made an errant change to a file)</a:t>
            </a:r>
            <a:endParaRPr/>
          </a:p>
        </p:txBody>
      </p:sp>
      <p:sp>
        <p:nvSpPr>
          <p:cNvPr id="15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9B580A2-0FEA-471D-A74E-C2266AED11C4}" type="slidenum">
              <a:rPr lang="en-US" sz="1200">
                <a:solidFill>
                  <a:srgbClr val="000000"/>
                </a:solidFill>
                <a:latin typeface="+mn-lt"/>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the rename/modify/delete stuff is all in the backend</a:t>
            </a:r>
            <a:endParaRPr/>
          </a:p>
          <a:p>
            <a:pPr>
              <a:lnSpc>
                <a:spcPct val="100000"/>
              </a:lnSpc>
              <a:buFont typeface="Arial"/>
              <a:buChar char="•"/>
            </a:pPr>
            <a:r>
              <a:rPr lang="en-US"/>
              <a:t>Some parts are front end, meaning user acts via GUI</a:t>
            </a:r>
            <a:endParaRPr/>
          </a:p>
        </p:txBody>
      </p:sp>
      <p:sp>
        <p:nvSpPr>
          <p:cNvPr id="15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6786C12-93F4-4C34-A921-8CB152B015F5}" type="slidenum">
              <a:rPr lang="en-US" sz="1200">
                <a:solidFill>
                  <a:srgbClr val="000000"/>
                </a:solidFill>
                <a:latin typeface="+mn-lt"/>
                <a:ea typeface="+mn-ea"/>
              </a:r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that this is the sequence diagram of startup, what it’s meant to accomplish (init everything, live/backup directory, decide if first run wizard needs to be run).</a:t>
            </a:r>
            <a:endParaRPr/>
          </a:p>
        </p:txBody>
      </p:sp>
      <p:sp>
        <p:nvSpPr>
          <p:cNvPr id="15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00EFAD3B-DD08-40CD-96B4-8138F44379F5}" type="slidenum">
              <a:rPr lang="en-US" sz="1200">
                <a:solidFill>
                  <a:srgbClr val="000000"/>
                </a:solidFill>
                <a:latin typeface="+mn-lt"/>
                <a:ea typeface="+mn-ea"/>
              </a:r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The class diagram is waaay too big to fit in the slide, so we’ll link it. In presentation view, clicking that link will open the file in default editor for PNG files. We can then zoom around the file, pointing out the classes and their relationships.</a:t>
            </a:r>
            <a:endParaRPr/>
          </a:p>
          <a:p>
            <a:pPr>
              <a:lnSpc>
                <a:spcPct val="100000"/>
              </a:lnSpc>
              <a:buFont typeface="Arial"/>
              <a:buChar char="•"/>
            </a:pPr>
            <a:r>
              <a:rPr lang="en-US"/>
              <a:t>Just roughly point out the major classes and their purposes</a:t>
            </a:r>
            <a:endParaRPr/>
          </a:p>
        </p:txBody>
      </p:sp>
      <p:sp>
        <p:nvSpPr>
          <p:cNvPr id="16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B381661B-E548-49A8-9318-E3B3318DEC66}" type="slidenum">
              <a:rPr lang="en-US" sz="1200">
                <a:solidFill>
                  <a:srgbClr val="000000"/>
                </a:solidFill>
                <a:latin typeface="+mn-lt"/>
                <a:ea typeface="+mn-ea"/>
              </a:r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the bulk of the code is in the backend; lots of handling for errors and unusual circumstances</a:t>
            </a:r>
            <a:endParaRPr/>
          </a:p>
          <a:p>
            <a:pPr>
              <a:lnSpc>
                <a:spcPct val="100000"/>
              </a:lnSpc>
              <a:buFont typeface="Arial"/>
              <a:buChar char="•"/>
            </a:pPr>
            <a:r>
              <a:rPr lang="en-US"/>
              <a:t>Also mention copy-to, restore all</a:t>
            </a:r>
            <a:endParaRPr/>
          </a:p>
        </p:txBody>
      </p:sp>
      <p:sp>
        <p:nvSpPr>
          <p:cNvPr id="16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FAD6508-213A-4474-91D0-494A1B8CD454}" type="slidenum">
              <a:rPr lang="en-US" sz="1200">
                <a:solidFill>
                  <a:srgbClr val="000000"/>
                </a:solidFill>
                <a:latin typeface="+mn-lt"/>
                <a:ea typeface="+mn-ea"/>
              </a:r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Point out parts of this window; eg, refresh button, up button, etc</a:t>
            </a:r>
            <a:endParaRPr/>
          </a:p>
        </p:txBody>
      </p:sp>
      <p:sp>
        <p:nvSpPr>
          <p:cNvPr id="16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BDF3C9C-FBEA-4C01-99F0-7AC66464C47D}" type="slidenum">
              <a:rPr lang="en-US" sz="1200">
                <a:solidFill>
                  <a:srgbClr val="000000"/>
                </a:solidFill>
                <a:latin typeface="+mn-lt"/>
                <a:ea typeface="+mn-ea"/>
              </a:r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Point out parts of this dialog</a:t>
            </a:r>
            <a:endParaRPr/>
          </a:p>
        </p:txBody>
      </p:sp>
      <p:sp>
        <p:nvSpPr>
          <p:cNvPr id="16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4E18DAAC-2076-4359-8E01-25007055AA73}" type="slidenum">
              <a:rPr lang="en-US" sz="1200">
                <a:solidFill>
                  <a:srgbClr val="000000"/>
                </a:solidFill>
                <a:latin typeface="+mn-lt"/>
                <a:ea typeface="+mn-ea"/>
              </a:r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t>Mention how startup scan compares file contents to detect differences between the files; still revisions changes</a:t>
            </a:r>
            <a:endParaRPr/>
          </a:p>
          <a:p>
            <a:pPr>
              <a:lnSpc>
                <a:spcPct val="100000"/>
              </a:lnSpc>
              <a:buFont typeface="Arial"/>
              <a:buChar char="•"/>
            </a:pPr>
            <a:r>
              <a:rPr lang="en-US"/>
              <a:t>Trim feature disabled by default; removes files older than a user specified number of days</a:t>
            </a:r>
            <a:endParaRPr/>
          </a:p>
        </p:txBody>
      </p:sp>
      <p:sp>
        <p:nvSpPr>
          <p:cNvPr id="16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096FD3AC-B4A2-4AE5-93A8-1C5DF2FDA5C7}" type="slidenum">
              <a:rPr lang="en-US" sz="1200">
                <a:solidFill>
                  <a:srgbClr val="000000"/>
                </a:solidFill>
                <a:latin typeface="+mn-lt"/>
                <a:ea typeface="+mn-ea"/>
              </a:rPr>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4" name="Picture 33"/>
          <p:cNvPicPr/>
          <p:nvPr/>
        </p:nvPicPr>
        <p:blipFill>
          <a:blip r:embed="rId2"/>
          <a:stretch>
            <a:fillRect/>
          </a:stretch>
        </p:blipFill>
        <p:spPr>
          <a:xfrm>
            <a:off x="5492520" y="3681360"/>
            <a:ext cx="2377440" cy="1896840"/>
          </a:xfrm>
          <a:prstGeom prst="rect">
            <a:avLst/>
          </a:prstGeom>
          <a:ln>
            <a:noFill/>
          </a:ln>
        </p:spPr>
      </p:pic>
      <p:pic>
        <p:nvPicPr>
          <p:cNvPr id="35" name="Picture 34"/>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44"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49"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0"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4"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8"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1"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5"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66"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0" name="Picture 69"/>
          <p:cNvPicPr/>
          <p:nvPr/>
        </p:nvPicPr>
        <p:blipFill>
          <a:blip r:embed="rId2"/>
          <a:stretch>
            <a:fillRect/>
          </a:stretch>
        </p:blipFill>
        <p:spPr>
          <a:xfrm>
            <a:off x="5492520" y="3681360"/>
            <a:ext cx="2377440" cy="1896840"/>
          </a:xfrm>
          <a:prstGeom prst="rect">
            <a:avLst/>
          </a:prstGeom>
          <a:ln>
            <a:noFill/>
          </a:ln>
        </p:spPr>
      </p:pic>
      <p:pic>
        <p:nvPicPr>
          <p:cNvPr id="71" name="Picture 70"/>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6"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8"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0"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1"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86"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87"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5"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7"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98"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2"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03"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07" name="Picture 106"/>
          <p:cNvPicPr/>
          <p:nvPr/>
        </p:nvPicPr>
        <p:blipFill>
          <a:blip r:embed="rId2"/>
          <a:stretch>
            <a:fillRect/>
          </a:stretch>
        </p:blipFill>
        <p:spPr>
          <a:xfrm>
            <a:off x="5492520" y="3681360"/>
            <a:ext cx="2377440" cy="1896840"/>
          </a:xfrm>
          <a:prstGeom prst="rect">
            <a:avLst/>
          </a:prstGeom>
          <a:ln>
            <a:noFill/>
          </a:ln>
        </p:spPr>
      </p:pic>
      <p:pic>
        <p:nvPicPr>
          <p:cNvPr id="108" name="Picture 107"/>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64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640"/>
          </a:xfrm>
          <a:prstGeom prst="rect">
            <a:avLst/>
          </a:prstGeom>
        </p:spPr>
        <p:txBody>
          <a:bodyPr wrap="none" lIns="0" tIns="0" rIns="0" bIns="0" anchor="ctr"/>
          <a:lstStyle/>
          <a:p>
            <a:r>
              <a:rPr lang="en-US"/>
              <a:t>Click to edit the title text format</a:t>
            </a:r>
            <a:endParaRPr/>
          </a:p>
        </p:txBody>
      </p:sp>
      <p:sp>
        <p:nvSpPr>
          <p:cNvPr id="73" name="PlaceHolder 2"/>
          <p:cNvSpPr>
            <a:spLocks noGrp="1"/>
          </p:cNvSpPr>
          <p:nvPr>
            <p:ph type="body"/>
          </p:nvPr>
        </p:nvSpPr>
        <p:spPr>
          <a:xfrm>
            <a:off x="457200" y="1600200"/>
            <a:ext cx="4015080" cy="452520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74" name="PlaceHolder 3"/>
          <p:cNvSpPr>
            <a:spLocks noGrp="1"/>
          </p:cNvSpPr>
          <p:nvPr>
            <p:ph type="body"/>
          </p:nvPr>
        </p:nvSpPr>
        <p:spPr>
          <a:xfrm>
            <a:off x="4673520" y="1600200"/>
            <a:ext cx="4015080" cy="452520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file:///C:\Users\Ehsan\fbms\doc\milestone_6\class_diagram.p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251640" y="908640"/>
            <a:ext cx="8712360" cy="2951640"/>
          </a:xfrm>
          <a:prstGeom prst="rect">
            <a:avLst/>
          </a:prstGeom>
          <a:noFill/>
          <a:ln>
            <a:noFill/>
          </a:ln>
        </p:spPr>
        <p:txBody>
          <a:bodyPr lIns="90000" tIns="45000" rIns="90000" bIns="45000" anchor="ctr"/>
          <a:lstStyle/>
          <a:p>
            <a:r>
              <a:rPr lang="en-US" sz="8000" b="1">
                <a:solidFill>
                  <a:srgbClr val="000000"/>
                </a:solidFill>
                <a:latin typeface="Calibri"/>
              </a:rPr>
              <a:t>FBMS</a:t>
            </a:r>
            <a:endParaRPr/>
          </a:p>
          <a:p>
            <a:pPr algn="ctr">
              <a:lnSpc>
                <a:spcPct val="100000"/>
              </a:lnSpc>
            </a:pPr>
            <a:r>
              <a:rPr lang="en-US" sz="3600">
                <a:solidFill>
                  <a:srgbClr val="000000"/>
                </a:solidFill>
                <a:latin typeface="Calibri"/>
              </a:rPr>
              <a:t>the </a:t>
            </a:r>
            <a:r>
              <a:rPr lang="en-US" sz="3600" b="1">
                <a:solidFill>
                  <a:srgbClr val="000000"/>
                </a:solidFill>
                <a:latin typeface="Calibri"/>
              </a:rPr>
              <a:t>F</a:t>
            </a:r>
            <a:r>
              <a:rPr lang="en-US" sz="3600">
                <a:solidFill>
                  <a:srgbClr val="000000"/>
                </a:solidFill>
                <a:latin typeface="Calibri"/>
              </a:rPr>
              <a:t>ile </a:t>
            </a:r>
            <a:r>
              <a:rPr lang="en-US" sz="3600" b="1">
                <a:solidFill>
                  <a:srgbClr val="000000"/>
                </a:solidFill>
                <a:latin typeface="Calibri"/>
              </a:rPr>
              <a:t>B</a:t>
            </a:r>
            <a:r>
              <a:rPr lang="en-US" sz="3600">
                <a:solidFill>
                  <a:srgbClr val="000000"/>
                </a:solidFill>
                <a:latin typeface="Calibri"/>
              </a:rPr>
              <a:t>ackup and </a:t>
            </a:r>
            <a:r>
              <a:rPr lang="en-US" sz="3600" b="1">
                <a:solidFill>
                  <a:srgbClr val="000000"/>
                </a:solidFill>
                <a:latin typeface="Calibri"/>
              </a:rPr>
              <a:t>M</a:t>
            </a:r>
            <a:r>
              <a:rPr lang="en-US" sz="3600">
                <a:solidFill>
                  <a:srgbClr val="000000"/>
                </a:solidFill>
                <a:latin typeface="Calibri"/>
              </a:rPr>
              <a:t>anagement </a:t>
            </a:r>
            <a:r>
              <a:rPr lang="en-US" sz="3600" b="1">
                <a:solidFill>
                  <a:srgbClr val="000000"/>
                </a:solidFill>
                <a:latin typeface="Calibri"/>
              </a:rPr>
              <a:t>S</a:t>
            </a:r>
            <a:r>
              <a:rPr lang="en-US" sz="3600">
                <a:solidFill>
                  <a:srgbClr val="000000"/>
                </a:solidFill>
                <a:latin typeface="Calibri"/>
              </a:rPr>
              <a:t>ystem</a:t>
            </a:r>
            <a:endParaRPr/>
          </a:p>
        </p:txBody>
      </p:sp>
      <p:sp>
        <p:nvSpPr>
          <p:cNvPr id="115" name="CustomShape 2"/>
          <p:cNvSpPr/>
          <p:nvPr/>
        </p:nvSpPr>
        <p:spPr>
          <a:xfrm>
            <a:off x="1371600" y="3886200"/>
            <a:ext cx="6400080" cy="1751760"/>
          </a:xfrm>
          <a:prstGeom prst="rect">
            <a:avLst/>
          </a:prstGeom>
          <a:noFill/>
          <a:ln>
            <a:noFill/>
          </a:ln>
        </p:spPr>
        <p:txBody>
          <a:bodyPr lIns="90000" tIns="45000" rIns="90000" bIns="45000"/>
          <a:lstStyle/>
          <a:p>
            <a:pPr algn="ctr">
              <a:lnSpc>
                <a:spcPct val="100000"/>
              </a:lnSpc>
            </a:pPr>
            <a:r>
              <a:rPr lang="en-US" sz="3200">
                <a:solidFill>
                  <a:srgbClr val="8B8B8B"/>
                </a:solidFill>
                <a:latin typeface="Calibri"/>
              </a:rPr>
              <a:t>Group 06:</a:t>
            </a:r>
            <a:endParaRPr/>
          </a:p>
          <a:p>
            <a:pPr algn="ctr">
              <a:lnSpc>
                <a:spcPct val="100000"/>
              </a:lnSpc>
            </a:pPr>
            <a:r>
              <a:rPr lang="en-US" sz="3200">
                <a:solidFill>
                  <a:srgbClr val="8B8B8B"/>
                </a:solidFill>
                <a:latin typeface="Calibri"/>
              </a:rPr>
              <a:t>Hoffert, Tao, Butler, Rizvi, Alsharif</a:t>
            </a:r>
            <a:endParaRP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1"/>
          <p:cNvPicPr/>
          <p:nvPr/>
        </p:nvPicPr>
        <p:blipFill>
          <a:blip r:embed="rId2"/>
          <a:stretch>
            <a:fillRect/>
          </a:stretch>
        </p:blipFill>
        <p:spPr>
          <a:xfrm>
            <a:off x="136818" y="1340768"/>
            <a:ext cx="4434822" cy="2088232"/>
          </a:xfrm>
          <a:prstGeom prst="rect">
            <a:avLst/>
          </a:prstGeom>
          <a:ln>
            <a:noFill/>
          </a:ln>
        </p:spPr>
      </p:pic>
      <p:pic>
        <p:nvPicPr>
          <p:cNvPr id="133" name="Picture 132"/>
          <p:cNvPicPr/>
          <p:nvPr/>
        </p:nvPicPr>
        <p:blipFill>
          <a:blip r:embed="rId3"/>
          <a:stretch>
            <a:fillRect/>
          </a:stretch>
        </p:blipFill>
        <p:spPr>
          <a:xfrm>
            <a:off x="4571640" y="1340768"/>
            <a:ext cx="4465573" cy="2088232"/>
          </a:xfrm>
          <a:prstGeom prst="rect">
            <a:avLst/>
          </a:prstGeom>
          <a:ln>
            <a:noFill/>
          </a:ln>
        </p:spPr>
      </p:pic>
      <p:pic>
        <p:nvPicPr>
          <p:cNvPr id="134" name="Picture 133"/>
          <p:cNvPicPr/>
          <p:nvPr/>
        </p:nvPicPr>
        <p:blipFill>
          <a:blip r:embed="rId4"/>
          <a:stretch>
            <a:fillRect/>
          </a:stretch>
        </p:blipFill>
        <p:spPr>
          <a:xfrm>
            <a:off x="1091952" y="2852936"/>
            <a:ext cx="7200800" cy="3312368"/>
          </a:xfrm>
          <a:prstGeom prst="rect">
            <a:avLst/>
          </a:prstGeom>
          <a:ln>
            <a:noFill/>
          </a:ln>
        </p:spPr>
      </p:pic>
      <p:sp>
        <p:nvSpPr>
          <p:cNvPr id="6"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dirty="0">
                <a:solidFill>
                  <a:srgbClr val="000000"/>
                </a:solidFill>
                <a:latin typeface="Calibri"/>
              </a:rPr>
              <a:t>Achieved so far</a:t>
            </a:r>
            <a:endParaRPr dirty="0"/>
          </a:p>
        </p:txBody>
      </p:sp>
      <p:sp>
        <p:nvSpPr>
          <p:cNvPr id="7" name="CustomShape 2"/>
          <p:cNvSpPr/>
          <p:nvPr/>
        </p:nvSpPr>
        <p:spPr>
          <a:xfrm>
            <a:off x="63872" y="6160544"/>
            <a:ext cx="8228880" cy="692696"/>
          </a:xfrm>
          <a:prstGeom prst="rect">
            <a:avLst/>
          </a:prstGeom>
          <a:noFill/>
          <a:ln>
            <a:noFill/>
          </a:ln>
        </p:spPr>
        <p:txBody>
          <a:bodyPr lIns="90000" tIns="45000" rIns="90000" bIns="45000"/>
          <a:lstStyle/>
          <a:p>
            <a:pPr algn="r">
              <a:lnSpc>
                <a:spcPct val="100000"/>
              </a:lnSpc>
            </a:pPr>
            <a:r>
              <a:rPr lang="en-US" sz="2400" dirty="0" smtClean="0">
                <a:solidFill>
                  <a:srgbClr val="000000"/>
                </a:solidFill>
                <a:latin typeface="Calibri"/>
              </a:rPr>
              <a:t>Dialog, menu options, </a:t>
            </a:r>
            <a:r>
              <a:rPr lang="en-US" sz="2400" smtClean="0">
                <a:solidFill>
                  <a:srgbClr val="000000"/>
                </a:solidFill>
                <a:latin typeface="Calibri"/>
              </a:rPr>
              <a:t>and settings</a:t>
            </a:r>
            <a:endParaRPr dirty="0"/>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Achieved so far</a:t>
            </a:r>
            <a:endParaRPr/>
          </a:p>
        </p:txBody>
      </p:sp>
      <p:sp>
        <p:nvSpPr>
          <p:cNvPr id="136" name="CustomShape 2"/>
          <p:cNvSpPr/>
          <p:nvPr/>
        </p:nvSpPr>
        <p:spPr>
          <a:xfrm>
            <a:off x="457200" y="5296320"/>
            <a:ext cx="8228880" cy="829080"/>
          </a:xfrm>
          <a:prstGeom prst="rect">
            <a:avLst/>
          </a:prstGeom>
          <a:noFill/>
          <a:ln>
            <a:noFill/>
          </a:ln>
        </p:spPr>
        <p:txBody>
          <a:bodyPr lIns="90000" tIns="45000" rIns="90000" bIns="45000"/>
          <a:lstStyle/>
          <a:p>
            <a:pPr algn="r">
              <a:lnSpc>
                <a:spcPct val="100000"/>
              </a:lnSpc>
            </a:pPr>
            <a:r>
              <a:rPr lang="en-US" sz="2400">
                <a:solidFill>
                  <a:srgbClr val="000000"/>
                </a:solidFill>
                <a:latin typeface="Calibri"/>
              </a:rPr>
              <a:t>The revision dialog, showing all the available revisions for a file</a:t>
            </a:r>
            <a:endParaRPr/>
          </a:p>
        </p:txBody>
      </p:sp>
      <p:pic>
        <p:nvPicPr>
          <p:cNvPr id="137" name="Picture 2"/>
          <p:cNvPicPr/>
          <p:nvPr/>
        </p:nvPicPr>
        <p:blipFill>
          <a:blip r:embed="rId3"/>
          <a:stretch>
            <a:fillRect/>
          </a:stretch>
        </p:blipFill>
        <p:spPr>
          <a:xfrm>
            <a:off x="179640" y="1484640"/>
            <a:ext cx="8573400" cy="3809160"/>
          </a:xfrm>
          <a:prstGeom prst="rect">
            <a:avLst/>
          </a:prstGeom>
          <a:ln>
            <a:noFill/>
          </a:ln>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Achieved so far</a:t>
            </a:r>
            <a:endParaRPr/>
          </a:p>
        </p:txBody>
      </p:sp>
      <p:sp>
        <p:nvSpPr>
          <p:cNvPr id="139" name="CustomShape 2"/>
          <p:cNvSpPr/>
          <p:nvPr/>
        </p:nvSpPr>
        <p:spPr>
          <a:xfrm>
            <a:off x="457200" y="1600200"/>
            <a:ext cx="8228880" cy="470844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We’ve also added features such as a startup scan, which performs a one-time scan when the program is started up, allowing detection of changes made when the program was not running</a:t>
            </a:r>
            <a:endParaRPr/>
          </a:p>
          <a:p>
            <a:pPr>
              <a:lnSpc>
                <a:spcPct val="100000"/>
              </a:lnSpc>
              <a:buFont typeface="Arial"/>
              <a:buChar char="•"/>
            </a:pPr>
            <a:r>
              <a:rPr lang="en-US" sz="3200">
                <a:solidFill>
                  <a:srgbClr val="000000"/>
                </a:solidFill>
                <a:latin typeface="Calibri"/>
              </a:rPr>
              <a:t>The trim feature regularly removes files older than a user specified date</a:t>
            </a:r>
            <a:endParaRPr/>
          </a:p>
          <a:p>
            <a:pPr>
              <a:lnSpc>
                <a:spcPct val="100000"/>
              </a:lnSpc>
              <a:buFont typeface="Arial"/>
              <a:buChar char="•"/>
            </a:pPr>
            <a:r>
              <a:rPr lang="en-US" sz="3200">
                <a:solidFill>
                  <a:srgbClr val="000000"/>
                </a:solidFill>
                <a:latin typeface="Calibri"/>
              </a:rPr>
              <a:t>More than 525 revisions of content, bug fixes, and features</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Challenges addressed</a:t>
            </a:r>
            <a:endParaRPr/>
          </a:p>
        </p:txBody>
      </p:sp>
      <p:sp>
        <p:nvSpPr>
          <p:cNvPr id="141"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Maintaining a consistent interface across operating systems</a:t>
            </a:r>
            <a:endParaRPr/>
          </a:p>
          <a:p>
            <a:pPr>
              <a:lnSpc>
                <a:spcPct val="100000"/>
              </a:lnSpc>
              <a:buFont typeface="Arial"/>
              <a:buChar char="•"/>
            </a:pPr>
            <a:r>
              <a:rPr lang="en-US" sz="3200">
                <a:solidFill>
                  <a:srgbClr val="000000"/>
                </a:solidFill>
                <a:latin typeface="Calibri"/>
              </a:rPr>
              <a:t>Creating patches for plain text files</a:t>
            </a:r>
            <a:endParaRPr/>
          </a:p>
          <a:p>
            <a:pPr>
              <a:lnSpc>
                <a:spcPct val="100000"/>
              </a:lnSpc>
              <a:buFont typeface="Arial"/>
              <a:buChar char="•"/>
            </a:pPr>
            <a:r>
              <a:rPr lang="en-US" sz="3200">
                <a:solidFill>
                  <a:srgbClr val="000000"/>
                </a:solidFill>
                <a:latin typeface="Calibri"/>
              </a:rPr>
              <a:t>Ensuring that the GUI is user friendly and intuitive</a:t>
            </a:r>
            <a:endParaRPr/>
          </a:p>
          <a:p>
            <a:pPr>
              <a:lnSpc>
                <a:spcPct val="100000"/>
              </a:lnSpc>
              <a:buFont typeface="Arial"/>
              <a:buChar char="•"/>
            </a:pPr>
            <a:r>
              <a:rPr lang="en-US" sz="3200">
                <a:solidFill>
                  <a:srgbClr val="000000"/>
                </a:solidFill>
                <a:latin typeface="Calibri"/>
              </a:rPr>
              <a:t>Handling binary files, implemented in version 2.0</a:t>
            </a:r>
            <a:endParaRPr/>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Challenges addressed</a:t>
            </a:r>
            <a:endParaRPr/>
          </a:p>
        </p:txBody>
      </p:sp>
      <p:sp>
        <p:nvSpPr>
          <p:cNvPr id="143"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Numerous ways to create an edit files</a:t>
            </a:r>
            <a:endParaRPr/>
          </a:p>
          <a:p>
            <a:pPr>
              <a:lnSpc>
                <a:spcPct val="100000"/>
              </a:lnSpc>
              <a:buFont typeface="Arial"/>
              <a:buChar char="•"/>
            </a:pPr>
            <a:r>
              <a:rPr lang="en-US" sz="3200">
                <a:solidFill>
                  <a:srgbClr val="000000"/>
                </a:solidFill>
                <a:latin typeface="Calibri"/>
              </a:rPr>
              <a:t>Some text editors create swap files and move those over the original file</a:t>
            </a:r>
            <a:endParaRPr/>
          </a:p>
          <a:p>
            <a:pPr>
              <a:lnSpc>
                <a:spcPct val="100000"/>
              </a:lnSpc>
              <a:buFont typeface="Arial"/>
              <a:buChar char="•"/>
            </a:pPr>
            <a:r>
              <a:rPr lang="en-US" sz="3200">
                <a:solidFill>
                  <a:srgbClr val="000000"/>
                </a:solidFill>
                <a:latin typeface="Calibri"/>
              </a:rPr>
              <a:t>Other editors directly change the file</a:t>
            </a:r>
            <a:endParaRPr/>
          </a:p>
          <a:p>
            <a:pPr>
              <a:lnSpc>
                <a:spcPct val="100000"/>
              </a:lnSpc>
              <a:buFont typeface="Arial"/>
              <a:buChar char="•"/>
            </a:pPr>
            <a:r>
              <a:rPr lang="en-US" sz="3200">
                <a:solidFill>
                  <a:srgbClr val="000000"/>
                </a:solidFill>
                <a:latin typeface="Calibri"/>
              </a:rPr>
              <a:t>You could create a file over another file</a:t>
            </a:r>
            <a:endParaRPr/>
          </a:p>
          <a:p>
            <a:pPr>
              <a:lnSpc>
                <a:spcPct val="100000"/>
              </a:lnSpc>
              <a:buFont typeface="Arial"/>
              <a:buChar char="•"/>
            </a:pPr>
            <a:r>
              <a:rPr lang="en-US" sz="3200">
                <a:solidFill>
                  <a:srgbClr val="000000"/>
                </a:solidFill>
                <a:latin typeface="Calibri"/>
              </a:rPr>
              <a:t>Most bugs occurred due to the many ways of modifying files</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Other</a:t>
            </a:r>
            <a:endParaRPr/>
          </a:p>
        </p:txBody>
      </p:sp>
      <p:sp>
        <p:nvSpPr>
          <p:cNvPr id="145"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Using SQLite RDBMS to allow easy serialized access to the database</a:t>
            </a:r>
            <a:endParaRPr/>
          </a:p>
          <a:p>
            <a:pPr>
              <a:lnSpc>
                <a:spcPct val="100000"/>
              </a:lnSpc>
              <a:buFont typeface="Arial"/>
              <a:buChar char="•"/>
            </a:pPr>
            <a:r>
              <a:rPr lang="en-US" sz="3200">
                <a:solidFill>
                  <a:srgbClr val="000000"/>
                </a:solidFill>
                <a:latin typeface="Calibri"/>
              </a:rPr>
              <a:t>The GUI, file watcher, and file change handlers all run in different threads</a:t>
            </a:r>
            <a:endParaRPr/>
          </a:p>
          <a:p>
            <a:pPr>
              <a:lnSpc>
                <a:spcPct val="100000"/>
              </a:lnSpc>
              <a:buFont typeface="Arial"/>
              <a:buChar char="•"/>
            </a:pPr>
            <a:r>
              <a:rPr lang="en-US" sz="3200">
                <a:solidFill>
                  <a:srgbClr val="000000"/>
                </a:solidFill>
                <a:latin typeface="Calibri"/>
              </a:rPr>
              <a:t>Plain text patches use the google-diff-match-patch library, creating highly efficient patches. Internally, the Myer's diff algorithm is used</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Other</a:t>
            </a:r>
            <a:endParaRPr/>
          </a:p>
        </p:txBody>
      </p:sp>
      <p:sp>
        <p:nvSpPr>
          <p:cNvPr id="147" name="CustomShape 2"/>
          <p:cNvSpPr/>
          <p:nvPr/>
        </p:nvSpPr>
        <p:spPr>
          <a:xfrm>
            <a:off x="971640" y="1663920"/>
            <a:ext cx="3466080" cy="190008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Sample file:</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I like pie.</a:t>
            </a:r>
            <a:endParaRPr/>
          </a:p>
        </p:txBody>
      </p:sp>
      <p:sp>
        <p:nvSpPr>
          <p:cNvPr id="148" name="CustomShape 3"/>
          <p:cNvSpPr/>
          <p:nvPr/>
        </p:nvSpPr>
        <p:spPr>
          <a:xfrm>
            <a:off x="5076000" y="1628640"/>
            <a:ext cx="3466080" cy="190008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After changes:</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Goodbye world</a:t>
            </a:r>
            <a:endParaRPr/>
          </a:p>
          <a:p>
            <a:pPr>
              <a:lnSpc>
                <a:spcPct val="100000"/>
              </a:lnSpc>
            </a:pPr>
            <a:r>
              <a:rPr lang="en-US" sz="2000">
                <a:solidFill>
                  <a:srgbClr val="000000"/>
                </a:solidFill>
                <a:latin typeface="Courier New"/>
              </a:rPr>
              <a:t>I like pie.</a:t>
            </a:r>
            <a:endParaRPr/>
          </a:p>
        </p:txBody>
      </p:sp>
      <p:sp>
        <p:nvSpPr>
          <p:cNvPr id="149" name="CustomShape 4"/>
          <p:cNvSpPr/>
          <p:nvPr/>
        </p:nvSpPr>
        <p:spPr>
          <a:xfrm>
            <a:off x="3060000" y="3933000"/>
            <a:ext cx="3466080" cy="2159640"/>
          </a:xfrm>
          <a:prstGeom prst="rect">
            <a:avLst/>
          </a:prstGeom>
          <a:noFill/>
          <a:ln>
            <a:noFill/>
          </a:ln>
        </p:spPr>
        <p:txBody>
          <a:bodyPr lIns="90000" tIns="45000" rIns="90000" bIns="45000"/>
          <a:lstStyle/>
          <a:p>
            <a:pPr>
              <a:lnSpc>
                <a:spcPct val="100000"/>
              </a:lnSpc>
            </a:pPr>
            <a:r>
              <a:rPr lang="en-US" sz="3200">
                <a:solidFill>
                  <a:srgbClr val="000000"/>
                </a:solidFill>
                <a:latin typeface="Calibri"/>
              </a:rPr>
              <a:t>Stored patch:</a:t>
            </a:r>
            <a:endParaRPr/>
          </a:p>
          <a:p>
            <a:pPr>
              <a:lnSpc>
                <a:spcPct val="100000"/>
              </a:lnSpc>
            </a:pPr>
            <a:r>
              <a:rPr lang="en-US" sz="2000">
                <a:solidFill>
                  <a:srgbClr val="000000"/>
                </a:solidFill>
                <a:latin typeface="Courier New"/>
              </a:rPr>
              <a:t>@@ -9,22 +9,8 @@</a:t>
            </a:r>
            <a:endParaRPr/>
          </a:p>
          <a:p>
            <a:pPr>
              <a:lnSpc>
                <a:spcPct val="100000"/>
              </a:lnSpc>
            </a:pPr>
            <a:r>
              <a:rPr lang="en-US" sz="2000">
                <a:solidFill>
                  <a:srgbClr val="000000"/>
                </a:solidFill>
                <a:latin typeface="Courier New"/>
              </a:rPr>
              <a:t> rld%0A</a:t>
            </a:r>
            <a:endParaRPr/>
          </a:p>
          <a:p>
            <a:pPr>
              <a:lnSpc>
                <a:spcPct val="100000"/>
              </a:lnSpc>
            </a:pPr>
            <a:r>
              <a:rPr lang="en-US" sz="2000">
                <a:solidFill>
                  <a:srgbClr val="000000"/>
                </a:solidFill>
                <a:latin typeface="Courier New"/>
              </a:rPr>
              <a:t>-Goodbye world%0A</a:t>
            </a:r>
            <a:endParaRPr/>
          </a:p>
          <a:p>
            <a:pPr>
              <a:lnSpc>
                <a:spcPct val="100000"/>
              </a:lnSpc>
            </a:pPr>
            <a:r>
              <a:rPr lang="en-US" sz="2000">
                <a:solidFill>
                  <a:srgbClr val="000000"/>
                </a:solidFill>
                <a:latin typeface="Courier New"/>
              </a:rPr>
              <a:t> I li</a:t>
            </a:r>
            <a:endParaRP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Conclusion</a:t>
            </a:r>
            <a:endParaRPr/>
          </a:p>
        </p:txBody>
      </p:sp>
      <p:sp>
        <p:nvSpPr>
          <p:cNvPr id="151"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FBMS is a fast, easy to use backup solution</a:t>
            </a:r>
            <a:endParaRPr/>
          </a:p>
          <a:p>
            <a:pPr>
              <a:lnSpc>
                <a:spcPct val="100000"/>
              </a:lnSpc>
              <a:buFont typeface="Arial"/>
              <a:buChar char="•"/>
            </a:pPr>
            <a:r>
              <a:rPr lang="en-US" sz="3200">
                <a:solidFill>
                  <a:srgbClr val="000000"/>
                </a:solidFill>
                <a:latin typeface="Calibri"/>
              </a:rPr>
              <a:t>Focus is on ease of use without sacrificing power</a:t>
            </a:r>
            <a:endParaRPr/>
          </a:p>
          <a:p>
            <a:pPr>
              <a:lnSpc>
                <a:spcPct val="100000"/>
              </a:lnSpc>
              <a:buFont typeface="Arial"/>
              <a:buChar char="•"/>
            </a:pPr>
            <a:r>
              <a:rPr lang="en-US" sz="3200">
                <a:solidFill>
                  <a:srgbClr val="000000"/>
                </a:solidFill>
                <a:latin typeface="Calibri"/>
              </a:rPr>
              <a:t>Middle-man between software such as Dropbox and Subversion</a:t>
            </a:r>
            <a:endParaRPr/>
          </a:p>
          <a:p>
            <a:pPr>
              <a:lnSpc>
                <a:spcPct val="100000"/>
              </a:lnSpc>
              <a:buFont typeface="Arial"/>
              <a:buChar char="•"/>
            </a:pPr>
            <a:r>
              <a:rPr lang="en-US" sz="3200">
                <a:solidFill>
                  <a:srgbClr val="000000"/>
                </a:solidFill>
                <a:latin typeface="Calibri"/>
              </a:rPr>
              <a:t>Supported on Windows and Linux</a:t>
            </a:r>
            <a:endParaRPr/>
          </a:p>
          <a:p>
            <a:pPr>
              <a:lnSpc>
                <a:spcPct val="100000"/>
              </a:lnSpc>
              <a:buFont typeface="Arial"/>
              <a:buChar char="•"/>
            </a:pPr>
            <a:r>
              <a:rPr lang="en-US" sz="3200">
                <a:solidFill>
                  <a:srgbClr val="000000"/>
                </a:solidFill>
                <a:latin typeface="Calibri"/>
              </a:rPr>
              <a:t>Licensed under GPLv3, with portions under the Apache license and LGPLv2</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What is FBMS?</a:t>
            </a:r>
            <a:endParaRPr/>
          </a:p>
        </p:txBody>
      </p:sp>
      <p:sp>
        <p:nvSpPr>
          <p:cNvPr id="117"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A backup solution that automatically revisions your programs</a:t>
            </a:r>
            <a:endParaRPr/>
          </a:p>
          <a:p>
            <a:pPr>
              <a:lnSpc>
                <a:spcPct val="100000"/>
              </a:lnSpc>
              <a:buFont typeface="Arial"/>
              <a:buChar char="•"/>
            </a:pPr>
            <a:r>
              <a:rPr lang="en-US" sz="3200">
                <a:solidFill>
                  <a:srgbClr val="000000"/>
                </a:solidFill>
                <a:latin typeface="Calibri"/>
              </a:rPr>
              <a:t>A balance between the powerful version control systems like Subversion and the easy to use online backup systems like Dropbox</a:t>
            </a:r>
            <a:endParaRPr/>
          </a:p>
          <a:p>
            <a:pPr>
              <a:lnSpc>
                <a:spcPct val="100000"/>
              </a:lnSpc>
              <a:buFont typeface="Arial"/>
              <a:buChar char="•"/>
            </a:pPr>
            <a:r>
              <a:rPr lang="en-US" sz="3200">
                <a:solidFill>
                  <a:srgbClr val="000000"/>
                </a:solidFill>
                <a:latin typeface="Calibri"/>
              </a:rPr>
              <a:t>Not only can files be restored from the backup, but you can restore them from a given point of time</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Why use FBMS?</a:t>
            </a:r>
            <a:endParaRPr/>
          </a:p>
        </p:txBody>
      </p:sp>
      <p:sp>
        <p:nvSpPr>
          <p:cNvPr id="119"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FBMS is easy to use: set it and forget it</a:t>
            </a:r>
            <a:endParaRPr/>
          </a:p>
          <a:p>
            <a:pPr>
              <a:lnSpc>
                <a:spcPct val="100000"/>
              </a:lnSpc>
              <a:buFont typeface="Arial"/>
              <a:buChar char="•"/>
            </a:pPr>
            <a:r>
              <a:rPr lang="en-US" sz="3200">
                <a:solidFill>
                  <a:srgbClr val="000000"/>
                </a:solidFill>
                <a:latin typeface="Calibri"/>
              </a:rPr>
              <a:t>When you need to access a file, the interface offers options to restore the file from any given revision</a:t>
            </a:r>
            <a:endParaRPr/>
          </a:p>
          <a:p>
            <a:pPr>
              <a:lnSpc>
                <a:spcPct val="100000"/>
              </a:lnSpc>
              <a:buFont typeface="Arial"/>
              <a:buChar char="•"/>
            </a:pPr>
            <a:r>
              <a:rPr lang="en-US" sz="3200">
                <a:solidFill>
                  <a:srgbClr val="000000"/>
                </a:solidFill>
                <a:latin typeface="Calibri"/>
              </a:rPr>
              <a:t>FBMS works on multi-drive systems, including external and network drives</a:t>
            </a:r>
            <a:endParaRPr/>
          </a:p>
          <a:p>
            <a:pPr>
              <a:lnSpc>
                <a:spcPct val="100000"/>
              </a:lnSpc>
              <a:buFont typeface="Arial"/>
              <a:buChar char="•"/>
            </a:pPr>
            <a:r>
              <a:rPr lang="en-US" sz="3200">
                <a:solidFill>
                  <a:srgbClr val="000000"/>
                </a:solidFill>
                <a:latin typeface="Calibri"/>
              </a:rPr>
              <a:t>Backups are important: FBMS goes beyond that with the storage of revisions</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2"/>
          <p:cNvPicPr/>
          <p:nvPr/>
        </p:nvPicPr>
        <p:blipFill>
          <a:blip r:embed="rId3"/>
          <a:stretch>
            <a:fillRect/>
          </a:stretch>
        </p:blipFill>
        <p:spPr>
          <a:xfrm>
            <a:off x="0" y="692640"/>
            <a:ext cx="9180360" cy="5649120"/>
          </a:xfrm>
          <a:prstGeom prst="rect">
            <a:avLst/>
          </a:prstGeom>
          <a:ln>
            <a:noFill/>
          </a:ln>
        </p:spPr>
      </p:pic>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2"/>
          <p:cNvPicPr/>
          <p:nvPr/>
        </p:nvPicPr>
        <p:blipFill>
          <a:blip r:embed="rId3"/>
          <a:stretch>
            <a:fillRect/>
          </a:stretch>
        </p:blipFill>
        <p:spPr>
          <a:xfrm>
            <a:off x="1786680" y="1305720"/>
            <a:ext cx="5904720" cy="4761720"/>
          </a:xfrm>
          <a:prstGeom prst="rect">
            <a:avLst/>
          </a:prstGeom>
          <a:ln>
            <a:noFill/>
          </a:ln>
        </p:spPr>
      </p:pic>
      <p:sp>
        <p:nvSpPr>
          <p:cNvPr id="122"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3600">
                <a:solidFill>
                  <a:srgbClr val="000000"/>
                </a:solidFill>
                <a:latin typeface="Calibri"/>
              </a:rPr>
              <a:t>Startup system sequence diagram</a:t>
            </a:r>
            <a:endParaRPr/>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2709000"/>
            <a:ext cx="8228880" cy="3416400"/>
          </a:xfrm>
          <a:prstGeom prst="rect">
            <a:avLst/>
          </a:prstGeom>
          <a:noFill/>
          <a:ln>
            <a:noFill/>
          </a:ln>
        </p:spPr>
        <p:txBody>
          <a:bodyPr lIns="90000" tIns="45000" rIns="90000" bIns="45000"/>
          <a:lstStyle/>
          <a:p>
            <a:pPr algn="ctr">
              <a:lnSpc>
                <a:spcPct val="100000"/>
              </a:lnSpc>
            </a:pPr>
            <a:r>
              <a:rPr lang="en-US" sz="3200" u="sng">
                <a:solidFill>
                  <a:srgbClr val="0000FF"/>
                </a:solidFill>
                <a:latin typeface="Calibri"/>
                <a:hlinkClick r:id="rId3"/>
              </a:rPr>
              <a:t>Class_diagram</a:t>
            </a:r>
            <a:endParaRPr/>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Achieved so far</a:t>
            </a:r>
            <a:endParaRPr/>
          </a:p>
        </p:txBody>
      </p:sp>
      <p:sp>
        <p:nvSpPr>
          <p:cNvPr id="125"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The second version of the project is now finished</a:t>
            </a:r>
            <a:endParaRPr/>
          </a:p>
          <a:p>
            <a:pPr>
              <a:lnSpc>
                <a:spcPct val="100000"/>
              </a:lnSpc>
              <a:buFont typeface="Arial"/>
              <a:buChar char="•"/>
            </a:pPr>
            <a:r>
              <a:rPr lang="en-US" sz="3200">
                <a:solidFill>
                  <a:srgbClr val="000000"/>
                </a:solidFill>
                <a:latin typeface="Calibri"/>
              </a:rPr>
              <a:t>The first version revisioned plain text files, making patches of the changes in each revision</a:t>
            </a:r>
            <a:endParaRPr/>
          </a:p>
          <a:p>
            <a:pPr>
              <a:lnSpc>
                <a:spcPct val="100000"/>
              </a:lnSpc>
              <a:buFont typeface="Arial"/>
              <a:buChar char="•"/>
            </a:pPr>
            <a:r>
              <a:rPr lang="en-US" sz="3200">
                <a:solidFill>
                  <a:srgbClr val="000000"/>
                </a:solidFill>
                <a:latin typeface="Calibri"/>
              </a:rPr>
              <a:t>Version 2.0 of the program added support for binary files, which are stored as raw binary data</a:t>
            </a:r>
            <a:endParaRP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Achieved so far</a:t>
            </a:r>
            <a:endParaRPr/>
          </a:p>
        </p:txBody>
      </p:sp>
      <p:sp>
        <p:nvSpPr>
          <p:cNvPr id="127" name="CustomShape 2"/>
          <p:cNvSpPr/>
          <p:nvPr/>
        </p:nvSpPr>
        <p:spPr>
          <a:xfrm>
            <a:off x="457200" y="1600200"/>
            <a:ext cx="8228880" cy="4525200"/>
          </a:xfrm>
          <a:prstGeom prst="rect">
            <a:avLst/>
          </a:prstGeom>
          <a:noFill/>
          <a:ln>
            <a:noFill/>
          </a:ln>
        </p:spPr>
        <p:txBody>
          <a:bodyPr lIns="90000" tIns="45000" rIns="90000" bIns="45000"/>
          <a:lstStyle/>
          <a:p>
            <a:pPr>
              <a:lnSpc>
                <a:spcPct val="100000"/>
              </a:lnSpc>
              <a:buFont typeface="Arial"/>
              <a:buChar char="•"/>
            </a:pPr>
            <a:r>
              <a:rPr lang="en-US" sz="3200">
                <a:solidFill>
                  <a:srgbClr val="000000"/>
                </a:solidFill>
                <a:latin typeface="Calibri"/>
              </a:rPr>
              <a:t>The program is largely a service: it runs in the background without any user guidance</a:t>
            </a:r>
            <a:endParaRPr/>
          </a:p>
          <a:p>
            <a:pPr>
              <a:lnSpc>
                <a:spcPct val="100000"/>
              </a:lnSpc>
              <a:buFont typeface="Arial"/>
              <a:buChar char="•"/>
            </a:pPr>
            <a:r>
              <a:rPr lang="en-US" sz="3200">
                <a:solidFill>
                  <a:srgbClr val="000000"/>
                </a:solidFill>
                <a:latin typeface="Calibri"/>
              </a:rPr>
              <a:t>The front end of the program is used to view and restore backed up files</a:t>
            </a:r>
            <a:endParaRPr/>
          </a:p>
          <a:p>
            <a:pPr>
              <a:lnSpc>
                <a:spcPct val="100000"/>
              </a:lnSpc>
              <a:buFont typeface="Arial"/>
              <a:buChar char="•"/>
            </a:pPr>
            <a:r>
              <a:rPr lang="en-US" sz="3200">
                <a:solidFill>
                  <a:srgbClr val="000000"/>
                </a:solidFill>
                <a:latin typeface="Calibri"/>
              </a:rPr>
              <a:t>The user can view all revisions for a given file and can choose to view or revert that revision</a:t>
            </a:r>
            <a:endParaRPr/>
          </a:p>
        </p:txBody>
      </p:sp>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dirty="0">
                <a:solidFill>
                  <a:srgbClr val="000000"/>
                </a:solidFill>
                <a:latin typeface="Calibri"/>
              </a:rPr>
              <a:t>Achieved so far</a:t>
            </a:r>
            <a:endParaRPr dirty="0"/>
          </a:p>
        </p:txBody>
      </p:sp>
      <p:sp>
        <p:nvSpPr>
          <p:cNvPr id="129" name="CustomShape 2"/>
          <p:cNvSpPr/>
          <p:nvPr/>
        </p:nvSpPr>
        <p:spPr>
          <a:xfrm>
            <a:off x="457200" y="5296320"/>
            <a:ext cx="8228880" cy="829080"/>
          </a:xfrm>
          <a:prstGeom prst="rect">
            <a:avLst/>
          </a:prstGeom>
          <a:noFill/>
          <a:ln>
            <a:noFill/>
          </a:ln>
        </p:spPr>
        <p:txBody>
          <a:bodyPr lIns="90000" tIns="45000" rIns="90000" bIns="45000"/>
          <a:lstStyle/>
          <a:p>
            <a:pPr algn="r">
              <a:lnSpc>
                <a:spcPct val="100000"/>
              </a:lnSpc>
            </a:pPr>
            <a:r>
              <a:rPr lang="en-US" sz="2400" dirty="0">
                <a:solidFill>
                  <a:srgbClr val="000000"/>
                </a:solidFill>
                <a:latin typeface="Calibri"/>
              </a:rPr>
              <a:t>The main interface, showing all available files</a:t>
            </a:r>
            <a:endParaRPr dirty="0"/>
          </a:p>
        </p:txBody>
      </p:sp>
      <p:pic>
        <p:nvPicPr>
          <p:cNvPr id="130" name="Picture 2"/>
          <p:cNvPicPr/>
          <p:nvPr/>
        </p:nvPicPr>
        <p:blipFill>
          <a:blip r:embed="rId3"/>
          <a:stretch>
            <a:fillRect/>
          </a:stretch>
        </p:blipFill>
        <p:spPr>
          <a:xfrm>
            <a:off x="179640" y="1484640"/>
            <a:ext cx="8574840" cy="3810960"/>
          </a:xfrm>
          <a:prstGeom prst="rect">
            <a:avLst/>
          </a:prstGeom>
          <a:ln>
            <a:noFill/>
          </a:ln>
        </p:spPr>
      </p:pic>
    </p:spTree>
  </p:cSld>
  <p:clrMapOvr>
    <a:masterClrMapping/>
  </p:clrMapOvr>
  <p:transition spd="med">
    <p:pull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1075</Words>
  <Application>Microsoft Office PowerPoint</Application>
  <PresentationFormat>On-screen Show (4:3)</PresentationFormat>
  <Paragraphs>111</Paragraphs>
  <Slides>17</Slides>
  <Notes>14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Mike</cp:lastModifiedBy>
  <cp:revision>3</cp:revision>
  <dcterms:modified xsi:type="dcterms:W3CDTF">2013-12-01T19:26:35Z</dcterms:modified>
</cp:coreProperties>
</file>