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69" r:id="rId1"/>
  </p:sldMasterIdLst>
  <p:notesMasterIdLst>
    <p:notesMasterId r:id="rId13"/>
  </p:notesMasterIdLst>
  <p:sldIdLst>
    <p:sldId id="265" r:id="rId2"/>
    <p:sldId id="266" r:id="rId3"/>
    <p:sldId id="267" r:id="rId4"/>
    <p:sldId id="269" r:id="rId5"/>
    <p:sldId id="270" r:id="rId6"/>
    <p:sldId id="268" r:id="rId7"/>
    <p:sldId id="271" r:id="rId8"/>
    <p:sldId id="262" r:id="rId9"/>
    <p:sldId id="263" r:id="rId10"/>
    <p:sldId id="273" r:id="rId11"/>
    <p:sldId id="274"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514" autoAdjust="0"/>
  </p:normalViewPr>
  <p:slideViewPr>
    <p:cSldViewPr snapToGrid="0" snapToObjects="1">
      <p:cViewPr>
        <p:scale>
          <a:sx n="90" d="100"/>
          <a:sy n="90" d="100"/>
        </p:scale>
        <p:origin x="-2232"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25993A0-5DAD-4937-9A5A-D83D8ED67262}" type="datetimeFigureOut">
              <a:rPr lang="en-CA" smtClean="0"/>
              <a:t>2013-10-03</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E8B240-837B-41F9-9638-4F1C7133B01B}" type="slidenum">
              <a:rPr lang="en-CA" smtClean="0"/>
              <a:t>‹#›</a:t>
            </a:fld>
            <a:endParaRPr lang="en-CA"/>
          </a:p>
        </p:txBody>
      </p:sp>
    </p:spTree>
    <p:extLst>
      <p:ext uri="{BB962C8B-B14F-4D97-AF65-F5344CB8AC3E}">
        <p14:creationId xmlns:p14="http://schemas.microsoft.com/office/powerpoint/2010/main" val="26713527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75E8B240-837B-41F9-9638-4F1C7133B01B}" type="slidenum">
              <a:rPr lang="en-CA" smtClean="0"/>
              <a:t>1</a:t>
            </a:fld>
            <a:endParaRPr lang="en-CA"/>
          </a:p>
        </p:txBody>
      </p:sp>
    </p:spTree>
    <p:extLst>
      <p:ext uri="{BB962C8B-B14F-4D97-AF65-F5344CB8AC3E}">
        <p14:creationId xmlns:p14="http://schemas.microsoft.com/office/powerpoint/2010/main" val="19916375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1" dirty="0" err="1" smtClean="0"/>
              <a:t>Hattan</a:t>
            </a:r>
            <a:r>
              <a:rPr lang="en-CA" b="1" dirty="0" smtClean="0"/>
              <a:t>:</a:t>
            </a:r>
            <a:r>
              <a:rPr lang="en-CA" b="1" baseline="0" dirty="0" smtClean="0"/>
              <a:t> </a:t>
            </a:r>
            <a:r>
              <a:rPr lang="en-CA" dirty="0" smtClean="0"/>
              <a:t>For</a:t>
            </a:r>
            <a:r>
              <a:rPr lang="en-CA" baseline="0" dirty="0" smtClean="0"/>
              <a:t> development tools, we are using the Eclipse IDE for our development, as it is the most fully featured, free, cross-platform IDE. Eclipse also allows us to specify project specific conventions for things such as indentation and brace style. Regarding these, we decided to follow a modified version of Sun’s “Conventions for the Java Language”. This ensures we have consistent formatting in all our development. For example, variable names are always in camel case starting with a lowercase letter, while class names start with an uppercase letter. Some of our modifications include the use of tabs instead of spaces and the use of Allman-style braces.</a:t>
            </a:r>
          </a:p>
          <a:p>
            <a:endParaRPr lang="en-CA" baseline="0" dirty="0" smtClean="0"/>
          </a:p>
          <a:p>
            <a:r>
              <a:rPr lang="en-CA" baseline="0" dirty="0" smtClean="0"/>
              <a:t>While development is 99 percent Java, we also have small amounts of SQL used by the database component, as well as Java properties for the logging configuration.</a:t>
            </a:r>
          </a:p>
          <a:p>
            <a:endParaRPr lang="en-CA" baseline="0" dirty="0" smtClean="0"/>
          </a:p>
          <a:p>
            <a:r>
              <a:rPr lang="en-CA" baseline="0" dirty="0" smtClean="0"/>
              <a:t>We chose a different database driver due to the fact that SQLite would be cleaner and more minimalistic.</a:t>
            </a:r>
            <a:endParaRPr lang="en-CA" dirty="0"/>
          </a:p>
        </p:txBody>
      </p:sp>
      <p:sp>
        <p:nvSpPr>
          <p:cNvPr id="4" name="Slide Number Placeholder 3"/>
          <p:cNvSpPr>
            <a:spLocks noGrp="1"/>
          </p:cNvSpPr>
          <p:nvPr>
            <p:ph type="sldNum" sz="quarter" idx="10"/>
          </p:nvPr>
        </p:nvSpPr>
        <p:spPr/>
        <p:txBody>
          <a:bodyPr/>
          <a:lstStyle/>
          <a:p>
            <a:fld id="{75E8B240-837B-41F9-9638-4F1C7133B01B}" type="slidenum">
              <a:rPr lang="en-CA" smtClean="0"/>
              <a:t>10</a:t>
            </a:fld>
            <a:endParaRPr lang="en-CA"/>
          </a:p>
        </p:txBody>
      </p:sp>
    </p:spTree>
    <p:extLst>
      <p:ext uri="{BB962C8B-B14F-4D97-AF65-F5344CB8AC3E}">
        <p14:creationId xmlns:p14="http://schemas.microsoft.com/office/powerpoint/2010/main" val="29108526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1" dirty="0" smtClean="0"/>
              <a:t>Michael:</a:t>
            </a:r>
            <a:r>
              <a:rPr lang="en-CA" b="1" baseline="0" dirty="0" smtClean="0"/>
              <a:t> </a:t>
            </a:r>
            <a:r>
              <a:rPr lang="en-CA" b="0" dirty="0" smtClean="0"/>
              <a:t>In</a:t>
            </a:r>
            <a:r>
              <a:rPr lang="en-CA" dirty="0" smtClean="0"/>
              <a:t> conclusion,</a:t>
            </a:r>
            <a:r>
              <a:rPr lang="en-CA" baseline="0" dirty="0" smtClean="0"/>
              <a:t> FBMS is a practical program that helps users keep their files and revisions safe from disk failures, viruses, and themselves. Its ease of use makes it a practical choice for projects that don’t qualify for the effort of setting up a more powerful version control system.</a:t>
            </a:r>
          </a:p>
          <a:p>
            <a:endParaRPr lang="en-CA" baseline="0" dirty="0" smtClean="0"/>
          </a:p>
          <a:p>
            <a:r>
              <a:rPr lang="en-CA" baseline="0" dirty="0" smtClean="0"/>
              <a:t>We hope that our prototype based development will allow us to easily add optional features as time allows. These features may include things like trimming the size of revisions stored, restoring a snapshot of a specific time, and SFTP support to allow internet backups. We designed our planning with future possibilities in mind, and believe our design to be reasonably modular.</a:t>
            </a:r>
          </a:p>
          <a:p>
            <a:endParaRPr lang="en-CA" baseline="0" dirty="0" smtClean="0"/>
          </a:p>
          <a:p>
            <a:r>
              <a:rPr lang="en-CA" baseline="0" dirty="0" smtClean="0"/>
              <a:t>All in all, FBMS keeps your files from being eaten by a </a:t>
            </a:r>
            <a:r>
              <a:rPr lang="en-CA" baseline="0" dirty="0" err="1" smtClean="0"/>
              <a:t>grue</a:t>
            </a:r>
            <a:r>
              <a:rPr lang="en-CA" baseline="0" smtClean="0"/>
              <a:t>.</a:t>
            </a:r>
          </a:p>
          <a:p>
            <a:endParaRPr lang="en-CA" baseline="0" smtClean="0"/>
          </a:p>
          <a:p>
            <a:r>
              <a:rPr lang="en-CA" baseline="0" smtClean="0"/>
              <a:t>Any </a:t>
            </a:r>
            <a:r>
              <a:rPr lang="en-CA" baseline="0" dirty="0" smtClean="0"/>
              <a:t>questions?</a:t>
            </a:r>
          </a:p>
        </p:txBody>
      </p:sp>
      <p:sp>
        <p:nvSpPr>
          <p:cNvPr id="4" name="Slide Number Placeholder 3"/>
          <p:cNvSpPr>
            <a:spLocks noGrp="1"/>
          </p:cNvSpPr>
          <p:nvPr>
            <p:ph type="sldNum" sz="quarter" idx="10"/>
          </p:nvPr>
        </p:nvSpPr>
        <p:spPr/>
        <p:txBody>
          <a:bodyPr/>
          <a:lstStyle/>
          <a:p>
            <a:fld id="{75E8B240-837B-41F9-9638-4F1C7133B01B}" type="slidenum">
              <a:rPr lang="en-CA" smtClean="0"/>
              <a:t>11</a:t>
            </a:fld>
            <a:endParaRPr lang="en-CA"/>
          </a:p>
        </p:txBody>
      </p:sp>
    </p:spTree>
    <p:extLst>
      <p:ext uri="{BB962C8B-B14F-4D97-AF65-F5344CB8AC3E}">
        <p14:creationId xmlns:p14="http://schemas.microsoft.com/office/powerpoint/2010/main" val="2910852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1" dirty="0" smtClean="0"/>
              <a:t>Da: </a:t>
            </a:r>
            <a:r>
              <a:rPr lang="en-CA" dirty="0" smtClean="0"/>
              <a:t>Backup systems are virtually</a:t>
            </a:r>
            <a:r>
              <a:rPr lang="en-CA" baseline="0" dirty="0" smtClean="0"/>
              <a:t> mandatory. Nobody wants to lose years of work because of a shoddy hard drive. FBMS, or the File Backup and Management System, ensures that your programs are safely backed up. But more than that, FBMS keeps revisions of files, akin to programs like subversion. Where FBMS differs is its complexity. There’s no need to tangle with adds and commits. Just tell the program what folder to monitor and where to place the backups and the system does the rest, keeping your files safe until you need them.</a:t>
            </a:r>
          </a:p>
          <a:p>
            <a:endParaRPr lang="en-CA" baseline="0" dirty="0" smtClean="0"/>
          </a:p>
          <a:p>
            <a:r>
              <a:rPr lang="en-CA" baseline="0" dirty="0" smtClean="0"/>
              <a:t>FBMS is suitable where programs like </a:t>
            </a:r>
            <a:r>
              <a:rPr lang="en-CA" baseline="0" dirty="0" err="1" smtClean="0"/>
              <a:t>Dropbox</a:t>
            </a:r>
            <a:r>
              <a:rPr lang="en-CA" baseline="0" dirty="0" smtClean="0"/>
              <a:t> fail: it functions locally, which makes it considerably faster to backup and restore files, as well as allowing you to manage your own storage instead of depending on a third party.</a:t>
            </a:r>
          </a:p>
          <a:p>
            <a:endParaRPr lang="en-CA" baseline="0" dirty="0" smtClean="0"/>
          </a:p>
          <a:p>
            <a:r>
              <a:rPr lang="en-CA" baseline="0" dirty="0" smtClean="0"/>
              <a:t>We targeted this system towards users who know the basics to computers, but don’t need the power of a full version control program.</a:t>
            </a:r>
          </a:p>
        </p:txBody>
      </p:sp>
      <p:sp>
        <p:nvSpPr>
          <p:cNvPr id="4" name="Slide Number Placeholder 3"/>
          <p:cNvSpPr>
            <a:spLocks noGrp="1"/>
          </p:cNvSpPr>
          <p:nvPr>
            <p:ph type="sldNum" sz="quarter" idx="10"/>
          </p:nvPr>
        </p:nvSpPr>
        <p:spPr/>
        <p:txBody>
          <a:bodyPr/>
          <a:lstStyle/>
          <a:p>
            <a:fld id="{75E8B240-837B-41F9-9638-4F1C7133B01B}" type="slidenum">
              <a:rPr lang="en-CA" smtClean="0"/>
              <a:t>2</a:t>
            </a:fld>
            <a:endParaRPr lang="en-CA"/>
          </a:p>
        </p:txBody>
      </p:sp>
    </p:spTree>
    <p:extLst>
      <p:ext uri="{BB962C8B-B14F-4D97-AF65-F5344CB8AC3E}">
        <p14:creationId xmlns:p14="http://schemas.microsoft.com/office/powerpoint/2010/main" val="13800332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1" baseline="0" dirty="0" smtClean="0"/>
              <a:t>Mike: </a:t>
            </a:r>
            <a:r>
              <a:rPr lang="en-CA" baseline="0" dirty="0" smtClean="0"/>
              <a:t>Under the hood, FBMS is powered by a large code set that utilizes several libraries.</a:t>
            </a:r>
          </a:p>
          <a:p>
            <a:endParaRPr lang="en-CA" baseline="0" dirty="0" smtClean="0"/>
          </a:p>
          <a:p>
            <a:r>
              <a:rPr lang="en-CA" baseline="0" dirty="0" smtClean="0"/>
              <a:t>The file watcher component, for example, uses the </a:t>
            </a:r>
            <a:r>
              <a:rPr lang="en-CA" baseline="0" dirty="0" err="1" smtClean="0"/>
              <a:t>Jnotify</a:t>
            </a:r>
            <a:r>
              <a:rPr lang="en-CA" baseline="0" dirty="0" smtClean="0"/>
              <a:t> library to find changes in files efficiently. </a:t>
            </a:r>
            <a:r>
              <a:rPr lang="en-CA" baseline="0" dirty="0" err="1" smtClean="0"/>
              <a:t>Jnotify</a:t>
            </a:r>
            <a:r>
              <a:rPr lang="en-CA" baseline="0" dirty="0" smtClean="0"/>
              <a:t> effectively works like an interrupt based system: it doesn’t have to keep requesting the changes to a file system, as it integrates directly with the operating system. Our program, however, uses the library to keep a list of various file changes, then polls this list at regular intervals. This helps prevent too many revisions from being created rapidly and reduces file operations.</a:t>
            </a:r>
          </a:p>
          <a:p>
            <a:endParaRPr lang="en-CA" baseline="0" dirty="0" smtClean="0"/>
          </a:p>
          <a:p>
            <a:r>
              <a:rPr lang="en-CA" baseline="0" dirty="0" smtClean="0"/>
              <a:t>We also ditched the default database driver in favour of the SQLite JDBC driver to keep the program’s footprint clean and minimal.</a:t>
            </a:r>
          </a:p>
          <a:p>
            <a:endParaRPr lang="en-CA" baseline="0" dirty="0" smtClean="0"/>
          </a:p>
          <a:p>
            <a:r>
              <a:rPr lang="en-CA" baseline="0" dirty="0" smtClean="0"/>
              <a:t>For creating and applying diff patches, we use the Java-diff-</a:t>
            </a:r>
            <a:r>
              <a:rPr lang="en-CA" baseline="0" dirty="0" err="1" smtClean="0"/>
              <a:t>utils</a:t>
            </a:r>
            <a:r>
              <a:rPr lang="en-CA" baseline="0" dirty="0" smtClean="0"/>
              <a:t> library, which uses an efficient unified diff format implemented with a more efficient, but slower than the algorithm used by the standard Linux diff utility. We feel this is a strong trade-off due to how rapidly revisions can increase the backup size.</a:t>
            </a:r>
          </a:p>
          <a:p>
            <a:endParaRPr lang="en-CA" baseline="0" dirty="0" smtClean="0"/>
          </a:p>
          <a:p>
            <a:r>
              <a:rPr lang="en-CA" baseline="0" dirty="0" smtClean="0"/>
              <a:t>Finally, we also implemented a strong logging system utilizing the Apache log4j library. The logging is critical due to the fact file operations can fail due to factors such as file permissions and corrupted media.</a:t>
            </a:r>
          </a:p>
          <a:p>
            <a:endParaRPr lang="en-CA" baseline="0" dirty="0" smtClean="0"/>
          </a:p>
          <a:p>
            <a:r>
              <a:rPr lang="en-CA" baseline="0" dirty="0" smtClean="0"/>
              <a:t>The full details of our implementation, however, can be viewed in great depth in our planning documents.</a:t>
            </a:r>
          </a:p>
        </p:txBody>
      </p:sp>
      <p:sp>
        <p:nvSpPr>
          <p:cNvPr id="4" name="Slide Number Placeholder 3"/>
          <p:cNvSpPr>
            <a:spLocks noGrp="1"/>
          </p:cNvSpPr>
          <p:nvPr>
            <p:ph type="sldNum" sz="quarter" idx="10"/>
          </p:nvPr>
        </p:nvSpPr>
        <p:spPr/>
        <p:txBody>
          <a:bodyPr/>
          <a:lstStyle/>
          <a:p>
            <a:fld id="{75E8B240-837B-41F9-9638-4F1C7133B01B}" type="slidenum">
              <a:rPr lang="en-CA" smtClean="0"/>
              <a:t>3</a:t>
            </a:fld>
            <a:endParaRPr lang="en-CA"/>
          </a:p>
        </p:txBody>
      </p:sp>
    </p:spTree>
    <p:extLst>
      <p:ext uri="{BB962C8B-B14F-4D97-AF65-F5344CB8AC3E}">
        <p14:creationId xmlns:p14="http://schemas.microsoft.com/office/powerpoint/2010/main" val="13800332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1" baseline="0" dirty="0" smtClean="0"/>
              <a:t>Syed: </a:t>
            </a:r>
            <a:r>
              <a:rPr lang="en-CA" baseline="0" dirty="0" smtClean="0"/>
              <a:t>This image is a </a:t>
            </a:r>
            <a:r>
              <a:rPr lang="en-CA" baseline="0" dirty="0" err="1" smtClean="0"/>
              <a:t>mockup</a:t>
            </a:r>
            <a:r>
              <a:rPr lang="en-CA" baseline="0" dirty="0" smtClean="0"/>
              <a:t> of the graphical interface that FBMS will use. It’s a straight-up listing of files located in the backup directory. Files can be chosen from this list for restoration.</a:t>
            </a:r>
          </a:p>
        </p:txBody>
      </p:sp>
      <p:sp>
        <p:nvSpPr>
          <p:cNvPr id="4" name="Slide Number Placeholder 3"/>
          <p:cNvSpPr>
            <a:spLocks noGrp="1"/>
          </p:cNvSpPr>
          <p:nvPr>
            <p:ph type="sldNum" sz="quarter" idx="10"/>
          </p:nvPr>
        </p:nvSpPr>
        <p:spPr/>
        <p:txBody>
          <a:bodyPr/>
          <a:lstStyle/>
          <a:p>
            <a:fld id="{75E8B240-837B-41F9-9638-4F1C7133B01B}" type="slidenum">
              <a:rPr lang="en-CA" smtClean="0"/>
              <a:t>4</a:t>
            </a:fld>
            <a:endParaRPr lang="en-CA"/>
          </a:p>
        </p:txBody>
      </p:sp>
    </p:spTree>
    <p:extLst>
      <p:ext uri="{BB962C8B-B14F-4D97-AF65-F5344CB8AC3E}">
        <p14:creationId xmlns:p14="http://schemas.microsoft.com/office/powerpoint/2010/main" val="13800332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1" baseline="0" dirty="0" err="1" smtClean="0"/>
              <a:t>Hattan</a:t>
            </a:r>
            <a:r>
              <a:rPr lang="en-CA" b="1" baseline="0" dirty="0" smtClean="0"/>
              <a:t>: </a:t>
            </a:r>
            <a:r>
              <a:rPr lang="en-CA" baseline="0" dirty="0" smtClean="0"/>
              <a:t>With a file selected, the user is presented a list of revisions and options to view the revision, revert their live copy to that revision, or to simply view the changes made in that revision.</a:t>
            </a:r>
          </a:p>
        </p:txBody>
      </p:sp>
      <p:sp>
        <p:nvSpPr>
          <p:cNvPr id="4" name="Slide Number Placeholder 3"/>
          <p:cNvSpPr>
            <a:spLocks noGrp="1"/>
          </p:cNvSpPr>
          <p:nvPr>
            <p:ph type="sldNum" sz="quarter" idx="10"/>
          </p:nvPr>
        </p:nvSpPr>
        <p:spPr/>
        <p:txBody>
          <a:bodyPr/>
          <a:lstStyle/>
          <a:p>
            <a:fld id="{75E8B240-837B-41F9-9638-4F1C7133B01B}" type="slidenum">
              <a:rPr lang="en-CA" smtClean="0"/>
              <a:t>5</a:t>
            </a:fld>
            <a:endParaRPr lang="en-CA"/>
          </a:p>
        </p:txBody>
      </p:sp>
    </p:spTree>
    <p:extLst>
      <p:ext uri="{BB962C8B-B14F-4D97-AF65-F5344CB8AC3E}">
        <p14:creationId xmlns:p14="http://schemas.microsoft.com/office/powerpoint/2010/main" val="13800332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1" baseline="0" dirty="0" smtClean="0"/>
              <a:t>Michael: </a:t>
            </a:r>
            <a:r>
              <a:rPr lang="en-CA" baseline="0" dirty="0" smtClean="0"/>
              <a:t>So far, we have created a toy utility program that demonstrates the major functionality of our program by utilizing the core features and libraries, including the database, file watcher, logging system, and concurrency.</a:t>
            </a:r>
          </a:p>
          <a:p>
            <a:endParaRPr lang="en-CA" baseline="0" dirty="0" smtClean="0"/>
          </a:p>
          <a:p>
            <a:r>
              <a:rPr lang="en-CA" baseline="0" dirty="0" smtClean="0"/>
              <a:t>This toy utility is a template for the development of our first prototype, which has also been started with an outline of the classes and methods.</a:t>
            </a:r>
          </a:p>
        </p:txBody>
      </p:sp>
      <p:sp>
        <p:nvSpPr>
          <p:cNvPr id="4" name="Slide Number Placeholder 3"/>
          <p:cNvSpPr>
            <a:spLocks noGrp="1"/>
          </p:cNvSpPr>
          <p:nvPr>
            <p:ph type="sldNum" sz="quarter" idx="10"/>
          </p:nvPr>
        </p:nvSpPr>
        <p:spPr/>
        <p:txBody>
          <a:bodyPr/>
          <a:lstStyle/>
          <a:p>
            <a:fld id="{75E8B240-837B-41F9-9638-4F1C7133B01B}" type="slidenum">
              <a:rPr lang="en-CA" smtClean="0"/>
              <a:t>6</a:t>
            </a:fld>
            <a:endParaRPr lang="en-CA"/>
          </a:p>
        </p:txBody>
      </p:sp>
    </p:spTree>
    <p:extLst>
      <p:ext uri="{BB962C8B-B14F-4D97-AF65-F5344CB8AC3E}">
        <p14:creationId xmlns:p14="http://schemas.microsoft.com/office/powerpoint/2010/main" val="13800332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1" baseline="0" dirty="0" smtClean="0"/>
              <a:t>Da: </a:t>
            </a:r>
            <a:r>
              <a:rPr lang="en-CA" baseline="0" dirty="0" smtClean="0"/>
              <a:t>We attempted to breakdown the project into manageable portions that can be developed individually, and spread these components evenly amongst the group members. We tried to make the distribution of work both fair and logical in our assignments.</a:t>
            </a:r>
          </a:p>
          <a:p>
            <a:endParaRPr lang="en-CA" baseline="0" dirty="0" smtClean="0"/>
          </a:p>
          <a:p>
            <a:r>
              <a:rPr lang="en-CA" baseline="0" dirty="0" smtClean="0"/>
              <a:t>Together as a group, we developed and constantly tweaked the planning and use cases that the project revolves around.</a:t>
            </a:r>
          </a:p>
          <a:p>
            <a:endParaRPr lang="en-CA" baseline="0" dirty="0" smtClean="0"/>
          </a:p>
          <a:p>
            <a:r>
              <a:rPr lang="en-CA" baseline="0" dirty="0" smtClean="0"/>
              <a:t>Our development is mostly based on an iterative design, attempting to get the core features done first, followed by prototypes of more advanced features as time allows.</a:t>
            </a:r>
          </a:p>
        </p:txBody>
      </p:sp>
      <p:sp>
        <p:nvSpPr>
          <p:cNvPr id="4" name="Slide Number Placeholder 3"/>
          <p:cNvSpPr>
            <a:spLocks noGrp="1"/>
          </p:cNvSpPr>
          <p:nvPr>
            <p:ph type="sldNum" sz="quarter" idx="10"/>
          </p:nvPr>
        </p:nvSpPr>
        <p:spPr/>
        <p:txBody>
          <a:bodyPr/>
          <a:lstStyle/>
          <a:p>
            <a:fld id="{75E8B240-837B-41F9-9638-4F1C7133B01B}" type="slidenum">
              <a:rPr lang="en-CA" smtClean="0"/>
              <a:t>7</a:t>
            </a:fld>
            <a:endParaRPr lang="en-CA"/>
          </a:p>
        </p:txBody>
      </p:sp>
    </p:spTree>
    <p:extLst>
      <p:ext uri="{BB962C8B-B14F-4D97-AF65-F5344CB8AC3E}">
        <p14:creationId xmlns:p14="http://schemas.microsoft.com/office/powerpoint/2010/main" val="13800332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1" dirty="0" smtClean="0"/>
              <a:t>Mike: </a:t>
            </a:r>
            <a:r>
              <a:rPr lang="en-CA" dirty="0" smtClean="0"/>
              <a:t>This breakdown</a:t>
            </a:r>
            <a:r>
              <a:rPr lang="en-CA" baseline="0" dirty="0" smtClean="0"/>
              <a:t> demonstrates how we assigned components based on time estimates, not by the number of components. This splits up our estimated 150 man-hours of work roughly evenly.</a:t>
            </a:r>
          </a:p>
          <a:p>
            <a:endParaRPr lang="en-CA" baseline="0" dirty="0" smtClean="0"/>
          </a:p>
          <a:p>
            <a:r>
              <a:rPr lang="en-CA" baseline="0" dirty="0" smtClean="0"/>
              <a:t>We tried to balance diversity with familiarity in our assignments. For example, the diff-related functions have very similar implementation, so it logically follows that one person should do them, as he will likely be the most familiar with them.</a:t>
            </a:r>
            <a:endParaRPr lang="en-CA" dirty="0"/>
          </a:p>
        </p:txBody>
      </p:sp>
      <p:sp>
        <p:nvSpPr>
          <p:cNvPr id="4" name="Slide Number Placeholder 3"/>
          <p:cNvSpPr>
            <a:spLocks noGrp="1"/>
          </p:cNvSpPr>
          <p:nvPr>
            <p:ph type="sldNum" sz="quarter" idx="10"/>
          </p:nvPr>
        </p:nvSpPr>
        <p:spPr/>
        <p:txBody>
          <a:bodyPr/>
          <a:lstStyle/>
          <a:p>
            <a:fld id="{75E8B240-837B-41F9-9638-4F1C7133B01B}" type="slidenum">
              <a:rPr lang="en-CA" smtClean="0"/>
              <a:t>8</a:t>
            </a:fld>
            <a:endParaRPr lang="en-CA"/>
          </a:p>
        </p:txBody>
      </p:sp>
    </p:spTree>
    <p:extLst>
      <p:ext uri="{BB962C8B-B14F-4D97-AF65-F5344CB8AC3E}">
        <p14:creationId xmlns:p14="http://schemas.microsoft.com/office/powerpoint/2010/main" val="40713250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1" baseline="0" dirty="0" smtClean="0"/>
              <a:t>Syed: </a:t>
            </a:r>
            <a:r>
              <a:rPr lang="en-CA" dirty="0" smtClean="0"/>
              <a:t>The planning has largely</a:t>
            </a:r>
            <a:r>
              <a:rPr lang="en-CA" baseline="0" dirty="0" smtClean="0"/>
              <a:t> been completed as part of our design phase. The previously mentioned components will be developed by their assigned individuals and finally put together as a collaborative effort, with one person doing most of the final integration and the rest of the group assisting.</a:t>
            </a:r>
          </a:p>
          <a:p>
            <a:endParaRPr lang="en-CA" baseline="0" dirty="0" smtClean="0"/>
          </a:p>
          <a:p>
            <a:r>
              <a:rPr lang="en-CA" baseline="0" dirty="0" smtClean="0"/>
              <a:t>We plan to put a heavy emphasis on test driven development to ensure that the individually developed components work as expected, reducing surprises that may occur when we get to integration.</a:t>
            </a:r>
          </a:p>
          <a:p>
            <a:endParaRPr lang="en-CA" baseline="0" dirty="0" smtClean="0"/>
          </a:p>
          <a:p>
            <a:r>
              <a:rPr lang="en-CA" baseline="0" dirty="0" smtClean="0"/>
              <a:t>Similarly, the distribution will be done by an individual. The toy example serves as a basis for both the integration and distribution setup.</a:t>
            </a:r>
          </a:p>
          <a:p>
            <a:endParaRPr lang="en-CA" baseline="0" dirty="0" smtClean="0"/>
          </a:p>
          <a:p>
            <a:r>
              <a:rPr lang="en-CA" baseline="0" dirty="0" smtClean="0"/>
              <a:t>Most of the difficulties stem from the fact group members are working with unfamiliar areas, namely file operations. Cross platform issues are also present, although the use of Java helps avoid most of them. Our libraries were specifically chosen for strong cross-platform compatibility.</a:t>
            </a:r>
            <a:endParaRPr lang="en-CA" dirty="0"/>
          </a:p>
        </p:txBody>
      </p:sp>
      <p:sp>
        <p:nvSpPr>
          <p:cNvPr id="4" name="Slide Number Placeholder 3"/>
          <p:cNvSpPr>
            <a:spLocks noGrp="1"/>
          </p:cNvSpPr>
          <p:nvPr>
            <p:ph type="sldNum" sz="quarter" idx="10"/>
          </p:nvPr>
        </p:nvSpPr>
        <p:spPr/>
        <p:txBody>
          <a:bodyPr/>
          <a:lstStyle/>
          <a:p>
            <a:fld id="{75E8B240-837B-41F9-9638-4F1C7133B01B}" type="slidenum">
              <a:rPr lang="en-CA" smtClean="0"/>
              <a:t>9</a:t>
            </a:fld>
            <a:endParaRPr lang="en-CA"/>
          </a:p>
        </p:txBody>
      </p:sp>
    </p:spTree>
    <p:extLst>
      <p:ext uri="{BB962C8B-B14F-4D97-AF65-F5344CB8AC3E}">
        <p14:creationId xmlns:p14="http://schemas.microsoft.com/office/powerpoint/2010/main" val="29108526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17ED96F7-B12C-8A41-BD50-194D7BE512A1}" type="datetimeFigureOut">
              <a:rPr lang="en-US" smtClean="0"/>
              <a:t>10/3/2013</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6294C92D-0306-4E69-9CD3-20855E849650}" type="slidenum">
              <a:rPr kumimoji="0" lang="en-US" smtClean="0"/>
              <a:t>‹#›</a:t>
            </a:fld>
            <a:endParaRPr kumimoji="0"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7ED96F7-B12C-8A41-BD50-194D7BE512A1}" type="datetimeFigureOut">
              <a:rPr lang="en-US" smtClean="0"/>
              <a:t>10/3/2013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E4B7EAB-5143-A34A-86B9-BBC72F8A148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7ED96F7-B12C-8A41-BD50-194D7BE512A1}" type="datetimeFigureOut">
              <a:rPr lang="en-US" smtClean="0"/>
              <a:t>10/3/2013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E4B7EAB-5143-A34A-86B9-BBC72F8A148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7ED96F7-B12C-8A41-BD50-194D7BE512A1}" type="datetimeFigureOut">
              <a:rPr lang="en-US" smtClean="0"/>
              <a:t>10/3/2013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E4B7EAB-5143-A34A-86B9-BBC72F8A148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7ED96F7-B12C-8A41-BD50-194D7BE512A1}" type="datetimeFigureOut">
              <a:rPr lang="en-US" smtClean="0"/>
              <a:t>10/3/2013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E4B7EAB-5143-A34A-86B9-BBC72F8A1487}" type="slidenum">
              <a:rPr lang="en-US" smtClean="0"/>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7ED96F7-B12C-8A41-BD50-194D7BE512A1}" type="datetimeFigureOut">
              <a:rPr lang="en-US" smtClean="0"/>
              <a:t>10/3/2013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E4B7EAB-5143-A34A-86B9-BBC72F8A148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7ED96F7-B12C-8A41-BD50-194D7BE512A1}" type="datetimeFigureOut">
              <a:rPr lang="en-US" smtClean="0"/>
              <a:t>10/3/2013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E4B7EAB-5143-A34A-86B9-BBC72F8A148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7ED96F7-B12C-8A41-BD50-194D7BE512A1}" type="datetimeFigureOut">
              <a:rPr lang="en-US" smtClean="0"/>
              <a:t>10/3/2013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E4B7EAB-5143-A34A-86B9-BBC72F8A148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7ED96F7-B12C-8A41-BD50-194D7BE512A1}" type="datetimeFigureOut">
              <a:rPr lang="en-US" smtClean="0"/>
              <a:t>10/3/2013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E4B7EAB-5143-A34A-86B9-BBC72F8A1487}" type="slidenum">
              <a:rPr lang="en-US" smtClean="0"/>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7ED96F7-B12C-8A41-BD50-194D7BE512A1}" type="datetimeFigureOut">
              <a:rPr lang="en-US" smtClean="0"/>
              <a:t>10/3/2013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294C92D-0306-4E69-9CD3-20855E849650}" type="slidenum">
              <a:rPr kumimoji="0" lang="en-US" smtClean="0"/>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17ED96F7-B12C-8A41-BD50-194D7BE512A1}" type="datetimeFigureOut">
              <a:rPr lang="en-US" smtClean="0"/>
              <a:t>10/3/2013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E4B7EAB-5143-A34A-86B9-BBC72F8A1487}" type="slidenum">
              <a:rPr lang="en-US" smtClean="0"/>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7ED96F7-B12C-8A41-BD50-194D7BE512A1}" type="datetimeFigureOut">
              <a:rPr lang="en-US" smtClean="0"/>
              <a:t>10/3/2013</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E4B7EAB-5143-A34A-86B9-BBC72F8A1487}" type="slidenum">
              <a:rPr lang="en-US" smtClean="0"/>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4070" r:id="rId1"/>
    <p:sldLayoutId id="2147484071" r:id="rId2"/>
    <p:sldLayoutId id="2147484072" r:id="rId3"/>
    <p:sldLayoutId id="2147484073" r:id="rId4"/>
    <p:sldLayoutId id="2147484074" r:id="rId5"/>
    <p:sldLayoutId id="2147484075" r:id="rId6"/>
    <p:sldLayoutId id="2147484076" r:id="rId7"/>
    <p:sldLayoutId id="2147484077" r:id="rId8"/>
    <p:sldLayoutId id="2147484078" r:id="rId9"/>
    <p:sldLayoutId id="2147484079" r:id="rId10"/>
    <p:sldLayoutId id="2147484080"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code.google.com/p/fbms/wiki/TechnicalDetail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00195" y="373290"/>
            <a:ext cx="1346844" cy="6001643"/>
          </a:xfrm>
          <a:prstGeom prst="rect">
            <a:avLst/>
          </a:prstGeom>
        </p:spPr>
        <p:txBody>
          <a:bodyPr wrap="none">
            <a:spAutoFit/>
          </a:bodyPr>
          <a:lstStyle/>
          <a:p>
            <a:r>
              <a:rPr lang="en-US" sz="96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pple Chancery"/>
                <a:cs typeface="Apple Chancery"/>
              </a:rPr>
              <a:t>F</a:t>
            </a:r>
          </a:p>
          <a:p>
            <a:r>
              <a:rPr lang="en-US" sz="96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pple Chancery"/>
                <a:cs typeface="Apple Chancery"/>
              </a:rPr>
              <a:t>B</a:t>
            </a:r>
          </a:p>
          <a:p>
            <a:r>
              <a:rPr lang="en-US" sz="96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pple Chancery"/>
                <a:cs typeface="Apple Chancery"/>
              </a:rPr>
              <a:t>M</a:t>
            </a:r>
          </a:p>
          <a:p>
            <a:r>
              <a:rPr lang="en-US" sz="96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pple Chancery"/>
                <a:cs typeface="Apple Chancery"/>
              </a:rPr>
              <a:t>S </a:t>
            </a:r>
            <a:endParaRPr lang="en-US" sz="96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pple Chancery"/>
              <a:cs typeface="Apple Chancery"/>
            </a:endParaRPr>
          </a:p>
        </p:txBody>
      </p:sp>
      <p:sp>
        <p:nvSpPr>
          <p:cNvPr id="2" name="TextBox 1"/>
          <p:cNvSpPr txBox="1"/>
          <p:nvPr/>
        </p:nvSpPr>
        <p:spPr>
          <a:xfrm>
            <a:off x="2505072" y="1176010"/>
            <a:ext cx="2085976" cy="523220"/>
          </a:xfrm>
          <a:prstGeom prst="rect">
            <a:avLst/>
          </a:prstGeom>
          <a:noFill/>
        </p:spPr>
        <p:txBody>
          <a:bodyPr wrap="square" rtlCol="0">
            <a:spAutoFit/>
          </a:bodyPr>
          <a:lstStyle/>
          <a:p>
            <a:r>
              <a:rPr lang="en-CA" sz="2800" dirty="0" err="1" smtClean="0">
                <a:solidFill>
                  <a:schemeClr val="bg2">
                    <a:lumMod val="25000"/>
                  </a:schemeClr>
                </a:solidFill>
                <a:effectLst>
                  <a:outerShdw blurRad="50800" dist="38100" dir="2700000" algn="tl" rotWithShape="0">
                    <a:prstClr val="black">
                      <a:alpha val="40000"/>
                    </a:prstClr>
                  </a:outerShdw>
                </a:effectLst>
                <a:latin typeface="Georgia" panose="02040502050405020303" pitchFamily="18" charset="0"/>
              </a:rPr>
              <a:t>ile</a:t>
            </a:r>
            <a:endParaRPr lang="en-CA" sz="2800" dirty="0">
              <a:solidFill>
                <a:schemeClr val="bg2">
                  <a:lumMod val="25000"/>
                </a:schemeClr>
              </a:solidFill>
              <a:effectLst>
                <a:outerShdw blurRad="50800" dist="38100" dir="2700000" algn="tl" rotWithShape="0">
                  <a:prstClr val="black">
                    <a:alpha val="40000"/>
                  </a:prstClr>
                </a:outerShdw>
              </a:effectLst>
              <a:latin typeface="Georgia" panose="02040502050405020303" pitchFamily="18" charset="0"/>
            </a:endParaRPr>
          </a:p>
        </p:txBody>
      </p:sp>
      <p:sp>
        <p:nvSpPr>
          <p:cNvPr id="5" name="TextBox 4"/>
          <p:cNvSpPr txBox="1"/>
          <p:nvPr/>
        </p:nvSpPr>
        <p:spPr>
          <a:xfrm>
            <a:off x="2619373" y="2608540"/>
            <a:ext cx="2667002" cy="523220"/>
          </a:xfrm>
          <a:prstGeom prst="rect">
            <a:avLst/>
          </a:prstGeom>
          <a:noFill/>
        </p:spPr>
        <p:txBody>
          <a:bodyPr wrap="square" rtlCol="0">
            <a:spAutoFit/>
          </a:bodyPr>
          <a:lstStyle/>
          <a:p>
            <a:r>
              <a:rPr lang="en-CA" sz="2800" dirty="0" err="1" smtClean="0">
                <a:solidFill>
                  <a:schemeClr val="bg2">
                    <a:lumMod val="25000"/>
                  </a:schemeClr>
                </a:solidFill>
                <a:effectLst>
                  <a:outerShdw blurRad="50800" dist="38100" dir="2700000" algn="tl" rotWithShape="0">
                    <a:prstClr val="black">
                      <a:alpha val="40000"/>
                    </a:prstClr>
                  </a:outerShdw>
                </a:effectLst>
                <a:latin typeface="Georgia" panose="02040502050405020303" pitchFamily="18" charset="0"/>
              </a:rPr>
              <a:t>ackup</a:t>
            </a:r>
            <a:endParaRPr lang="en-CA" sz="2800" dirty="0">
              <a:solidFill>
                <a:schemeClr val="bg2">
                  <a:lumMod val="25000"/>
                </a:schemeClr>
              </a:solidFill>
              <a:effectLst>
                <a:outerShdw blurRad="50800" dist="38100" dir="2700000" algn="tl" rotWithShape="0">
                  <a:prstClr val="black">
                    <a:alpha val="40000"/>
                  </a:prstClr>
                </a:outerShdw>
              </a:effectLst>
              <a:latin typeface="Georgia" panose="02040502050405020303" pitchFamily="18" charset="0"/>
            </a:endParaRPr>
          </a:p>
        </p:txBody>
      </p:sp>
      <p:sp>
        <p:nvSpPr>
          <p:cNvPr id="6" name="TextBox 5"/>
          <p:cNvSpPr txBox="1"/>
          <p:nvPr/>
        </p:nvSpPr>
        <p:spPr>
          <a:xfrm>
            <a:off x="2752724" y="4085570"/>
            <a:ext cx="2533651" cy="523220"/>
          </a:xfrm>
          <a:prstGeom prst="rect">
            <a:avLst/>
          </a:prstGeom>
          <a:noFill/>
        </p:spPr>
        <p:txBody>
          <a:bodyPr wrap="square" rtlCol="0">
            <a:spAutoFit/>
          </a:bodyPr>
          <a:lstStyle/>
          <a:p>
            <a:r>
              <a:rPr lang="en-CA" sz="2800" dirty="0" err="1" smtClean="0">
                <a:solidFill>
                  <a:schemeClr val="bg2">
                    <a:lumMod val="25000"/>
                  </a:schemeClr>
                </a:solidFill>
                <a:effectLst>
                  <a:outerShdw blurRad="50800" dist="38100" dir="2700000" algn="tl" rotWithShape="0">
                    <a:prstClr val="black">
                      <a:alpha val="40000"/>
                    </a:prstClr>
                  </a:outerShdw>
                </a:effectLst>
                <a:latin typeface="Georgia" panose="02040502050405020303" pitchFamily="18" charset="0"/>
              </a:rPr>
              <a:t>anagement</a:t>
            </a:r>
            <a:endParaRPr lang="en-CA" sz="2800" dirty="0">
              <a:solidFill>
                <a:schemeClr val="bg2">
                  <a:lumMod val="25000"/>
                </a:schemeClr>
              </a:solidFill>
              <a:effectLst>
                <a:outerShdw blurRad="50800" dist="38100" dir="2700000" algn="tl" rotWithShape="0">
                  <a:prstClr val="black">
                    <a:alpha val="40000"/>
                  </a:prstClr>
                </a:outerShdw>
              </a:effectLst>
              <a:latin typeface="Georgia" panose="02040502050405020303" pitchFamily="18" charset="0"/>
            </a:endParaRPr>
          </a:p>
        </p:txBody>
      </p:sp>
      <p:sp>
        <p:nvSpPr>
          <p:cNvPr id="7" name="TextBox 6"/>
          <p:cNvSpPr txBox="1"/>
          <p:nvPr/>
        </p:nvSpPr>
        <p:spPr>
          <a:xfrm>
            <a:off x="2619371" y="5580995"/>
            <a:ext cx="2533651" cy="523220"/>
          </a:xfrm>
          <a:prstGeom prst="rect">
            <a:avLst/>
          </a:prstGeom>
          <a:noFill/>
        </p:spPr>
        <p:txBody>
          <a:bodyPr wrap="square" rtlCol="0">
            <a:spAutoFit/>
          </a:bodyPr>
          <a:lstStyle/>
          <a:p>
            <a:r>
              <a:rPr lang="en-CA" sz="2800" dirty="0" err="1" smtClean="0">
                <a:solidFill>
                  <a:schemeClr val="bg2">
                    <a:lumMod val="25000"/>
                  </a:schemeClr>
                </a:solidFill>
                <a:effectLst>
                  <a:outerShdw blurRad="50800" dist="38100" dir="2700000" algn="tl" rotWithShape="0">
                    <a:prstClr val="black">
                      <a:alpha val="40000"/>
                    </a:prstClr>
                  </a:outerShdw>
                </a:effectLst>
                <a:latin typeface="Georgia" panose="02040502050405020303" pitchFamily="18" charset="0"/>
              </a:rPr>
              <a:t>ystem</a:t>
            </a:r>
            <a:endParaRPr lang="en-CA" sz="2800" dirty="0">
              <a:solidFill>
                <a:schemeClr val="bg2">
                  <a:lumMod val="25000"/>
                </a:schemeClr>
              </a:solidFill>
              <a:effectLst>
                <a:outerShdw blurRad="50800" dist="38100" dir="2700000" algn="tl" rotWithShape="0">
                  <a:prstClr val="black">
                    <a:alpha val="40000"/>
                  </a:prstClr>
                </a:outerShdw>
              </a:effectLst>
              <a:latin typeface="Georgia" panose="02040502050405020303" pitchFamily="18" charset="0"/>
            </a:endParaRPr>
          </a:p>
        </p:txBody>
      </p:sp>
      <p:sp>
        <p:nvSpPr>
          <p:cNvPr id="8" name="TextBox 7"/>
          <p:cNvSpPr txBox="1"/>
          <p:nvPr/>
        </p:nvSpPr>
        <p:spPr>
          <a:xfrm>
            <a:off x="3047039" y="3451967"/>
            <a:ext cx="2533651" cy="369332"/>
          </a:xfrm>
          <a:prstGeom prst="rect">
            <a:avLst/>
          </a:prstGeom>
          <a:noFill/>
        </p:spPr>
        <p:txBody>
          <a:bodyPr wrap="square" rtlCol="0">
            <a:spAutoFit/>
          </a:bodyPr>
          <a:lstStyle/>
          <a:p>
            <a:r>
              <a:rPr lang="en-CA" dirty="0" smtClean="0">
                <a:solidFill>
                  <a:schemeClr val="bg2">
                    <a:lumMod val="25000"/>
                  </a:schemeClr>
                </a:solidFill>
                <a:effectLst>
                  <a:outerShdw blurRad="50800" dist="38100" dir="2700000" algn="tl" rotWithShape="0">
                    <a:prstClr val="black">
                      <a:alpha val="40000"/>
                    </a:prstClr>
                  </a:outerShdw>
                </a:effectLst>
                <a:latin typeface="Georgia" panose="02040502050405020303" pitchFamily="18" charset="0"/>
              </a:rPr>
              <a:t>and</a:t>
            </a:r>
            <a:endParaRPr lang="en-CA" dirty="0">
              <a:solidFill>
                <a:schemeClr val="bg2">
                  <a:lumMod val="25000"/>
                </a:schemeClr>
              </a:solidFill>
              <a:effectLst>
                <a:outerShdw blurRad="50800" dist="38100" dir="2700000" algn="tl" rotWithShape="0">
                  <a:prstClr val="black">
                    <a:alpha val="40000"/>
                  </a:prstClr>
                </a:outerShdw>
              </a:effectLst>
              <a:latin typeface="Georgia" panose="02040502050405020303" pitchFamily="18" charset="0"/>
            </a:endParaRPr>
          </a:p>
        </p:txBody>
      </p:sp>
    </p:spTree>
    <p:extLst>
      <p:ext uri="{BB962C8B-B14F-4D97-AF65-F5344CB8AC3E}">
        <p14:creationId xmlns:p14="http://schemas.microsoft.com/office/powerpoint/2010/main" val="23470842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335430" y="126513"/>
            <a:ext cx="6811480" cy="1323439"/>
          </a:xfrm>
          <a:prstGeom prst="rect">
            <a:avLst/>
          </a:prstGeom>
        </p:spPr>
        <p:txBody>
          <a:bodyPr wrap="none">
            <a:spAutoFit/>
          </a:bodyPr>
          <a:lstStyle/>
          <a:p>
            <a:pPr algn="ctr"/>
            <a:r>
              <a:rPr lang="en-US" sz="4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Georgia" panose="02040502050405020303" pitchFamily="18" charset="0"/>
              </a:rPr>
              <a:t>I enjoy dynamite,</a:t>
            </a:r>
          </a:p>
          <a:p>
            <a:pPr algn="ctr"/>
            <a:r>
              <a:rPr lang="en-US" sz="4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Georgia" panose="02040502050405020303" pitchFamily="18" charset="0"/>
              </a:rPr>
              <a:t>gunpowder, and gasoline</a:t>
            </a:r>
            <a:endParaRPr lang="en-US" sz="40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Georgia" panose="02040502050405020303" pitchFamily="18" charset="0"/>
            </a:endParaRPr>
          </a:p>
        </p:txBody>
      </p:sp>
      <p:sp>
        <p:nvSpPr>
          <p:cNvPr id="6" name="Rectangle 5"/>
          <p:cNvSpPr/>
          <p:nvPr/>
        </p:nvSpPr>
        <p:spPr>
          <a:xfrm>
            <a:off x="1256995" y="1618244"/>
            <a:ext cx="7355696" cy="3508653"/>
          </a:xfrm>
          <a:prstGeom prst="rect">
            <a:avLst/>
          </a:prstGeom>
        </p:spPr>
        <p:txBody>
          <a:bodyPr wrap="square">
            <a:spAutoFit/>
          </a:bodyPr>
          <a:lstStyle/>
          <a:p>
            <a:pPr marL="285750" indent="-285750">
              <a:spcBef>
                <a:spcPts val="1200"/>
              </a:spcBef>
              <a:buFont typeface="Arial"/>
              <a:buChar char="•"/>
            </a:pPr>
            <a:r>
              <a:rPr lang="en-CA" sz="2400" dirty="0" smtClean="0">
                <a:latin typeface="Georgia" panose="02040502050405020303" pitchFamily="18" charset="0"/>
              </a:rPr>
              <a:t>Development largely in Java, with small amounts of other languages, such as SQL</a:t>
            </a:r>
          </a:p>
          <a:p>
            <a:pPr marL="285750" indent="-285750">
              <a:spcBef>
                <a:spcPts val="1200"/>
              </a:spcBef>
              <a:buFont typeface="Arial"/>
              <a:buChar char="•"/>
            </a:pPr>
            <a:r>
              <a:rPr lang="en-CA" sz="2400" dirty="0" smtClean="0">
                <a:latin typeface="Georgia" panose="02040502050405020303" pitchFamily="18" charset="0"/>
              </a:rPr>
              <a:t>Eclipse used as the primary development tool, customarily configured for agreed conventions</a:t>
            </a:r>
          </a:p>
          <a:p>
            <a:pPr marL="285750" indent="-285750">
              <a:spcBef>
                <a:spcPts val="1200"/>
              </a:spcBef>
              <a:buFont typeface="Arial"/>
              <a:buChar char="•"/>
            </a:pPr>
            <a:r>
              <a:rPr lang="en-CA" sz="2400" dirty="0" smtClean="0">
                <a:latin typeface="Georgia" panose="02040502050405020303" pitchFamily="18" charset="0"/>
              </a:rPr>
              <a:t>Using modified “Conventions for the Java Language” as outlined by Sun</a:t>
            </a:r>
          </a:p>
          <a:p>
            <a:pPr marL="285750" indent="-285750">
              <a:spcBef>
                <a:spcPts val="1200"/>
              </a:spcBef>
              <a:buFont typeface="Arial"/>
              <a:buChar char="•"/>
            </a:pPr>
            <a:r>
              <a:rPr lang="en-CA" sz="2400" dirty="0" smtClean="0">
                <a:latin typeface="Georgia" panose="02040502050405020303" pitchFamily="18" charset="0"/>
              </a:rPr>
              <a:t>SQLite database driver used for minimalism and cleanness</a:t>
            </a:r>
          </a:p>
        </p:txBody>
      </p:sp>
    </p:spTree>
    <p:extLst>
      <p:ext uri="{BB962C8B-B14F-4D97-AF65-F5344CB8AC3E}">
        <p14:creationId xmlns:p14="http://schemas.microsoft.com/office/powerpoint/2010/main" val="8497859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165258" y="126513"/>
            <a:ext cx="3151825" cy="707886"/>
          </a:xfrm>
          <a:prstGeom prst="rect">
            <a:avLst/>
          </a:prstGeom>
        </p:spPr>
        <p:txBody>
          <a:bodyPr wrap="none">
            <a:spAutoFit/>
          </a:bodyPr>
          <a:lstStyle/>
          <a:p>
            <a:pPr algn="ctr"/>
            <a:r>
              <a:rPr lang="en-US" sz="4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Georgia" panose="02040502050405020303" pitchFamily="18" charset="0"/>
              </a:rPr>
              <a:t>Conclusion</a:t>
            </a:r>
            <a:endParaRPr lang="en-US" sz="40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Georgia" panose="02040502050405020303" pitchFamily="18" charset="0"/>
            </a:endParaRPr>
          </a:p>
        </p:txBody>
      </p:sp>
      <p:sp>
        <p:nvSpPr>
          <p:cNvPr id="6" name="Rectangle 5"/>
          <p:cNvSpPr/>
          <p:nvPr/>
        </p:nvSpPr>
        <p:spPr>
          <a:xfrm>
            <a:off x="1246362" y="959026"/>
            <a:ext cx="7355696" cy="3662541"/>
          </a:xfrm>
          <a:prstGeom prst="rect">
            <a:avLst/>
          </a:prstGeom>
        </p:spPr>
        <p:txBody>
          <a:bodyPr wrap="square">
            <a:spAutoFit/>
          </a:bodyPr>
          <a:lstStyle/>
          <a:p>
            <a:pPr marL="285750" indent="-285750">
              <a:spcBef>
                <a:spcPts val="1200"/>
              </a:spcBef>
              <a:buFont typeface="Arial"/>
              <a:buChar char="•"/>
            </a:pPr>
            <a:r>
              <a:rPr lang="en-CA" sz="2400" dirty="0" smtClean="0">
                <a:latin typeface="Georgia" panose="02040502050405020303" pitchFamily="18" charset="0"/>
              </a:rPr>
              <a:t>FBMS protects the user’s files from the horror of the disk write head</a:t>
            </a:r>
          </a:p>
          <a:p>
            <a:pPr marL="285750" indent="-285750">
              <a:spcBef>
                <a:spcPts val="1200"/>
              </a:spcBef>
              <a:buFont typeface="Arial"/>
              <a:buChar char="•"/>
            </a:pPr>
            <a:r>
              <a:rPr lang="en-CA" sz="2400" dirty="0" smtClean="0">
                <a:latin typeface="Georgia" panose="02040502050405020303" pitchFamily="18" charset="0"/>
              </a:rPr>
              <a:t>Ease of use and speed key focuses</a:t>
            </a:r>
          </a:p>
          <a:p>
            <a:pPr marL="285750" indent="-285750">
              <a:spcBef>
                <a:spcPts val="1200"/>
              </a:spcBef>
              <a:buFont typeface="Arial"/>
              <a:buChar char="•"/>
            </a:pPr>
            <a:r>
              <a:rPr lang="en-CA" sz="2400" dirty="0" smtClean="0">
                <a:latin typeface="Georgia" panose="02040502050405020303" pitchFamily="18" charset="0"/>
              </a:rPr>
              <a:t>Practical uses for all computer users</a:t>
            </a:r>
          </a:p>
          <a:p>
            <a:pPr marL="285750" indent="-285750">
              <a:spcBef>
                <a:spcPts val="1200"/>
              </a:spcBef>
              <a:buFont typeface="Arial"/>
              <a:buChar char="•"/>
            </a:pPr>
            <a:r>
              <a:rPr lang="en-CA" sz="2400" dirty="0" smtClean="0">
                <a:latin typeface="Georgia" panose="02040502050405020303" pitchFamily="18" charset="0"/>
              </a:rPr>
              <a:t>Prototype-based development allows us to add other features once we get the core features down</a:t>
            </a:r>
          </a:p>
          <a:p>
            <a:pPr marL="285750" indent="-285750">
              <a:spcBef>
                <a:spcPts val="1200"/>
              </a:spcBef>
              <a:buFont typeface="Arial"/>
              <a:buChar char="•"/>
            </a:pPr>
            <a:r>
              <a:rPr lang="en-CA" sz="2400" dirty="0" smtClean="0">
                <a:latin typeface="Georgia" panose="02040502050405020303" pitchFamily="18" charset="0"/>
              </a:rPr>
              <a:t>Rigorous planning with an open mind to future versions</a:t>
            </a:r>
          </a:p>
        </p:txBody>
      </p:sp>
    </p:spTree>
    <p:extLst>
      <p:ext uri="{BB962C8B-B14F-4D97-AF65-F5344CB8AC3E}">
        <p14:creationId xmlns:p14="http://schemas.microsoft.com/office/powerpoint/2010/main" val="6953055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56995" y="1026196"/>
            <a:ext cx="7355696" cy="5293757"/>
          </a:xfrm>
          <a:prstGeom prst="rect">
            <a:avLst/>
          </a:prstGeom>
        </p:spPr>
        <p:txBody>
          <a:bodyPr wrap="square">
            <a:spAutoFit/>
          </a:bodyPr>
          <a:lstStyle/>
          <a:p>
            <a:pPr marL="285750" indent="-285750">
              <a:spcBef>
                <a:spcPts val="1200"/>
              </a:spcBef>
              <a:buFont typeface="Arial"/>
              <a:buChar char="•"/>
            </a:pPr>
            <a:r>
              <a:rPr lang="en-US" sz="2400" dirty="0" smtClean="0">
                <a:latin typeface="Georgia" panose="02040502050405020303" pitchFamily="18" charset="0"/>
              </a:rPr>
              <a:t>Ensure your</a:t>
            </a:r>
            <a:r>
              <a:rPr lang="en-US" sz="2400" dirty="0" smtClean="0">
                <a:latin typeface="Georgia" panose="02040502050405020303" pitchFamily="18" charset="0"/>
              </a:rPr>
              <a:t> </a:t>
            </a:r>
            <a:r>
              <a:rPr lang="en-US" sz="2400" dirty="0">
                <a:latin typeface="Georgia" panose="02040502050405020303" pitchFamily="18" charset="0"/>
              </a:rPr>
              <a:t>files are safely backed up </a:t>
            </a:r>
            <a:r>
              <a:rPr lang="en-US" sz="2400" dirty="0" smtClean="0">
                <a:latin typeface="Georgia" panose="02040502050405020303" pitchFamily="18" charset="0"/>
              </a:rPr>
              <a:t>with revisions</a:t>
            </a:r>
          </a:p>
          <a:p>
            <a:pPr marL="285750" indent="-285750">
              <a:spcBef>
                <a:spcPts val="1200"/>
              </a:spcBef>
              <a:buFont typeface="Arial"/>
              <a:buChar char="•"/>
            </a:pPr>
            <a:r>
              <a:rPr lang="en-US" sz="2400" dirty="0" smtClean="0">
                <a:latin typeface="Georgia" panose="02040502050405020303" pitchFamily="18" charset="0"/>
              </a:rPr>
              <a:t>No tangling with complex programs like SVN</a:t>
            </a:r>
          </a:p>
          <a:p>
            <a:pPr marL="285750" indent="-285750">
              <a:spcBef>
                <a:spcPts val="1200"/>
              </a:spcBef>
              <a:buFont typeface="Arial"/>
              <a:buChar char="•"/>
            </a:pPr>
            <a:r>
              <a:rPr lang="en-US" sz="2400" dirty="0" smtClean="0">
                <a:latin typeface="Georgia" panose="02040502050405020303" pitchFamily="18" charset="0"/>
              </a:rPr>
              <a:t>Functions akin to a local-network version of </a:t>
            </a:r>
            <a:r>
              <a:rPr lang="en-US" sz="2400" dirty="0" err="1" smtClean="0">
                <a:latin typeface="Georgia" panose="02040502050405020303" pitchFamily="18" charset="0"/>
              </a:rPr>
              <a:t>Dropbox</a:t>
            </a:r>
            <a:endParaRPr lang="en-US" sz="2400" dirty="0">
              <a:latin typeface="Georgia" panose="02040502050405020303" pitchFamily="18" charset="0"/>
            </a:endParaRPr>
          </a:p>
          <a:p>
            <a:pPr marL="285750" indent="-285750">
              <a:spcBef>
                <a:spcPts val="1200"/>
              </a:spcBef>
              <a:buFont typeface="Arial"/>
              <a:buChar char="•"/>
            </a:pPr>
            <a:r>
              <a:rPr lang="en-US" sz="2400" dirty="0" smtClean="0">
                <a:latin typeface="Georgia" panose="02040502050405020303" pitchFamily="18" charset="0"/>
              </a:rPr>
              <a:t>Works on any locally accessible drive, including external drives and network drives</a:t>
            </a:r>
            <a:endParaRPr lang="en-US" sz="2400" dirty="0">
              <a:latin typeface="Georgia" panose="02040502050405020303" pitchFamily="18" charset="0"/>
            </a:endParaRPr>
          </a:p>
          <a:p>
            <a:pPr marL="285750" indent="-285750">
              <a:spcBef>
                <a:spcPts val="1200"/>
              </a:spcBef>
              <a:buFont typeface="Arial"/>
              <a:buChar char="•"/>
            </a:pPr>
            <a:r>
              <a:rPr lang="en-US" sz="2400" dirty="0">
                <a:latin typeface="Georgia" panose="02040502050405020303" pitchFamily="18" charset="0"/>
              </a:rPr>
              <a:t>Set it and forget </a:t>
            </a:r>
            <a:r>
              <a:rPr lang="en-US" sz="2400" dirty="0" smtClean="0">
                <a:latin typeface="Georgia" panose="02040502050405020303" pitchFamily="18" charset="0"/>
              </a:rPr>
              <a:t>it</a:t>
            </a:r>
            <a:endParaRPr lang="en-US" sz="2400" dirty="0" smtClean="0">
              <a:latin typeface="Georgia" panose="02040502050405020303" pitchFamily="18" charset="0"/>
            </a:endParaRPr>
          </a:p>
          <a:p>
            <a:pPr marL="285750" indent="-285750">
              <a:spcBef>
                <a:spcPts val="1200"/>
              </a:spcBef>
              <a:buFont typeface="Arial"/>
              <a:buChar char="•"/>
            </a:pPr>
            <a:r>
              <a:rPr lang="en-US" sz="2400" dirty="0">
                <a:latin typeface="Georgia" panose="02040502050405020303" pitchFamily="18" charset="0"/>
              </a:rPr>
              <a:t>T</a:t>
            </a:r>
            <a:r>
              <a:rPr lang="en-US" sz="2400" dirty="0" smtClean="0">
                <a:latin typeface="Georgia" panose="02040502050405020303" pitchFamily="18" charset="0"/>
              </a:rPr>
              <a:t>argeted </a:t>
            </a:r>
            <a:r>
              <a:rPr lang="en-US" sz="2400" dirty="0">
                <a:latin typeface="Georgia" panose="02040502050405020303" pitchFamily="18" charset="0"/>
              </a:rPr>
              <a:t>as the </a:t>
            </a:r>
            <a:r>
              <a:rPr lang="en-US" sz="2400" dirty="0" smtClean="0">
                <a:latin typeface="Georgia" panose="02040502050405020303" pitchFamily="18" charset="0"/>
              </a:rPr>
              <a:t>semi-casual </a:t>
            </a:r>
            <a:r>
              <a:rPr lang="en-US" sz="2400" dirty="0" smtClean="0">
                <a:latin typeface="Georgia" panose="02040502050405020303" pitchFamily="18" charset="0"/>
              </a:rPr>
              <a:t>audience</a:t>
            </a:r>
            <a:r>
              <a:rPr lang="en-US" sz="2400" dirty="0">
                <a:latin typeface="Georgia" panose="02040502050405020303" pitchFamily="18" charset="0"/>
              </a:rPr>
              <a:t>, who know enough to understand the need </a:t>
            </a:r>
            <a:r>
              <a:rPr lang="en-US" sz="2400" dirty="0" smtClean="0">
                <a:latin typeface="Georgia" panose="02040502050405020303" pitchFamily="18" charset="0"/>
              </a:rPr>
              <a:t>for backups</a:t>
            </a:r>
            <a:r>
              <a:rPr lang="en-US" sz="2400" dirty="0">
                <a:latin typeface="Georgia" panose="02040502050405020303" pitchFamily="18" charset="0"/>
              </a:rPr>
              <a:t>, but don't want to use a version control system (or perhaps don't like using such </a:t>
            </a:r>
            <a:r>
              <a:rPr lang="en-US" sz="2400" dirty="0">
                <a:latin typeface="Georgia" panose="02040502050405020303" pitchFamily="18" charset="0"/>
              </a:rPr>
              <a:t>systems</a:t>
            </a:r>
            <a:r>
              <a:rPr lang="en-US" sz="2400" dirty="0" smtClean="0">
                <a:latin typeface="Georgia" panose="02040502050405020303" pitchFamily="18" charset="0"/>
              </a:rPr>
              <a:t>)</a:t>
            </a:r>
            <a:endParaRPr lang="en-US" sz="2400" dirty="0">
              <a:latin typeface="Georgia" panose="02040502050405020303" pitchFamily="18" charset="0"/>
            </a:endParaRPr>
          </a:p>
        </p:txBody>
      </p:sp>
      <p:sp>
        <p:nvSpPr>
          <p:cNvPr id="6" name="Rectangle 5"/>
          <p:cNvSpPr/>
          <p:nvPr/>
        </p:nvSpPr>
        <p:spPr>
          <a:xfrm>
            <a:off x="2716928" y="203997"/>
            <a:ext cx="4435830" cy="707886"/>
          </a:xfrm>
          <a:prstGeom prst="rect">
            <a:avLst/>
          </a:prstGeom>
        </p:spPr>
        <p:txBody>
          <a:bodyPr wrap="none">
            <a:spAutoFit/>
          </a:bodyPr>
          <a:lstStyle/>
          <a:p>
            <a:r>
              <a:rPr lang="en-US" sz="4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Georgia" panose="02040502050405020303" pitchFamily="18" charset="0"/>
              </a:rPr>
              <a:t>Why use FBMS?</a:t>
            </a:r>
            <a:endParaRPr lang="en-US" sz="40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Georgia" panose="02040502050405020303" pitchFamily="18" charset="0"/>
            </a:endParaRPr>
          </a:p>
        </p:txBody>
      </p:sp>
    </p:spTree>
    <p:extLst>
      <p:ext uri="{BB962C8B-B14F-4D97-AF65-F5344CB8AC3E}">
        <p14:creationId xmlns:p14="http://schemas.microsoft.com/office/powerpoint/2010/main" val="37990888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56995" y="1026196"/>
            <a:ext cx="7355696" cy="4185761"/>
          </a:xfrm>
          <a:prstGeom prst="rect">
            <a:avLst/>
          </a:prstGeom>
        </p:spPr>
        <p:txBody>
          <a:bodyPr wrap="square">
            <a:spAutoFit/>
          </a:bodyPr>
          <a:lstStyle/>
          <a:p>
            <a:pPr marL="285750" indent="-285750">
              <a:spcBef>
                <a:spcPts val="1200"/>
              </a:spcBef>
              <a:buFont typeface="Arial"/>
              <a:buChar char="•"/>
            </a:pPr>
            <a:r>
              <a:rPr lang="en-US" sz="2400" dirty="0" smtClean="0">
                <a:latin typeface="Georgia" panose="02040502050405020303" pitchFamily="18" charset="0"/>
              </a:rPr>
              <a:t>Under the hood, FBMS is powered by a diverse set of utilities</a:t>
            </a:r>
          </a:p>
          <a:p>
            <a:pPr marL="285750" indent="-285750">
              <a:spcBef>
                <a:spcPts val="1200"/>
              </a:spcBef>
              <a:buFont typeface="Arial"/>
              <a:buChar char="•"/>
            </a:pPr>
            <a:r>
              <a:rPr lang="en-US" sz="2400" dirty="0" smtClean="0">
                <a:latin typeface="Georgia" panose="02040502050405020303" pitchFamily="18" charset="0"/>
              </a:rPr>
              <a:t>File watcher is an interrupt-polling hybrid</a:t>
            </a:r>
          </a:p>
          <a:p>
            <a:pPr marL="285750" indent="-285750">
              <a:spcBef>
                <a:spcPts val="1200"/>
              </a:spcBef>
              <a:buFont typeface="Arial"/>
              <a:buChar char="•"/>
            </a:pPr>
            <a:r>
              <a:rPr lang="en-US" sz="2400" dirty="0" smtClean="0">
                <a:latin typeface="Georgia" panose="02040502050405020303" pitchFamily="18" charset="0"/>
              </a:rPr>
              <a:t>Revisions use the speedy SQLite database manager</a:t>
            </a:r>
            <a:endParaRPr lang="en-US" sz="2400" dirty="0">
              <a:latin typeface="Georgia" panose="02040502050405020303" pitchFamily="18" charset="0"/>
            </a:endParaRPr>
          </a:p>
          <a:p>
            <a:pPr marL="285750" indent="-285750">
              <a:spcBef>
                <a:spcPts val="1200"/>
              </a:spcBef>
              <a:buFont typeface="Arial"/>
              <a:buChar char="•"/>
            </a:pPr>
            <a:r>
              <a:rPr lang="en-US" sz="2400" dirty="0" smtClean="0">
                <a:latin typeface="Georgia" panose="02040502050405020303" pitchFamily="18" charset="0"/>
              </a:rPr>
              <a:t>Patches stored in the unified diff format using Myer’s diff algorithm</a:t>
            </a:r>
          </a:p>
          <a:p>
            <a:pPr marL="285750" indent="-285750">
              <a:spcBef>
                <a:spcPts val="1200"/>
              </a:spcBef>
              <a:buFont typeface="Arial"/>
              <a:buChar char="•"/>
            </a:pPr>
            <a:r>
              <a:rPr lang="en-US" sz="2400" dirty="0" smtClean="0">
                <a:latin typeface="Georgia" panose="02040502050405020303" pitchFamily="18" charset="0"/>
              </a:rPr>
              <a:t>Careful logging kept</a:t>
            </a:r>
          </a:p>
          <a:p>
            <a:pPr marL="285750" indent="-285750">
              <a:spcBef>
                <a:spcPts val="1200"/>
              </a:spcBef>
              <a:buFont typeface="Arial"/>
              <a:buChar char="•"/>
            </a:pPr>
            <a:r>
              <a:rPr lang="en-US" sz="2400" dirty="0" smtClean="0">
                <a:latin typeface="Georgia" panose="02040502050405020303" pitchFamily="18" charset="0"/>
              </a:rPr>
              <a:t>Full details visible online: </a:t>
            </a:r>
            <a:r>
              <a:rPr lang="en-CA" sz="2400" dirty="0">
                <a:hlinkClick r:id="rId3"/>
              </a:rPr>
              <a:t>https://code.google.com/p/fbms/wiki/TechnicalDetails</a:t>
            </a:r>
            <a:endParaRPr lang="en-US" sz="2400" dirty="0" smtClean="0">
              <a:latin typeface="Georgia" panose="02040502050405020303" pitchFamily="18" charset="0"/>
            </a:endParaRPr>
          </a:p>
        </p:txBody>
      </p:sp>
      <p:sp>
        <p:nvSpPr>
          <p:cNvPr id="6" name="Rectangle 5"/>
          <p:cNvSpPr/>
          <p:nvPr/>
        </p:nvSpPr>
        <p:spPr>
          <a:xfrm>
            <a:off x="2374028" y="203997"/>
            <a:ext cx="5311069" cy="707886"/>
          </a:xfrm>
          <a:prstGeom prst="rect">
            <a:avLst/>
          </a:prstGeom>
        </p:spPr>
        <p:txBody>
          <a:bodyPr wrap="none">
            <a:spAutoFit/>
          </a:bodyPr>
          <a:lstStyle/>
          <a:p>
            <a:r>
              <a:rPr lang="en-US" sz="4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Georgia" panose="02040502050405020303" pitchFamily="18" charset="0"/>
              </a:rPr>
              <a:t>Just what is FBMS?</a:t>
            </a:r>
            <a:endParaRPr lang="en-US" sz="40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Georgia" panose="02040502050405020303" pitchFamily="18" charset="0"/>
            </a:endParaRPr>
          </a:p>
        </p:txBody>
      </p:sp>
    </p:spTree>
    <p:extLst>
      <p:ext uri="{BB962C8B-B14F-4D97-AF65-F5344CB8AC3E}">
        <p14:creationId xmlns:p14="http://schemas.microsoft.com/office/powerpoint/2010/main" val="12596593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1026" name="Picture 2" descr="http://i.imgur.com/llKMK7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05835"/>
            <a:ext cx="9156129" cy="41104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14393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2052" name="Picture 4" descr="http://i.imgur.com/mWLVdIz.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08731"/>
            <a:ext cx="9156129" cy="41104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10237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56995" y="1026196"/>
            <a:ext cx="7355696" cy="2031325"/>
          </a:xfrm>
          <a:prstGeom prst="rect">
            <a:avLst/>
          </a:prstGeom>
        </p:spPr>
        <p:txBody>
          <a:bodyPr wrap="square">
            <a:spAutoFit/>
          </a:bodyPr>
          <a:lstStyle/>
          <a:p>
            <a:pPr marL="285750" indent="-285750">
              <a:spcBef>
                <a:spcPts val="1200"/>
              </a:spcBef>
              <a:buFont typeface="Arial"/>
              <a:buChar char="•"/>
            </a:pPr>
            <a:r>
              <a:rPr lang="en-US" sz="2400" dirty="0" smtClean="0">
                <a:latin typeface="Georgia" panose="02040502050405020303" pitchFamily="18" charset="0"/>
              </a:rPr>
              <a:t>Utility program that detects file changes</a:t>
            </a:r>
          </a:p>
          <a:p>
            <a:pPr marL="285750" indent="-285750">
              <a:spcBef>
                <a:spcPts val="1200"/>
              </a:spcBef>
              <a:buFont typeface="Arial"/>
              <a:buChar char="•"/>
            </a:pPr>
            <a:r>
              <a:rPr lang="en-US" sz="2400" dirty="0" smtClean="0">
                <a:latin typeface="Georgia" panose="02040502050405020303" pitchFamily="18" charset="0"/>
              </a:rPr>
              <a:t>Writes and reads database file</a:t>
            </a:r>
          </a:p>
          <a:p>
            <a:pPr marL="285750" indent="-285750">
              <a:spcBef>
                <a:spcPts val="1200"/>
              </a:spcBef>
              <a:buFont typeface="Arial"/>
              <a:buChar char="•"/>
            </a:pPr>
            <a:r>
              <a:rPr lang="en-US" sz="2400" dirty="0" smtClean="0">
                <a:latin typeface="Georgia" panose="02040502050405020303" pitchFamily="18" charset="0"/>
              </a:rPr>
              <a:t>Commits constant logging</a:t>
            </a:r>
          </a:p>
          <a:p>
            <a:pPr marL="285750" indent="-285750">
              <a:spcBef>
                <a:spcPts val="1200"/>
              </a:spcBef>
              <a:buFont typeface="Arial"/>
              <a:buChar char="•"/>
            </a:pPr>
            <a:r>
              <a:rPr lang="en-US" sz="2400" dirty="0" smtClean="0">
                <a:latin typeface="Georgia" panose="02040502050405020303" pitchFamily="18" charset="0"/>
              </a:rPr>
              <a:t>Template for development</a:t>
            </a:r>
          </a:p>
        </p:txBody>
      </p:sp>
      <p:sp>
        <p:nvSpPr>
          <p:cNvPr id="6" name="Rectangle 5"/>
          <p:cNvSpPr/>
          <p:nvPr/>
        </p:nvSpPr>
        <p:spPr>
          <a:xfrm>
            <a:off x="2374028" y="203997"/>
            <a:ext cx="5064207" cy="707886"/>
          </a:xfrm>
          <a:prstGeom prst="rect">
            <a:avLst/>
          </a:prstGeom>
        </p:spPr>
        <p:txBody>
          <a:bodyPr wrap="none">
            <a:spAutoFit/>
          </a:bodyPr>
          <a:lstStyle/>
          <a:p>
            <a:r>
              <a:rPr lang="en-US" sz="4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Georgia" panose="02040502050405020303" pitchFamily="18" charset="0"/>
              </a:rPr>
              <a:t>What we got so far</a:t>
            </a:r>
            <a:endParaRPr lang="en-US" sz="40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Georgia" panose="02040502050405020303" pitchFamily="18"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771" y="3325560"/>
            <a:ext cx="7981950" cy="3248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048727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56995" y="1026196"/>
            <a:ext cx="7355696" cy="3816429"/>
          </a:xfrm>
          <a:prstGeom prst="rect">
            <a:avLst/>
          </a:prstGeom>
        </p:spPr>
        <p:txBody>
          <a:bodyPr wrap="square">
            <a:spAutoFit/>
          </a:bodyPr>
          <a:lstStyle/>
          <a:p>
            <a:pPr marL="285750" indent="-285750">
              <a:spcBef>
                <a:spcPts val="1200"/>
              </a:spcBef>
              <a:buFont typeface="Arial"/>
              <a:buChar char="•"/>
            </a:pPr>
            <a:r>
              <a:rPr lang="en-CA" sz="2400" dirty="0" smtClean="0">
                <a:latin typeface="Georgia" panose="02040502050405020303" pitchFamily="18" charset="0"/>
              </a:rPr>
              <a:t>Everyone has their work cut out for them</a:t>
            </a:r>
          </a:p>
          <a:p>
            <a:pPr marL="285750" indent="-285750">
              <a:spcBef>
                <a:spcPts val="1200"/>
              </a:spcBef>
              <a:buFont typeface="Arial"/>
              <a:buChar char="•"/>
            </a:pPr>
            <a:r>
              <a:rPr lang="en-CA" sz="2400" dirty="0" smtClean="0">
                <a:latin typeface="Georgia" panose="02040502050405020303" pitchFamily="18" charset="0"/>
              </a:rPr>
              <a:t>Group planning and use cases created</a:t>
            </a:r>
          </a:p>
          <a:p>
            <a:pPr marL="285750" indent="-285750">
              <a:spcBef>
                <a:spcPts val="1200"/>
              </a:spcBef>
              <a:buFont typeface="Arial"/>
              <a:buChar char="•"/>
            </a:pPr>
            <a:r>
              <a:rPr lang="en-CA" sz="2400" dirty="0" smtClean="0">
                <a:latin typeface="Georgia" panose="02040502050405020303" pitchFamily="18" charset="0"/>
              </a:rPr>
              <a:t>Individual component development</a:t>
            </a:r>
          </a:p>
          <a:p>
            <a:pPr marL="285750" indent="-285750">
              <a:spcBef>
                <a:spcPts val="1200"/>
              </a:spcBef>
              <a:buFont typeface="Arial"/>
              <a:buChar char="•"/>
            </a:pPr>
            <a:r>
              <a:rPr lang="en-CA" sz="2400" dirty="0" smtClean="0">
                <a:latin typeface="Georgia" panose="02040502050405020303" pitchFamily="18" charset="0"/>
              </a:rPr>
              <a:t>Development both test driven and prototype based</a:t>
            </a:r>
          </a:p>
          <a:p>
            <a:pPr marL="285750" indent="-285750">
              <a:spcBef>
                <a:spcPts val="1200"/>
              </a:spcBef>
              <a:buFont typeface="Arial"/>
              <a:buChar char="•"/>
            </a:pPr>
            <a:r>
              <a:rPr lang="en-CA" sz="2400" dirty="0" smtClean="0">
                <a:latin typeface="Georgia" panose="02040502050405020303" pitchFamily="18" charset="0"/>
              </a:rPr>
              <a:t>Attempt to balance assigned components by estimated time to develop</a:t>
            </a:r>
          </a:p>
          <a:p>
            <a:pPr marL="285750" indent="-285750">
              <a:spcBef>
                <a:spcPts val="1200"/>
              </a:spcBef>
              <a:buFont typeface="Arial"/>
              <a:buChar char="•"/>
            </a:pPr>
            <a:r>
              <a:rPr lang="en-CA" sz="2400" dirty="0" smtClean="0">
                <a:latin typeface="Georgia" panose="02040502050405020303" pitchFamily="18" charset="0"/>
              </a:rPr>
              <a:t>Primary plan is to develop all the important features first and add onto that iteratively</a:t>
            </a:r>
            <a:endParaRPr lang="en-US" sz="2400" dirty="0" smtClean="0">
              <a:latin typeface="Georgia" panose="02040502050405020303" pitchFamily="18" charset="0"/>
            </a:endParaRPr>
          </a:p>
        </p:txBody>
      </p:sp>
      <p:sp>
        <p:nvSpPr>
          <p:cNvPr id="6" name="Rectangle 5"/>
          <p:cNvSpPr/>
          <p:nvPr/>
        </p:nvSpPr>
        <p:spPr>
          <a:xfrm>
            <a:off x="2374028" y="203997"/>
            <a:ext cx="4790094" cy="707886"/>
          </a:xfrm>
          <a:prstGeom prst="rect">
            <a:avLst/>
          </a:prstGeom>
        </p:spPr>
        <p:txBody>
          <a:bodyPr wrap="none">
            <a:spAutoFit/>
          </a:bodyPr>
          <a:lstStyle/>
          <a:p>
            <a:r>
              <a:rPr lang="en-US" sz="4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Georgia" panose="02040502050405020303" pitchFamily="18" charset="0"/>
              </a:rPr>
              <a:t>Work breakdown</a:t>
            </a:r>
            <a:endParaRPr lang="en-US" sz="40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Georgia" panose="02040502050405020303" pitchFamily="18" charset="0"/>
            </a:endParaRPr>
          </a:p>
        </p:txBody>
      </p:sp>
    </p:spTree>
    <p:extLst>
      <p:ext uri="{BB962C8B-B14F-4D97-AF65-F5344CB8AC3E}">
        <p14:creationId xmlns:p14="http://schemas.microsoft.com/office/powerpoint/2010/main" val="19835598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45632" y="1153680"/>
            <a:ext cx="4572000" cy="4770537"/>
          </a:xfrm>
          <a:prstGeom prst="rect">
            <a:avLst/>
          </a:prstGeom>
        </p:spPr>
        <p:txBody>
          <a:bodyPr>
            <a:spAutoFit/>
          </a:bodyPr>
          <a:lstStyle/>
          <a:p>
            <a:r>
              <a:rPr lang="en-US" sz="1600" dirty="0" smtClean="0">
                <a:latin typeface="Arial" panose="020B0604020202020204" pitchFamily="34" charset="0"/>
                <a:ea typeface="Verdana" panose="020B0604030504040204" pitchFamily="34" charset="0"/>
                <a:cs typeface="Arial" panose="020B0604020202020204" pitchFamily="34" charset="0"/>
              </a:rPr>
              <a:t>MIKE H: </a:t>
            </a:r>
            <a:endParaRPr lang="en-US" sz="1600" dirty="0" smtClean="0">
              <a:latin typeface="Arial" panose="020B0604020202020204" pitchFamily="34" charset="0"/>
              <a:ea typeface="Verdana" panose="020B0604030504040204" pitchFamily="34" charset="0"/>
              <a:cs typeface="Arial" panose="020B0604020202020204" pitchFamily="34" charset="0"/>
            </a:endParaRPr>
          </a:p>
          <a:p>
            <a:r>
              <a:rPr lang="en-US" sz="1600" dirty="0" smtClean="0">
                <a:latin typeface="Courier New" panose="02070309020205020404" pitchFamily="49" charset="0"/>
                <a:ea typeface="Verdana" panose="020B0604030504040204" pitchFamily="34" charset="0"/>
                <a:cs typeface="Courier New" panose="02070309020205020404" pitchFamily="49" charset="0"/>
              </a:rPr>
              <a:t>Class </a:t>
            </a:r>
            <a:r>
              <a:rPr lang="en-US" sz="1600" dirty="0">
                <a:latin typeface="Courier New" panose="02070309020205020404" pitchFamily="49" charset="0"/>
                <a:ea typeface="Verdana" panose="020B0604030504040204" pitchFamily="34" charset="0"/>
                <a:cs typeface="Courier New" panose="02070309020205020404" pitchFamily="49" charset="0"/>
              </a:rPr>
              <a:t>prototypes, </a:t>
            </a:r>
            <a:r>
              <a:rPr lang="en-US" sz="1600" dirty="0" err="1">
                <a:latin typeface="Courier New" panose="02070309020205020404" pitchFamily="49" charset="0"/>
                <a:ea typeface="Verdana" panose="020B0604030504040204" pitchFamily="34" charset="0"/>
                <a:cs typeface="Courier New" panose="02070309020205020404" pitchFamily="49" charset="0"/>
              </a:rPr>
              <a:t>PoD</a:t>
            </a:r>
            <a:r>
              <a:rPr lang="en-US" sz="1600" dirty="0">
                <a:latin typeface="Courier New" panose="02070309020205020404" pitchFamily="49" charset="0"/>
                <a:ea typeface="Verdana" panose="020B0604030504040204" pitchFamily="34" charset="0"/>
                <a:cs typeface="Courier New" panose="02070309020205020404" pitchFamily="49" charset="0"/>
              </a:rPr>
              <a:t> classes </a:t>
            </a:r>
          </a:p>
          <a:p>
            <a:r>
              <a:rPr lang="en-US" sz="1600" dirty="0">
                <a:latin typeface="Courier New" panose="02070309020205020404" pitchFamily="49" charset="0"/>
                <a:ea typeface="Verdana" panose="020B0604030504040204" pitchFamily="34" charset="0"/>
                <a:cs typeface="Courier New" panose="02070309020205020404" pitchFamily="49" charset="0"/>
              </a:rPr>
              <a:t>Watcher.* </a:t>
            </a:r>
          </a:p>
          <a:p>
            <a:r>
              <a:rPr lang="en-US" sz="1600" dirty="0" err="1">
                <a:latin typeface="Courier New" panose="02070309020205020404" pitchFamily="49" charset="0"/>
                <a:ea typeface="Verdana" panose="020B0604030504040204" pitchFamily="34" charset="0"/>
                <a:cs typeface="Courier New" panose="02070309020205020404" pitchFamily="49" charset="0"/>
              </a:rPr>
              <a:t>Control.displayRevision</a:t>
            </a:r>
            <a:r>
              <a:rPr lang="en-US" sz="1600" dirty="0">
                <a:latin typeface="Courier New" panose="02070309020205020404" pitchFamily="49" charset="0"/>
                <a:ea typeface="Verdana" panose="020B0604030504040204" pitchFamily="34" charset="0"/>
                <a:cs typeface="Courier New" panose="02070309020205020404" pitchFamily="49" charset="0"/>
              </a:rPr>
              <a:t>() </a:t>
            </a:r>
          </a:p>
          <a:p>
            <a:r>
              <a:rPr lang="en-US" sz="1600" dirty="0" err="1">
                <a:latin typeface="Courier New" panose="02070309020205020404" pitchFamily="49" charset="0"/>
                <a:ea typeface="Verdana" panose="020B0604030504040204" pitchFamily="34" charset="0"/>
                <a:cs typeface="Courier New" panose="02070309020205020404" pitchFamily="49" charset="0"/>
              </a:rPr>
              <a:t>Control.displayRevisionChanges</a:t>
            </a:r>
            <a:r>
              <a:rPr lang="en-US" sz="1600" dirty="0">
                <a:latin typeface="Courier New" panose="02070309020205020404" pitchFamily="49" charset="0"/>
                <a:ea typeface="Verdana" panose="020B0604030504040204" pitchFamily="34" charset="0"/>
                <a:cs typeface="Courier New" panose="02070309020205020404" pitchFamily="49" charset="0"/>
              </a:rPr>
              <a:t>() </a:t>
            </a:r>
          </a:p>
          <a:p>
            <a:r>
              <a:rPr lang="en-US" sz="1600" dirty="0" err="1">
                <a:latin typeface="Courier New" panose="02070309020205020404" pitchFamily="49" charset="0"/>
                <a:ea typeface="Verdana" panose="020B0604030504040204" pitchFamily="34" charset="0"/>
                <a:cs typeface="Courier New" panose="02070309020205020404" pitchFamily="49" charset="0"/>
              </a:rPr>
              <a:t>Control.revertRevision</a:t>
            </a:r>
            <a:r>
              <a:rPr lang="en-US" sz="1600" dirty="0">
                <a:latin typeface="Courier New" panose="02070309020205020404" pitchFamily="49" charset="0"/>
                <a:ea typeface="Verdana" panose="020B0604030504040204" pitchFamily="34" charset="0"/>
                <a:cs typeface="Courier New" panose="02070309020205020404" pitchFamily="49" charset="0"/>
              </a:rPr>
              <a:t>() </a:t>
            </a:r>
          </a:p>
          <a:p>
            <a:r>
              <a:rPr lang="en-US" sz="1600" dirty="0" err="1">
                <a:latin typeface="Courier New" panose="02070309020205020404" pitchFamily="49" charset="0"/>
                <a:ea typeface="Verdana" panose="020B0604030504040204" pitchFamily="34" charset="0"/>
                <a:cs typeface="Courier New" panose="02070309020205020404" pitchFamily="49" charset="0"/>
              </a:rPr>
              <a:t>DbManager.init</a:t>
            </a:r>
            <a:r>
              <a:rPr lang="en-US" sz="1600" dirty="0">
                <a:latin typeface="Courier New" panose="02070309020205020404" pitchFamily="49" charset="0"/>
                <a:ea typeface="Verdana" panose="020B0604030504040204" pitchFamily="34" charset="0"/>
                <a:cs typeface="Courier New" panose="02070309020205020404" pitchFamily="49" charset="0"/>
              </a:rPr>
              <a:t>() </a:t>
            </a:r>
          </a:p>
          <a:p>
            <a:r>
              <a:rPr lang="en-US" sz="1600" dirty="0" err="1">
                <a:latin typeface="Courier New" panose="02070309020205020404" pitchFamily="49" charset="0"/>
                <a:ea typeface="Verdana" panose="020B0604030504040204" pitchFamily="34" charset="0"/>
                <a:cs typeface="Courier New" panose="02070309020205020404" pitchFamily="49" charset="0"/>
              </a:rPr>
              <a:t>DbManager.getRevisionData</a:t>
            </a:r>
            <a:r>
              <a:rPr lang="en-US" sz="1600" dirty="0">
                <a:latin typeface="Courier New" panose="02070309020205020404" pitchFamily="49" charset="0"/>
                <a:ea typeface="Verdana" panose="020B0604030504040204" pitchFamily="34" charset="0"/>
                <a:cs typeface="Courier New" panose="02070309020205020404" pitchFamily="49" charset="0"/>
              </a:rPr>
              <a:t>() </a:t>
            </a:r>
          </a:p>
          <a:p>
            <a:r>
              <a:rPr lang="en-US" sz="1600" dirty="0" err="1">
                <a:latin typeface="Courier New" panose="02070309020205020404" pitchFamily="49" charset="0"/>
                <a:ea typeface="Verdana" panose="020B0604030504040204" pitchFamily="34" charset="0"/>
                <a:cs typeface="Courier New" panose="02070309020205020404" pitchFamily="49" charset="0"/>
              </a:rPr>
              <a:t>Data.getFolderContents</a:t>
            </a:r>
            <a:r>
              <a:rPr lang="en-US" sz="1600" dirty="0">
                <a:latin typeface="Courier New" panose="02070309020205020404" pitchFamily="49" charset="0"/>
                <a:ea typeface="Verdana" panose="020B0604030504040204" pitchFamily="34" charset="0"/>
                <a:cs typeface="Courier New" panose="02070309020205020404" pitchFamily="49" charset="0"/>
              </a:rPr>
              <a:t>() </a:t>
            </a:r>
          </a:p>
          <a:p>
            <a:endParaRPr lang="en-US" sz="1600" dirty="0" smtClean="0">
              <a:latin typeface="Arial" panose="020B0604020202020204" pitchFamily="34" charset="0"/>
              <a:ea typeface="Verdana" panose="020B0604030504040204" pitchFamily="34" charset="0"/>
              <a:cs typeface="Arial" panose="020B0604020202020204" pitchFamily="34" charset="0"/>
            </a:endParaRPr>
          </a:p>
          <a:p>
            <a:r>
              <a:rPr lang="en-US" sz="1600" dirty="0" smtClean="0">
                <a:latin typeface="Arial" panose="020B0604020202020204" pitchFamily="34" charset="0"/>
                <a:ea typeface="Verdana" panose="020B0604030504040204" pitchFamily="34" charset="0"/>
                <a:cs typeface="Arial" panose="020B0604020202020204" pitchFamily="34" charset="0"/>
              </a:rPr>
              <a:t>MICHAEL B:</a:t>
            </a:r>
            <a:endParaRPr lang="en-US" sz="1600" dirty="0">
              <a:latin typeface="Arial" panose="020B0604020202020204" pitchFamily="34" charset="0"/>
              <a:ea typeface="Verdana" panose="020B0604030504040204" pitchFamily="34" charset="0"/>
              <a:cs typeface="Arial" panose="020B0604020202020204" pitchFamily="34" charset="0"/>
            </a:endParaRPr>
          </a:p>
          <a:p>
            <a:r>
              <a:rPr lang="en-US" sz="1600" dirty="0" err="1">
                <a:latin typeface="Courier New" panose="02070309020205020404" pitchFamily="49" charset="0"/>
                <a:ea typeface="Verdana" panose="020B0604030504040204" pitchFamily="34" charset="0"/>
                <a:cs typeface="Courier New" panose="02070309020205020404" pitchFamily="49" charset="0"/>
              </a:rPr>
              <a:t>Control.handleCreatedFiles</a:t>
            </a:r>
            <a:r>
              <a:rPr lang="en-US" sz="1600" dirty="0">
                <a:latin typeface="Courier New" panose="02070309020205020404" pitchFamily="49" charset="0"/>
                <a:ea typeface="Verdana" panose="020B0604030504040204" pitchFamily="34" charset="0"/>
                <a:cs typeface="Courier New" panose="02070309020205020404" pitchFamily="49" charset="0"/>
              </a:rPr>
              <a:t>() </a:t>
            </a:r>
          </a:p>
          <a:p>
            <a:r>
              <a:rPr lang="en-US" sz="1600" dirty="0" err="1">
                <a:latin typeface="Courier New" panose="02070309020205020404" pitchFamily="49" charset="0"/>
                <a:ea typeface="Verdana" panose="020B0604030504040204" pitchFamily="34" charset="0"/>
                <a:cs typeface="Courier New" panose="02070309020205020404" pitchFamily="49" charset="0"/>
              </a:rPr>
              <a:t>Control.handleModifiedFiles</a:t>
            </a:r>
            <a:r>
              <a:rPr lang="en-US" sz="1600" dirty="0">
                <a:latin typeface="Courier New" panose="02070309020205020404" pitchFamily="49" charset="0"/>
                <a:ea typeface="Verdana" panose="020B0604030504040204" pitchFamily="34" charset="0"/>
                <a:cs typeface="Courier New" panose="02070309020205020404" pitchFamily="49" charset="0"/>
              </a:rPr>
              <a:t>() </a:t>
            </a:r>
          </a:p>
          <a:p>
            <a:r>
              <a:rPr lang="en-US" sz="1600" dirty="0" err="1">
                <a:latin typeface="Courier New" panose="02070309020205020404" pitchFamily="49" charset="0"/>
                <a:ea typeface="Verdana" panose="020B0604030504040204" pitchFamily="34" charset="0"/>
                <a:cs typeface="Courier New" panose="02070309020205020404" pitchFamily="49" charset="0"/>
              </a:rPr>
              <a:t>Control.handleRenamedFiles</a:t>
            </a:r>
            <a:r>
              <a:rPr lang="en-US" sz="1600" dirty="0">
                <a:latin typeface="Courier New" panose="02070309020205020404" pitchFamily="49" charset="0"/>
                <a:ea typeface="Verdana" panose="020B0604030504040204" pitchFamily="34" charset="0"/>
                <a:cs typeface="Courier New" panose="02070309020205020404" pitchFamily="49" charset="0"/>
              </a:rPr>
              <a:t>() </a:t>
            </a:r>
          </a:p>
          <a:p>
            <a:r>
              <a:rPr lang="en-US" sz="1600" dirty="0" err="1">
                <a:latin typeface="Courier New" panose="02070309020205020404" pitchFamily="49" charset="0"/>
                <a:ea typeface="Verdana" panose="020B0604030504040204" pitchFamily="34" charset="0"/>
                <a:cs typeface="Courier New" panose="02070309020205020404" pitchFamily="49" charset="0"/>
              </a:rPr>
              <a:t>Control.HandleDeletedFiles</a:t>
            </a:r>
            <a:r>
              <a:rPr lang="en-US" sz="1600" dirty="0">
                <a:latin typeface="Courier New" panose="02070309020205020404" pitchFamily="49" charset="0"/>
                <a:ea typeface="Verdana" panose="020B0604030504040204" pitchFamily="34" charset="0"/>
                <a:cs typeface="Courier New" panose="02070309020205020404" pitchFamily="49" charset="0"/>
              </a:rPr>
              <a:t>() </a:t>
            </a:r>
          </a:p>
          <a:p>
            <a:r>
              <a:rPr lang="en-US" sz="1600" dirty="0" err="1">
                <a:latin typeface="Courier New" panose="02070309020205020404" pitchFamily="49" charset="0"/>
                <a:ea typeface="Verdana" panose="020B0604030504040204" pitchFamily="34" charset="0"/>
                <a:cs typeface="Courier New" panose="02070309020205020404" pitchFamily="49" charset="0"/>
              </a:rPr>
              <a:t>DbManager.renameFile</a:t>
            </a:r>
            <a:r>
              <a:rPr lang="en-US" sz="1600" dirty="0">
                <a:latin typeface="Courier New" panose="02070309020205020404" pitchFamily="49" charset="0"/>
                <a:ea typeface="Verdana" panose="020B0604030504040204" pitchFamily="34" charset="0"/>
                <a:cs typeface="Courier New" panose="02070309020205020404" pitchFamily="49" charset="0"/>
              </a:rPr>
              <a:t>() </a:t>
            </a:r>
          </a:p>
          <a:p>
            <a:r>
              <a:rPr lang="en-US" sz="1600" dirty="0" err="1">
                <a:latin typeface="Courier New" panose="02070309020205020404" pitchFamily="49" charset="0"/>
                <a:ea typeface="Verdana" panose="020B0604030504040204" pitchFamily="34" charset="0"/>
                <a:cs typeface="Courier New" panose="02070309020205020404" pitchFamily="49" charset="0"/>
              </a:rPr>
              <a:t>DbManager.getConfig</a:t>
            </a:r>
            <a:r>
              <a:rPr lang="en-US" sz="1600" dirty="0">
                <a:latin typeface="Courier New" panose="02070309020205020404" pitchFamily="49" charset="0"/>
                <a:ea typeface="Verdana" panose="020B0604030504040204" pitchFamily="34" charset="0"/>
                <a:cs typeface="Courier New" panose="02070309020205020404" pitchFamily="49" charset="0"/>
              </a:rPr>
              <a:t>() </a:t>
            </a:r>
          </a:p>
          <a:p>
            <a:r>
              <a:rPr lang="en-US" sz="1600" dirty="0" err="1">
                <a:latin typeface="Courier New" panose="02070309020205020404" pitchFamily="49" charset="0"/>
                <a:ea typeface="Verdana" panose="020B0604030504040204" pitchFamily="34" charset="0"/>
                <a:cs typeface="Courier New" panose="02070309020205020404" pitchFamily="49" charset="0"/>
              </a:rPr>
              <a:t>DbManager.setConfig</a:t>
            </a:r>
            <a:r>
              <a:rPr lang="en-US" sz="1600" dirty="0">
                <a:latin typeface="Courier New" panose="02070309020205020404" pitchFamily="49" charset="0"/>
                <a:ea typeface="Verdana" panose="020B0604030504040204" pitchFamily="34" charset="0"/>
                <a:cs typeface="Courier New" panose="02070309020205020404" pitchFamily="49" charset="0"/>
              </a:rPr>
              <a:t>() </a:t>
            </a:r>
          </a:p>
          <a:p>
            <a:endParaRPr lang="en-US" sz="1600" dirty="0">
              <a:latin typeface="Arial" panose="020B0604020202020204" pitchFamily="34" charset="0"/>
              <a:ea typeface="Verdana" panose="020B0604030504040204" pitchFamily="34" charset="0"/>
              <a:cs typeface="Arial" panose="020B0604020202020204" pitchFamily="34" charset="0"/>
            </a:endParaRPr>
          </a:p>
        </p:txBody>
      </p:sp>
      <p:sp>
        <p:nvSpPr>
          <p:cNvPr id="5" name="Rectangle 4"/>
          <p:cNvSpPr/>
          <p:nvPr/>
        </p:nvSpPr>
        <p:spPr>
          <a:xfrm>
            <a:off x="5220586" y="999476"/>
            <a:ext cx="3760384" cy="5509200"/>
          </a:xfrm>
          <a:prstGeom prst="rect">
            <a:avLst/>
          </a:prstGeom>
        </p:spPr>
        <p:txBody>
          <a:bodyPr wrap="square">
            <a:spAutoFit/>
          </a:bodyPr>
          <a:lstStyle/>
          <a:p>
            <a:r>
              <a:rPr lang="en-US" sz="1600" dirty="0" smtClean="0">
                <a:latin typeface="Georgia" panose="02040502050405020303" pitchFamily="18" charset="0"/>
              </a:rPr>
              <a:t>DA T:</a:t>
            </a:r>
            <a:endParaRPr lang="en-US" sz="1600" dirty="0" smtClean="0">
              <a:latin typeface="Georgia" panose="02040502050405020303" pitchFamily="18" charset="0"/>
            </a:endParaRPr>
          </a:p>
          <a:p>
            <a:r>
              <a:rPr lang="en-US" sz="1600" dirty="0" err="1" smtClean="0">
                <a:latin typeface="Courier New" panose="02070309020205020404" pitchFamily="49" charset="0"/>
                <a:cs typeface="Courier New" panose="02070309020205020404" pitchFamily="49" charset="0"/>
              </a:rPr>
              <a:t>FileHistory.getRevision</a:t>
            </a:r>
            <a:r>
              <a:rPr lang="en-US" sz="1600" dirty="0" smtClean="0">
                <a:latin typeface="Courier New" panose="02070309020205020404" pitchFamily="49" charset="0"/>
                <a:cs typeface="Courier New" panose="02070309020205020404" pitchFamily="49" charset="0"/>
              </a:rPr>
              <a:t>() </a:t>
            </a:r>
          </a:p>
          <a:p>
            <a:r>
              <a:rPr lang="en-US" sz="1600" dirty="0" err="1" smtClean="0">
                <a:latin typeface="Courier New" panose="02070309020205020404" pitchFamily="49" charset="0"/>
                <a:cs typeface="Courier New" panose="02070309020205020404" pitchFamily="49" charset="0"/>
              </a:rPr>
              <a:t>FileHistory.obtainRevision</a:t>
            </a:r>
            <a:r>
              <a:rPr lang="en-US" sz="1600" dirty="0" smtClean="0">
                <a:latin typeface="Courier New" panose="02070309020205020404" pitchFamily="49" charset="0"/>
                <a:cs typeface="Courier New" panose="02070309020205020404" pitchFamily="49" charset="0"/>
              </a:rPr>
              <a:t>() </a:t>
            </a:r>
          </a:p>
          <a:p>
            <a:r>
              <a:rPr lang="en-US" sz="1600" dirty="0" err="1" smtClean="0">
                <a:latin typeface="Courier New" panose="02070309020205020404" pitchFamily="49" charset="0"/>
                <a:cs typeface="Courier New" panose="02070309020205020404" pitchFamily="49" charset="0"/>
              </a:rPr>
              <a:t>FileHistory.storeRevision</a:t>
            </a:r>
            <a:r>
              <a:rPr lang="en-US" sz="1600" dirty="0" smtClean="0">
                <a:latin typeface="Courier New" panose="02070309020205020404" pitchFamily="49" charset="0"/>
                <a:cs typeface="Courier New" panose="02070309020205020404" pitchFamily="49" charset="0"/>
              </a:rPr>
              <a:t>() </a:t>
            </a:r>
          </a:p>
          <a:p>
            <a:r>
              <a:rPr lang="en-US" sz="1600" dirty="0" err="1" smtClean="0">
                <a:latin typeface="Courier New" panose="02070309020205020404" pitchFamily="49" charset="0"/>
                <a:cs typeface="Courier New" panose="02070309020205020404" pitchFamily="49" charset="0"/>
              </a:rPr>
              <a:t>FileOp.delete</a:t>
            </a:r>
            <a:r>
              <a:rPr lang="en-US" sz="1600" dirty="0" smtClean="0">
                <a:latin typeface="Courier New" panose="02070309020205020404" pitchFamily="49" charset="0"/>
                <a:cs typeface="Courier New" panose="02070309020205020404" pitchFamily="49" charset="0"/>
              </a:rPr>
              <a:t>() </a:t>
            </a:r>
          </a:p>
          <a:p>
            <a:r>
              <a:rPr lang="en-US" sz="1600" dirty="0" err="1" smtClean="0">
                <a:latin typeface="Courier New" panose="02070309020205020404" pitchFamily="49" charset="0"/>
                <a:cs typeface="Courier New" panose="02070309020205020404" pitchFamily="49" charset="0"/>
              </a:rPr>
              <a:t>FileOp.filesize</a:t>
            </a:r>
            <a:r>
              <a:rPr lang="en-US" sz="1600" dirty="0" smtClean="0">
                <a:latin typeface="Courier New" panose="02070309020205020404" pitchFamily="49" charset="0"/>
                <a:cs typeface="Courier New" panose="02070309020205020404" pitchFamily="49" charset="0"/>
              </a:rPr>
              <a:t>() </a:t>
            </a:r>
          </a:p>
          <a:p>
            <a:r>
              <a:rPr lang="en-US" sz="1600" dirty="0" err="1" smtClean="0">
                <a:latin typeface="Courier New" panose="02070309020205020404" pitchFamily="49" charset="0"/>
                <a:cs typeface="Courier New" panose="02070309020205020404" pitchFamily="49" charset="0"/>
              </a:rPr>
              <a:t>FileOp.rename</a:t>
            </a:r>
            <a:r>
              <a:rPr lang="en-US" sz="1600" dirty="0" smtClean="0">
                <a:latin typeface="Courier New" panose="02070309020205020404" pitchFamily="49" charset="0"/>
                <a:cs typeface="Courier New" panose="02070309020205020404" pitchFamily="49" charset="0"/>
              </a:rPr>
              <a:t>() </a:t>
            </a:r>
          </a:p>
          <a:p>
            <a:r>
              <a:rPr lang="en-US" sz="1600" dirty="0" err="1" smtClean="0">
                <a:latin typeface="Courier New" panose="02070309020205020404" pitchFamily="49" charset="0"/>
                <a:cs typeface="Courier New" panose="02070309020205020404" pitchFamily="49" charset="0"/>
              </a:rPr>
              <a:t>FileOp.copy</a:t>
            </a:r>
            <a:r>
              <a:rPr lang="en-US" sz="1600" dirty="0" smtClean="0">
                <a:latin typeface="Courier New" panose="02070309020205020404" pitchFamily="49" charset="0"/>
                <a:cs typeface="Courier New" panose="02070309020205020404" pitchFamily="49" charset="0"/>
              </a:rPr>
              <a:t>()</a:t>
            </a:r>
            <a:endParaRPr lang="en-US" sz="1600" dirty="0" smtClean="0">
              <a:latin typeface="Courier New" panose="02070309020205020404" pitchFamily="49" charset="0"/>
              <a:cs typeface="Courier New" panose="02070309020205020404" pitchFamily="49" charset="0"/>
            </a:endParaRPr>
          </a:p>
          <a:p>
            <a:r>
              <a:rPr lang="en-US" sz="1600" dirty="0" err="1" smtClean="0">
                <a:latin typeface="Courier New" panose="02070309020205020404" pitchFamily="49" charset="0"/>
                <a:cs typeface="Courier New" panose="02070309020205020404" pitchFamily="49" charset="0"/>
              </a:rPr>
              <a:t>FileOp.fileValid</a:t>
            </a:r>
            <a:r>
              <a:rPr lang="en-US" sz="1600" dirty="0" smtClean="0">
                <a:latin typeface="Courier New" panose="02070309020205020404" pitchFamily="49" charset="0"/>
                <a:cs typeface="Courier New" panose="02070309020205020404" pitchFamily="49" charset="0"/>
              </a:rPr>
              <a:t>() </a:t>
            </a:r>
          </a:p>
          <a:p>
            <a:endParaRPr lang="en-US" sz="1600" dirty="0" smtClean="0">
              <a:latin typeface="Georgia" panose="02040502050405020303" pitchFamily="18" charset="0"/>
            </a:endParaRPr>
          </a:p>
          <a:p>
            <a:r>
              <a:rPr lang="en-US" sz="1600" dirty="0" smtClean="0">
                <a:latin typeface="Georgia" panose="02040502050405020303" pitchFamily="18" charset="0"/>
              </a:rPr>
              <a:t>HATTAN A:</a:t>
            </a:r>
            <a:endParaRPr lang="en-US" sz="1600" dirty="0" smtClean="0">
              <a:latin typeface="Georgia" panose="02040502050405020303" pitchFamily="18" charset="0"/>
            </a:endParaRPr>
          </a:p>
          <a:p>
            <a:r>
              <a:rPr lang="en-US" sz="1600" dirty="0" err="1" smtClean="0">
                <a:latin typeface="Courier New" panose="02070309020205020404" pitchFamily="49" charset="0"/>
                <a:cs typeface="Courier New" panose="02070309020205020404" pitchFamily="49" charset="0"/>
              </a:rPr>
              <a:t>Control.restoreBackup</a:t>
            </a:r>
            <a:r>
              <a:rPr lang="en-US" sz="1600" dirty="0" smtClean="0">
                <a:latin typeface="Courier New" panose="02070309020205020404" pitchFamily="49" charset="0"/>
                <a:cs typeface="Courier New" panose="02070309020205020404" pitchFamily="49" charset="0"/>
              </a:rPr>
              <a:t>() </a:t>
            </a:r>
          </a:p>
          <a:p>
            <a:r>
              <a:rPr lang="en-US" sz="1600" dirty="0" err="1" smtClean="0">
                <a:latin typeface="Courier New" panose="02070309020205020404" pitchFamily="49" charset="0"/>
                <a:cs typeface="Courier New" panose="02070309020205020404" pitchFamily="49" charset="0"/>
              </a:rPr>
              <a:t>FileOp.createDiff</a:t>
            </a:r>
            <a:r>
              <a:rPr lang="en-US" sz="1600" dirty="0" smtClean="0">
                <a:latin typeface="Courier New" panose="02070309020205020404" pitchFamily="49" charset="0"/>
                <a:cs typeface="Courier New" panose="02070309020205020404" pitchFamily="49" charset="0"/>
              </a:rPr>
              <a:t>() </a:t>
            </a:r>
          </a:p>
          <a:p>
            <a:r>
              <a:rPr lang="en-US" sz="1600" dirty="0" err="1" smtClean="0">
                <a:latin typeface="Courier New" panose="02070309020205020404" pitchFamily="49" charset="0"/>
                <a:cs typeface="Courier New" panose="02070309020205020404" pitchFamily="49" charset="0"/>
              </a:rPr>
              <a:t>FileOp.applyDiff</a:t>
            </a:r>
            <a:r>
              <a:rPr lang="en-US" sz="1600" dirty="0" smtClean="0">
                <a:latin typeface="Courier New" panose="02070309020205020404" pitchFamily="49" charset="0"/>
                <a:cs typeface="Courier New" panose="02070309020205020404" pitchFamily="49" charset="0"/>
              </a:rPr>
              <a:t>() </a:t>
            </a:r>
          </a:p>
          <a:p>
            <a:r>
              <a:rPr lang="en-US" sz="1600" dirty="0" err="1" smtClean="0">
                <a:latin typeface="Courier New" panose="02070309020205020404" pitchFamily="49" charset="0"/>
                <a:cs typeface="Courier New" panose="02070309020205020404" pitchFamily="49" charset="0"/>
              </a:rPr>
              <a:t>FileOp.fileToList</a:t>
            </a:r>
            <a:r>
              <a:rPr lang="en-US" sz="1600" dirty="0" smtClean="0">
                <a:latin typeface="Courier New" panose="02070309020205020404" pitchFamily="49" charset="0"/>
                <a:cs typeface="Courier New" panose="02070309020205020404" pitchFamily="49" charset="0"/>
              </a:rPr>
              <a:t>() </a:t>
            </a:r>
          </a:p>
          <a:p>
            <a:r>
              <a:rPr lang="en-US" sz="1600" dirty="0" err="1" smtClean="0">
                <a:latin typeface="Courier New" panose="02070309020205020404" pitchFamily="49" charset="0"/>
                <a:cs typeface="Courier New" panose="02070309020205020404" pitchFamily="49" charset="0"/>
              </a:rPr>
              <a:t>FileOp.isFolder</a:t>
            </a:r>
            <a:r>
              <a:rPr lang="en-US" sz="1600" dirty="0" smtClean="0">
                <a:latin typeface="Courier New" panose="02070309020205020404" pitchFamily="49" charset="0"/>
                <a:cs typeface="Courier New" panose="02070309020205020404" pitchFamily="49" charset="0"/>
              </a:rPr>
              <a:t>() </a:t>
            </a:r>
          </a:p>
          <a:p>
            <a:r>
              <a:rPr lang="en-US" sz="1600" dirty="0" err="1" smtClean="0">
                <a:latin typeface="Courier New" panose="02070309020205020404" pitchFamily="49" charset="0"/>
                <a:cs typeface="Courier New" panose="02070309020205020404" pitchFamily="49" charset="0"/>
              </a:rPr>
              <a:t>Data.getRevisionInfo</a:t>
            </a:r>
            <a:r>
              <a:rPr lang="en-US" sz="1600" dirty="0" smtClean="0">
                <a:latin typeface="Courier New" panose="02070309020205020404" pitchFamily="49" charset="0"/>
                <a:cs typeface="Courier New" panose="02070309020205020404" pitchFamily="49" charset="0"/>
              </a:rPr>
              <a:t>() </a:t>
            </a:r>
          </a:p>
          <a:p>
            <a:r>
              <a:rPr lang="en-US" sz="1600" dirty="0" err="1" smtClean="0">
                <a:latin typeface="Courier New" panose="02070309020205020404" pitchFamily="49" charset="0"/>
                <a:cs typeface="Courier New" panose="02070309020205020404" pitchFamily="49" charset="0"/>
              </a:rPr>
              <a:t>DbManager.insertRevision</a:t>
            </a:r>
            <a:r>
              <a:rPr lang="en-US" sz="1600" dirty="0" smtClean="0">
                <a:latin typeface="Courier New" panose="02070309020205020404" pitchFamily="49" charset="0"/>
                <a:cs typeface="Courier New" panose="02070309020205020404" pitchFamily="49" charset="0"/>
              </a:rPr>
              <a:t>() </a:t>
            </a:r>
          </a:p>
          <a:p>
            <a:endParaRPr lang="en-US" sz="1600" dirty="0" smtClean="0">
              <a:latin typeface="Georgia" panose="02040502050405020303" pitchFamily="18" charset="0"/>
            </a:endParaRPr>
          </a:p>
          <a:p>
            <a:r>
              <a:rPr lang="en-US" sz="1600" dirty="0" smtClean="0">
                <a:latin typeface="Georgia" panose="02040502050405020303" pitchFamily="18" charset="0"/>
              </a:rPr>
              <a:t>SYED R:</a:t>
            </a:r>
            <a:endParaRPr lang="en-US" sz="1600" dirty="0" smtClean="0">
              <a:latin typeface="Georgia" panose="02040502050405020303" pitchFamily="18" charset="0"/>
            </a:endParaRPr>
          </a:p>
          <a:p>
            <a:r>
              <a:rPr lang="en-US" sz="1600" dirty="0" err="1" smtClean="0">
                <a:latin typeface="Courier New" panose="02070309020205020404" pitchFamily="49" charset="0"/>
                <a:cs typeface="Courier New" panose="02070309020205020404" pitchFamily="49" charset="0"/>
              </a:rPr>
              <a:t>FrontEnd</a:t>
            </a:r>
            <a:r>
              <a:rPr lang="en-US" sz="1600" dirty="0" smtClean="0">
                <a:latin typeface="Courier New" panose="02070309020205020404" pitchFamily="49" charset="0"/>
                <a:cs typeface="Courier New" panose="02070309020205020404" pitchFamily="49" charset="0"/>
              </a:rPr>
              <a:t>.* </a:t>
            </a:r>
          </a:p>
          <a:p>
            <a:r>
              <a:rPr lang="en-US" sz="1600" dirty="0" err="1" smtClean="0">
                <a:latin typeface="Courier New" panose="02070309020205020404" pitchFamily="49" charset="0"/>
                <a:cs typeface="Courier New" panose="02070309020205020404" pitchFamily="49" charset="0"/>
              </a:rPr>
              <a:t>FileHistory.renameRevision</a:t>
            </a:r>
            <a:r>
              <a:rPr lang="en-US" sz="1600" dirty="0" smtClean="0">
                <a:latin typeface="Courier New" panose="02070309020205020404" pitchFamily="49" charset="0"/>
                <a:cs typeface="Courier New" panose="02070309020205020404" pitchFamily="49" charset="0"/>
              </a:rPr>
              <a:t>() </a:t>
            </a:r>
            <a:endParaRPr lang="en-US" sz="1600" dirty="0">
              <a:latin typeface="Courier New" panose="02070309020205020404" pitchFamily="49" charset="0"/>
              <a:cs typeface="Courier New" panose="02070309020205020404" pitchFamily="49" charset="0"/>
            </a:endParaRPr>
          </a:p>
        </p:txBody>
      </p:sp>
      <p:sp>
        <p:nvSpPr>
          <p:cNvPr id="6" name="Rectangle 5"/>
          <p:cNvSpPr/>
          <p:nvPr/>
        </p:nvSpPr>
        <p:spPr>
          <a:xfrm>
            <a:off x="2374028" y="203997"/>
            <a:ext cx="4790094" cy="707886"/>
          </a:xfrm>
          <a:prstGeom prst="rect">
            <a:avLst/>
          </a:prstGeom>
        </p:spPr>
        <p:txBody>
          <a:bodyPr wrap="none">
            <a:spAutoFit/>
          </a:bodyPr>
          <a:lstStyle/>
          <a:p>
            <a:r>
              <a:rPr lang="en-US" sz="4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Georgia" panose="02040502050405020303" pitchFamily="18" charset="0"/>
              </a:rPr>
              <a:t>Work breakdown</a:t>
            </a:r>
            <a:endParaRPr lang="en-US" sz="40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Georgia" panose="02040502050405020303" pitchFamily="18" charset="0"/>
            </a:endParaRPr>
          </a:p>
        </p:txBody>
      </p:sp>
    </p:spTree>
    <p:extLst>
      <p:ext uri="{BB962C8B-B14F-4D97-AF65-F5344CB8AC3E}">
        <p14:creationId xmlns:p14="http://schemas.microsoft.com/office/powerpoint/2010/main" val="11165436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44985" y="190847"/>
            <a:ext cx="5790368" cy="707886"/>
          </a:xfrm>
          <a:prstGeom prst="rect">
            <a:avLst/>
          </a:prstGeom>
        </p:spPr>
        <p:txBody>
          <a:bodyPr wrap="none">
            <a:spAutoFit/>
          </a:bodyPr>
          <a:lstStyle/>
          <a:p>
            <a:r>
              <a:rPr lang="en-US" sz="4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Georgia" panose="02040502050405020303" pitchFamily="18" charset="0"/>
              </a:rPr>
              <a:t>There’s always a plan</a:t>
            </a:r>
            <a:endParaRPr lang="en-US" sz="40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Georgia" panose="02040502050405020303" pitchFamily="18" charset="0"/>
            </a:endParaRPr>
          </a:p>
        </p:txBody>
      </p:sp>
      <p:sp>
        <p:nvSpPr>
          <p:cNvPr id="6" name="Rectangle 5"/>
          <p:cNvSpPr/>
          <p:nvPr/>
        </p:nvSpPr>
        <p:spPr>
          <a:xfrm>
            <a:off x="1256995" y="1026196"/>
            <a:ext cx="7355696" cy="5447645"/>
          </a:xfrm>
          <a:prstGeom prst="rect">
            <a:avLst/>
          </a:prstGeom>
        </p:spPr>
        <p:txBody>
          <a:bodyPr wrap="square">
            <a:spAutoFit/>
          </a:bodyPr>
          <a:lstStyle/>
          <a:p>
            <a:pPr marL="285750" indent="-285750">
              <a:spcBef>
                <a:spcPts val="1200"/>
              </a:spcBef>
              <a:buFont typeface="Arial"/>
              <a:buChar char="•"/>
            </a:pPr>
            <a:r>
              <a:rPr lang="en-CA" sz="2400" dirty="0" smtClean="0">
                <a:latin typeface="Georgia" panose="02040502050405020303" pitchFamily="18" charset="0"/>
              </a:rPr>
              <a:t>Planning largely completed already as a group</a:t>
            </a:r>
          </a:p>
          <a:p>
            <a:pPr marL="285750" indent="-285750">
              <a:spcBef>
                <a:spcPts val="1200"/>
              </a:spcBef>
              <a:buFont typeface="Arial"/>
              <a:buChar char="•"/>
            </a:pPr>
            <a:r>
              <a:rPr lang="en-CA" sz="2400" dirty="0" smtClean="0">
                <a:latin typeface="Georgia" panose="02040502050405020303" pitchFamily="18" charset="0"/>
              </a:rPr>
              <a:t>Individual components will be created and integrated as per the design documentation</a:t>
            </a:r>
          </a:p>
          <a:p>
            <a:pPr marL="285750" indent="-285750">
              <a:spcBef>
                <a:spcPts val="1200"/>
              </a:spcBef>
              <a:buFont typeface="Arial"/>
              <a:buChar char="•"/>
            </a:pPr>
            <a:r>
              <a:rPr lang="en-CA" sz="2400" dirty="0" smtClean="0">
                <a:latin typeface="Georgia" panose="02040502050405020303" pitchFamily="18" charset="0"/>
              </a:rPr>
              <a:t>Final integration done by an individual with assistance and verification of the group</a:t>
            </a:r>
          </a:p>
          <a:p>
            <a:pPr marL="285750" indent="-285750">
              <a:spcBef>
                <a:spcPts val="1200"/>
              </a:spcBef>
              <a:buFont typeface="Arial"/>
              <a:buChar char="•"/>
            </a:pPr>
            <a:r>
              <a:rPr lang="en-CA" sz="2400" dirty="0" smtClean="0">
                <a:latin typeface="Georgia" panose="02040502050405020303" pitchFamily="18" charset="0"/>
              </a:rPr>
              <a:t>Test driven development ensures components work as we develop them</a:t>
            </a:r>
          </a:p>
          <a:p>
            <a:pPr marL="285750" indent="-285750">
              <a:spcBef>
                <a:spcPts val="1200"/>
              </a:spcBef>
              <a:buFont typeface="Arial"/>
              <a:buChar char="•"/>
            </a:pPr>
            <a:r>
              <a:rPr lang="en-CA" sz="2400" dirty="0" smtClean="0">
                <a:latin typeface="Georgia" panose="02040502050405020303" pitchFamily="18" charset="0"/>
              </a:rPr>
              <a:t>Distribution handled by another individual based on the setup used in our toy example</a:t>
            </a:r>
          </a:p>
          <a:p>
            <a:pPr marL="285750" indent="-285750">
              <a:spcBef>
                <a:spcPts val="1200"/>
              </a:spcBef>
              <a:buFont typeface="Arial"/>
              <a:buChar char="•"/>
            </a:pPr>
            <a:r>
              <a:rPr lang="en-CA" sz="2400" dirty="0" smtClean="0">
                <a:latin typeface="Georgia" panose="02040502050405020303" pitchFamily="18" charset="0"/>
              </a:rPr>
              <a:t>Difficulties include unfamiliar ground and cross platform issues</a:t>
            </a:r>
          </a:p>
          <a:p>
            <a:pPr marL="285750" indent="-285750">
              <a:spcBef>
                <a:spcPts val="1200"/>
              </a:spcBef>
              <a:buFont typeface="Arial"/>
              <a:buChar char="•"/>
            </a:pPr>
            <a:endParaRPr lang="en-US" sz="2400" dirty="0" smtClean="0">
              <a:latin typeface="Georgia" panose="02040502050405020303" pitchFamily="18" charset="0"/>
            </a:endParaRPr>
          </a:p>
        </p:txBody>
      </p:sp>
    </p:spTree>
    <p:extLst>
      <p:ext uri="{BB962C8B-B14F-4D97-AF65-F5344CB8AC3E}">
        <p14:creationId xmlns:p14="http://schemas.microsoft.com/office/powerpoint/2010/main" val="391681884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281</TotalTime>
  <Words>1693</Words>
  <Application>Microsoft Office PowerPoint</Application>
  <PresentationFormat>On-screen Show (4:3)</PresentationFormat>
  <Paragraphs>154</Paragraphs>
  <Slides>11</Slides>
  <Notes>11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Solstice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Hattan Alsharif</dc:creator>
  <cp:lastModifiedBy>Mike</cp:lastModifiedBy>
  <cp:revision>54</cp:revision>
  <dcterms:created xsi:type="dcterms:W3CDTF">2013-10-03T17:43:08Z</dcterms:created>
  <dcterms:modified xsi:type="dcterms:W3CDTF">2013-10-04T06:44:29Z</dcterms:modified>
</cp:coreProperties>
</file>