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64" r:id="rId3"/>
    <p:sldId id="256" r:id="rId4"/>
    <p:sldId id="265" r:id="rId5"/>
    <p:sldId id="266" r:id="rId6"/>
    <p:sldId id="257" r:id="rId7"/>
    <p:sldId id="259" r:id="rId8"/>
    <p:sldId id="267" r:id="rId9"/>
    <p:sldId id="260" r:id="rId10"/>
    <p:sldId id="262" r:id="rId11"/>
    <p:sldId id="268" r:id="rId12"/>
    <p:sldId id="269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C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0"/>
  </p:normalViewPr>
  <p:slideViewPr>
    <p:cSldViewPr snapToGrid="0" snapToObjects="1">
      <p:cViewPr>
        <p:scale>
          <a:sx n="50" d="100"/>
          <a:sy n="50" d="100"/>
        </p:scale>
        <p:origin x="1450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24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7DD253-5349-088D-7051-577577FAEC7D}"/>
              </a:ext>
            </a:extLst>
          </p:cNvPr>
          <p:cNvSpPr txBox="1"/>
          <p:nvPr/>
        </p:nvSpPr>
        <p:spPr>
          <a:xfrm>
            <a:off x="2498480" y="256290"/>
            <a:ext cx="9633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Санкт-Петербургский государственный университет телекоммуникаций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им. проф. М.А. Бонч-Бруевича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5D156-C374-CDD5-B7A4-144EB91DA999}"/>
              </a:ext>
            </a:extLst>
          </p:cNvPr>
          <p:cNvSpPr txBox="1"/>
          <p:nvPr/>
        </p:nvSpPr>
        <p:spPr>
          <a:xfrm>
            <a:off x="3657599" y="1057309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Aptos Display" panose="020B0004020202020204" pitchFamily="34" charset="0"/>
              </a:rPr>
              <a:t>История России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AE613-9521-7008-2DA2-C9E1AE4D3B25}"/>
              </a:ext>
            </a:extLst>
          </p:cNvPr>
          <p:cNvSpPr txBox="1"/>
          <p:nvPr/>
        </p:nvSpPr>
        <p:spPr>
          <a:xfrm>
            <a:off x="3657599" y="4743299"/>
            <a:ext cx="7315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Aptos Display" panose="020B0004020202020204" pitchFamily="34" charset="0"/>
              </a:rPr>
              <a:t>Преподаватель:</a:t>
            </a:r>
            <a:r>
              <a:rPr lang="en-US" sz="2400" dirty="0">
                <a:latin typeface="Aptos Display" panose="020B0004020202020204" pitchFamily="34" charset="0"/>
              </a:rPr>
              <a:t> </a:t>
            </a:r>
            <a:r>
              <a:rPr lang="ru-RU" sz="2400" dirty="0">
                <a:latin typeface="Aptos Display" panose="020B0004020202020204" pitchFamily="34" charset="0"/>
              </a:rPr>
              <a:t>Мосеев Василий Ильич</a:t>
            </a:r>
          </a:p>
          <a:p>
            <a:pPr algn="ctr"/>
            <a:r>
              <a:rPr lang="ru-RU" sz="2400" dirty="0">
                <a:latin typeface="Aptos Display" panose="020B0004020202020204" pitchFamily="34" charset="0"/>
              </a:rPr>
              <a:t>Выполнили студенты группы ИСТ-331:</a:t>
            </a:r>
          </a:p>
          <a:p>
            <a:pPr algn="ctr"/>
            <a:r>
              <a:rPr lang="ru-RU" sz="2400" dirty="0">
                <a:latin typeface="Aptos Display" panose="020B0004020202020204" pitchFamily="34" charset="0"/>
              </a:rPr>
              <a:t>Рыжик Анастасия</a:t>
            </a:r>
          </a:p>
          <a:p>
            <a:pPr algn="ctr"/>
            <a:r>
              <a:rPr lang="ru-RU" sz="2400" dirty="0">
                <a:latin typeface="Aptos Display" panose="020B0004020202020204" pitchFamily="34" charset="0"/>
              </a:rPr>
              <a:t>Числова Екатерина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051F72-C1A2-6F32-1BCC-314AFBBA057E}"/>
              </a:ext>
            </a:extLst>
          </p:cNvPr>
          <p:cNvSpPr txBox="1"/>
          <p:nvPr/>
        </p:nvSpPr>
        <p:spPr>
          <a:xfrm>
            <a:off x="3657599" y="7341569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Санкт-Петербург 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9E6E6-03A6-1DC0-FD20-A500CB5C4A71}"/>
              </a:ext>
            </a:extLst>
          </p:cNvPr>
          <p:cNvSpPr txBox="1"/>
          <p:nvPr/>
        </p:nvSpPr>
        <p:spPr>
          <a:xfrm>
            <a:off x="2613878" y="2175808"/>
            <a:ext cx="97191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sz="6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Начало Великой Отечественной войны.</a:t>
            </a:r>
          </a:p>
        </p:txBody>
      </p:sp>
    </p:spTree>
    <p:extLst>
      <p:ext uri="{BB962C8B-B14F-4D97-AF65-F5344CB8AC3E}">
        <p14:creationId xmlns:p14="http://schemas.microsoft.com/office/powerpoint/2010/main" val="897879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4005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42874" y="610433"/>
            <a:ext cx="5549741" cy="693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5462"/>
              </a:lnSpc>
              <a:buNone/>
            </a:pPr>
            <a:r>
              <a:rPr lang="en-US" sz="4400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ea typeface="Lato" pitchFamily="34" charset="-122"/>
                <a:cs typeface="Lato" pitchFamily="34" charset="-120"/>
              </a:rPr>
              <a:t>Заключение</a:t>
            </a:r>
            <a:endParaRPr lang="en-US" sz="44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74" y="1748076"/>
            <a:ext cx="554950" cy="55495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42874" y="2524958"/>
            <a:ext cx="2774871" cy="3468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218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Великая Победа</a:t>
            </a:r>
            <a:endParaRPr lang="en-US" sz="2185" dirty="0"/>
          </a:p>
        </p:txBody>
      </p:sp>
      <p:sp>
        <p:nvSpPr>
          <p:cNvPr id="7" name="Text 4"/>
          <p:cNvSpPr/>
          <p:nvPr/>
        </p:nvSpPr>
        <p:spPr>
          <a:xfrm>
            <a:off x="2042874" y="3004899"/>
            <a:ext cx="3292912" cy="46186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7"/>
              </a:lnSpc>
              <a:buNone/>
            </a:pPr>
            <a:r>
              <a:rPr lang="en-US" sz="1748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Победа Советского Союза в Великой Отечественной войне стала ключевым событием XX века, оказавшим глубокое влияние на дальнейшее развитие мира. Ценой невероятных жертв и героизма советский народ сумел отстоять независимость и свободу своей Родины, положив начало новому мировому порядку.</a:t>
            </a:r>
            <a:endParaRPr lang="en-US" sz="174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685" y="1748076"/>
            <a:ext cx="554950" cy="55495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8685" y="2524958"/>
            <a:ext cx="2774871" cy="3468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218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Память о Подвиге</a:t>
            </a:r>
            <a:endParaRPr lang="en-US" sz="2185" dirty="0"/>
          </a:p>
        </p:txBody>
      </p:sp>
      <p:sp>
        <p:nvSpPr>
          <p:cNvPr id="10" name="Text 6"/>
          <p:cNvSpPr/>
          <p:nvPr/>
        </p:nvSpPr>
        <p:spPr>
          <a:xfrm>
            <a:off x="5668685" y="3004899"/>
            <a:ext cx="3292912" cy="42633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7"/>
              </a:lnSpc>
              <a:buNone/>
            </a:pPr>
            <a:r>
              <a:rPr lang="en-US" sz="1748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Великая Отечественная война навсегда останется в памяти народов как трагическая, но великая страница истории. Безвозвратные потери Советского Союза, исчисляемые миллионами человеческих жизней, не позволят нам забыть о той цене, которую пришлось заплатить за Победу.</a:t>
            </a:r>
            <a:endParaRPr lang="en-US" sz="174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495" y="1748076"/>
            <a:ext cx="554950" cy="5549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4495" y="2524958"/>
            <a:ext cx="2774871" cy="3468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218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Уроки Истории</a:t>
            </a:r>
            <a:endParaRPr lang="en-US" sz="2185" dirty="0"/>
          </a:p>
        </p:txBody>
      </p:sp>
      <p:sp>
        <p:nvSpPr>
          <p:cNvPr id="13" name="Text 8"/>
          <p:cNvSpPr/>
          <p:nvPr/>
        </p:nvSpPr>
        <p:spPr>
          <a:xfrm>
            <a:off x="9294495" y="3004899"/>
            <a:ext cx="3293031" cy="46186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7"/>
              </a:lnSpc>
              <a:buNone/>
            </a:pPr>
            <a:r>
              <a:rPr lang="en-US" sz="1748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Опыт Великой Отечественной войны должен служить напоминанием о необходимости сохранения мира и недопущения повторения подобных кровавых конфликтов. Только объединив усилия, человечество сможет преодолеть наследие войны и построить более справедливый и безопасный мировой порядок.</a:t>
            </a:r>
            <a:endParaRPr lang="en-US" sz="1748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B4B942-71E0-ECA3-4310-F778F5933E64}"/>
              </a:ext>
            </a:extLst>
          </p:cNvPr>
          <p:cNvSpPr txBox="1"/>
          <p:nvPr/>
        </p:nvSpPr>
        <p:spPr>
          <a:xfrm>
            <a:off x="4988560" y="1651575"/>
            <a:ext cx="39319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Источники:</a:t>
            </a: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1EB76-452B-5D1F-A5AF-800765F2C6A1}"/>
              </a:ext>
            </a:extLst>
          </p:cNvPr>
          <p:cNvSpPr txBox="1"/>
          <p:nvPr/>
        </p:nvSpPr>
        <p:spPr>
          <a:xfrm>
            <a:off x="1325880" y="3007698"/>
            <a:ext cx="119786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История России: 3 т. / Под ред. А.Н. Сахарова. - М.: АСТ, 2001, с.2451-2464.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А. С. Орлов, В. А. Георгиев, Н. Г. Георгиева, Т. А. Сивохина. СССР в годы Великой Отечественной войны (1941 -1945гг.). – М., Проспект: История России, 2005г.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А.С. Орлов, В.А. Георгиев, Н.Г. Георгиева, Т.А. Сивохина учебник / История России -М.: ТК </a:t>
            </a:r>
            <a:r>
              <a:rPr lang="ru-RU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Велби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М: Проспект, 2007. с.513-528.</a:t>
            </a:r>
          </a:p>
        </p:txBody>
      </p:sp>
    </p:spTree>
    <p:extLst>
      <p:ext uri="{BB962C8B-B14F-4D97-AF65-F5344CB8AC3E}">
        <p14:creationId xmlns:p14="http://schemas.microsoft.com/office/powerpoint/2010/main" val="381841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7510F1-35F7-F395-28F6-04CC15C8C211}"/>
              </a:ext>
            </a:extLst>
          </p:cNvPr>
          <p:cNvSpPr txBox="1"/>
          <p:nvPr/>
        </p:nvSpPr>
        <p:spPr>
          <a:xfrm>
            <a:off x="243840" y="262374"/>
            <a:ext cx="7315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Словарик: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39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52DC3-EA8D-A7B2-AB5D-657F97442480}"/>
              </a:ext>
            </a:extLst>
          </p:cNvPr>
          <p:cNvSpPr txBox="1"/>
          <p:nvPr/>
        </p:nvSpPr>
        <p:spPr>
          <a:xfrm>
            <a:off x="457200" y="393527"/>
            <a:ext cx="460907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rgbClr val="777777"/>
                </a:solidFill>
                <a:latin typeface="Arial Black" panose="020B0A04020102020204" pitchFamily="34" charset="0"/>
              </a:rPr>
              <a:t>Содержание:</a:t>
            </a:r>
            <a:br>
              <a:rPr lang="ru-RU" sz="1800" dirty="0">
                <a:solidFill>
                  <a:srgbClr val="4D4D4D"/>
                </a:solidFill>
                <a:latin typeface="Arial Black" panose="020B0A04020102020204" pitchFamily="34" charset="0"/>
              </a:rPr>
            </a:br>
            <a:endParaRPr lang="ru-RU" sz="1800" dirty="0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084B7-A62D-8288-8011-9069017119CF}"/>
              </a:ext>
            </a:extLst>
          </p:cNvPr>
          <p:cNvSpPr txBox="1"/>
          <p:nvPr/>
        </p:nvSpPr>
        <p:spPr>
          <a:xfrm>
            <a:off x="630194" y="1486986"/>
            <a:ext cx="8365525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Введение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Начало военных действий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Летне-осенняя кампания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Битва за Москву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Причины поражения советских войск на первом этапе войны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Заключение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Источники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Словарик</a:t>
            </a:r>
          </a:p>
        </p:txBody>
      </p:sp>
    </p:spTree>
    <p:extLst>
      <p:ext uri="{BB962C8B-B14F-4D97-AF65-F5344CB8AC3E}">
        <p14:creationId xmlns:p14="http://schemas.microsoft.com/office/powerpoint/2010/main" val="135547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5" name="Text 2"/>
          <p:cNvSpPr/>
          <p:nvPr/>
        </p:nvSpPr>
        <p:spPr>
          <a:xfrm>
            <a:off x="6319599" y="166441"/>
            <a:ext cx="7477602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Начало Великой Отечественной войны</a:t>
            </a:r>
          </a:p>
        </p:txBody>
      </p:sp>
      <p:sp>
        <p:nvSpPr>
          <p:cNvPr id="6" name="Text 3"/>
          <p:cNvSpPr/>
          <p:nvPr/>
        </p:nvSpPr>
        <p:spPr>
          <a:xfrm>
            <a:off x="6319599" y="2904572"/>
            <a:ext cx="747760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Arial" panose="020B0604020202020204" pitchFamily="34" charset="0"/>
                <a:ea typeface="Lato" pitchFamily="34" charset="-122"/>
                <a:cs typeface="Arial" panose="020B0604020202020204" pitchFamily="34" charset="0"/>
              </a:rPr>
              <a:t>22 июня 1941 года стало одной из самых трагических дат в истории нашей страны. В этот день немецкие войска вторглись на территорию Советского Союза, положив начало кровопролитной и разрушительной Великой Отечественной войне. Этот период ознаменовался невероятным мужеством и героизмом советского народа, который сплотился для защиты своей родины от фашистской агрессии.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CDF57-5C1A-560B-FD3C-773AACAC3388}"/>
              </a:ext>
            </a:extLst>
          </p:cNvPr>
          <p:cNvSpPr txBox="1"/>
          <p:nvPr/>
        </p:nvSpPr>
        <p:spPr>
          <a:xfrm>
            <a:off x="6319599" y="2220437"/>
            <a:ext cx="2274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BF179-C4DC-5AE4-1C84-2FAEF5B79095}"/>
              </a:ext>
            </a:extLst>
          </p:cNvPr>
          <p:cNvSpPr txBox="1"/>
          <p:nvPr/>
        </p:nvSpPr>
        <p:spPr>
          <a:xfrm>
            <a:off x="6319598" y="5508614"/>
            <a:ext cx="79895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Нападение на СССР вызвало стремление народа защитить свободу, отразить агрессию, разгромить захватчиков и освободить оккупированные территории. Подписанный договор о ненападении с Германией помог сохранить обороноспособность страны, но после нарушения договора началась трагическая война. Советский народ единственно встал на защиту Родины, что привело к сплоченной борьбе за свободу и независимость.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A76205B-210E-EFD0-A253-39E0EFBE1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98321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D7FB01-DCD4-2614-ADD4-89D132AF18A7}"/>
              </a:ext>
            </a:extLst>
          </p:cNvPr>
          <p:cNvSpPr txBox="1"/>
          <p:nvPr/>
        </p:nvSpPr>
        <p:spPr>
          <a:xfrm>
            <a:off x="481914" y="359031"/>
            <a:ext cx="30644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44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19559-0DE5-6AC8-E300-D8F0C699FD9F}"/>
              </a:ext>
            </a:extLst>
          </p:cNvPr>
          <p:cNvSpPr txBox="1"/>
          <p:nvPr/>
        </p:nvSpPr>
        <p:spPr>
          <a:xfrm>
            <a:off x="416740" y="1253632"/>
            <a:ext cx="7574691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ru-RU" sz="2000" b="0" i="0" dirty="0">
                <a:solidFill>
                  <a:srgbClr val="1414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Важнейшей военно-политической целью войны в планах гитлеровцев было уничтожение главного противника фашизма — Советского Союза, первого в мире социалистического государства, в лице которого они видели основное препятствие на пути к завоеванию мирового господства. </a:t>
            </a:r>
            <a:endParaRPr lang="en-US" sz="2000" b="0" i="0" dirty="0">
              <a:solidFill>
                <a:srgbClr val="14141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en-US" sz="2000" dirty="0">
              <a:solidFill>
                <a:srgbClr val="141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ru-RU" sz="2000" b="0" i="0" dirty="0">
                <a:solidFill>
                  <a:srgbClr val="1414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Политические цели войны против СССР лежали в основе плана “Барбаросса”. Главными политическими целями войны фашистской Германии и ее союзников против СССР являлись: уничтожение первого в мире социалистического государства, ликвидация социалистического общественного и советского государственного строя, разгром и уничтожение Коммунистической партии Советского Союза. </a:t>
            </a:r>
            <a:endParaRPr lang="en-US" sz="2000" b="0" i="0" dirty="0">
              <a:solidFill>
                <a:srgbClr val="14141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en-US" sz="2000" dirty="0">
              <a:solidFill>
                <a:srgbClr val="141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ru-RU" sz="2000" b="0" i="0" dirty="0">
                <a:solidFill>
                  <a:srgbClr val="1414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феврале 1941 года было принято решение: при осуществлении плана войны против СССР главной задачей будет захват сырья и всех важных предприятий. Получить для Германии как можно больше продовольствия и нефти — такова главная экономическая цель кампании.</a:t>
            </a:r>
          </a:p>
          <a:p>
            <a:pPr algn="just"/>
            <a:br>
              <a:rPr lang="ru-RU" dirty="0"/>
            </a:b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AFBE9A-6FC6-9B65-8102-2ED8F303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417" y="1385777"/>
            <a:ext cx="6125561" cy="545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65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F701E4-14BE-48F7-01CB-4BD03B0A5982}"/>
              </a:ext>
            </a:extLst>
          </p:cNvPr>
          <p:cNvSpPr txBox="1"/>
          <p:nvPr/>
        </p:nvSpPr>
        <p:spPr>
          <a:xfrm>
            <a:off x="285750" y="348734"/>
            <a:ext cx="92773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ru-RU" sz="4400" b="1" kern="0" dirty="0">
                <a:solidFill>
                  <a:schemeClr val="bg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Начало военных действий.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33066-AD69-DA97-B63B-E53881A46DB8}"/>
              </a:ext>
            </a:extLst>
          </p:cNvPr>
          <p:cNvSpPr txBox="1"/>
          <p:nvPr/>
        </p:nvSpPr>
        <p:spPr>
          <a:xfrm>
            <a:off x="390525" y="1092587"/>
            <a:ext cx="6819900" cy="308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b="0" i="0" dirty="0">
                <a:solidFill>
                  <a:srgbClr val="1414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Этапы начала военных действий:</a:t>
            </a:r>
          </a:p>
          <a:p>
            <a:pPr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b="0" i="0" dirty="0">
                <a:solidFill>
                  <a:srgbClr val="1414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21 июня 1941 года - начало плана "Барбаросса" на Балтике.</a:t>
            </a:r>
          </a:p>
          <a:p>
            <a:pPr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b="0" i="0" dirty="0">
                <a:solidFill>
                  <a:srgbClr val="1414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22 июня 1941 года - начало Великой Отечественной войны.</a:t>
            </a:r>
          </a:p>
          <a:p>
            <a:pPr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b="0" i="0" dirty="0">
                <a:solidFill>
                  <a:srgbClr val="1414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23 июня - объявлена мобилизация.</a:t>
            </a:r>
          </a:p>
          <a:p>
            <a:pPr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b="0" i="0" dirty="0">
                <a:solidFill>
                  <a:srgbClr val="1414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30 июня - создан Государственный Комитет Обороны СССР.</a:t>
            </a:r>
          </a:p>
          <a:p>
            <a:pPr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b="0" i="0" dirty="0">
                <a:solidFill>
                  <a:srgbClr val="1414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Август 1941 года - начало формирования ополчения и мобилизации.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0F0BD6-7A57-DFE0-F089-FF2A9B08970F}"/>
              </a:ext>
            </a:extLst>
          </p:cNvPr>
          <p:cNvSpPr txBox="1"/>
          <p:nvPr/>
        </p:nvSpPr>
        <p:spPr>
          <a:xfrm>
            <a:off x="7858125" y="1092587"/>
            <a:ext cx="66865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b="0" i="0" dirty="0">
                <a:solidFill>
                  <a:srgbClr val="1414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Главные события:</a:t>
            </a:r>
          </a:p>
          <a:p>
            <a:pPr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b="0" i="0" dirty="0">
                <a:solidFill>
                  <a:srgbClr val="1414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Немецкие войска атакуют Советский Союз.</a:t>
            </a:r>
          </a:p>
          <a:p>
            <a:pPr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b="0" i="0" dirty="0">
                <a:solidFill>
                  <a:srgbClr val="1414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Фашистские войска прорывают советскую линию обороны.</a:t>
            </a:r>
          </a:p>
          <a:p>
            <a:pPr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b="0" i="0" dirty="0">
                <a:solidFill>
                  <a:srgbClr val="1414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Разгром Западного фронта и окружение войск под Киевом.</a:t>
            </a:r>
          </a:p>
          <a:p>
            <a:pPr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b="0" i="0" dirty="0">
                <a:solidFill>
                  <a:srgbClr val="1414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Оборона Брестской крепости и ее героическая защита.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405ED-074E-4D22-69F4-F51AF87352E3}"/>
              </a:ext>
            </a:extLst>
          </p:cNvPr>
          <p:cNvSpPr txBox="1"/>
          <p:nvPr/>
        </p:nvSpPr>
        <p:spPr>
          <a:xfrm>
            <a:off x="988035" y="4425586"/>
            <a:ext cx="1265433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Вечером 21 июня начался план "Барбаросса" на Балтике, когда немецкие минные заградители установили минные поля в Финском заливе, блокируя Балтийский флот. 22 июня 1941 года началась Великая Отечественная война. Германия объявила войну Советскому Союзу, а также Румыния, Италия и Словакия присоединились к войне. Война началась с воздушных атак и наступления немецких войск, которые пытались форсировать реки, но их захват удалось предотвратить. Государственный Комитет Обороны СССР был создан для укрепления обороноспособности страны под руководством Сталина. Войска Румынии и Германии добились успехов, прорывая советскую оборону и окружая войска. Несмотря на некоторые меры по повышению боеготовности, нападение оказалось неожиданным. Были потеряны значительные территории, включая часть Белоруссии, Украины и Прибалтики. Брестская крепость героически оборонялась до июля, когда большая часть защитников оказалась в плену.</a:t>
            </a:r>
          </a:p>
        </p:txBody>
      </p:sp>
    </p:spTree>
    <p:extLst>
      <p:ext uri="{BB962C8B-B14F-4D97-AF65-F5344CB8AC3E}">
        <p14:creationId xmlns:p14="http://schemas.microsoft.com/office/powerpoint/2010/main" val="400769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F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466718" y="461885"/>
            <a:ext cx="10287635" cy="10960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16"/>
              </a:lnSpc>
              <a:buNone/>
            </a:pPr>
            <a:r>
              <a:rPr lang="en-US" sz="4400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ea typeface="Lato" pitchFamily="34" charset="-122"/>
                <a:cs typeface="Lato" pitchFamily="34" charset="-120"/>
              </a:rPr>
              <a:t>Причины </a:t>
            </a:r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ea typeface="Lato" pitchFamily="34" charset="-122"/>
                <a:cs typeface="Lato" pitchFamily="34" charset="-120"/>
              </a:rPr>
              <a:t>поражения советских войск на первом этапе войны</a:t>
            </a:r>
            <a:endParaRPr lang="en-US" sz="44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12344" y="1821104"/>
            <a:ext cx="45719" cy="6254709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6" name="Shape 4"/>
          <p:cNvSpPr/>
          <p:nvPr/>
        </p:nvSpPr>
        <p:spPr>
          <a:xfrm>
            <a:off x="927193" y="2137928"/>
            <a:ext cx="613886" cy="35004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7" name="Shape 5"/>
          <p:cNvSpPr/>
          <p:nvPr/>
        </p:nvSpPr>
        <p:spPr>
          <a:xfrm>
            <a:off x="532501" y="1958144"/>
            <a:ext cx="394692" cy="394692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8" name="Text 6"/>
          <p:cNvSpPr/>
          <p:nvPr/>
        </p:nvSpPr>
        <p:spPr>
          <a:xfrm>
            <a:off x="645425" y="1955284"/>
            <a:ext cx="152638" cy="3288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0"/>
              </a:lnSpc>
              <a:buNone/>
            </a:pPr>
            <a:r>
              <a:rPr lang="en-US" sz="2072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072" dirty="0"/>
          </a:p>
        </p:txBody>
      </p:sp>
      <p:sp>
        <p:nvSpPr>
          <p:cNvPr id="9" name="Text 7"/>
          <p:cNvSpPr/>
          <p:nvPr/>
        </p:nvSpPr>
        <p:spPr>
          <a:xfrm>
            <a:off x="1662165" y="2010053"/>
            <a:ext cx="4421981" cy="2740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8"/>
              </a:lnSpc>
              <a:buNone/>
            </a:pPr>
            <a:r>
              <a:rPr lang="ru-RU" sz="172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Материальное превосходство противника</a:t>
            </a:r>
            <a:endParaRPr lang="en-US" sz="1727" dirty="0"/>
          </a:p>
        </p:txBody>
      </p:sp>
      <p:sp>
        <p:nvSpPr>
          <p:cNvPr id="10" name="Text 8"/>
          <p:cNvSpPr/>
          <p:nvPr/>
        </p:nvSpPr>
        <p:spPr>
          <a:xfrm>
            <a:off x="1694611" y="2375815"/>
            <a:ext cx="8748834" cy="15013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210"/>
              </a:lnSpc>
              <a:buNone/>
            </a:pPr>
            <a:r>
              <a:rPr lang="ru-RU" sz="1381" dirty="0">
                <a:solidFill>
                  <a:srgbClr val="4A4A45"/>
                </a:solidFill>
                <a:latin typeface="Arial" panose="020B0604020202020204" pitchFamily="34" charset="0"/>
                <a:ea typeface="Lato" pitchFamily="34" charset="-122"/>
                <a:cs typeface="Arial" panose="020B0604020202020204" pitchFamily="34" charset="0"/>
              </a:rPr>
              <a:t>Германия и ее союзники обладали значительным материальным преимуществом перед СССР, включая экономическое превосходство и доступ к ресурсам оккупированных территорий. Это позволило вермахту обеспечить свои войска современным вооружением и техникой, в то время как советские войска столкнулись с дефицитом оборудования, материалов и топлива.</a:t>
            </a:r>
            <a:endParaRPr lang="en-US" sz="138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915582" y="3888538"/>
            <a:ext cx="613886" cy="35004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2" name="Shape 10"/>
          <p:cNvSpPr/>
          <p:nvPr/>
        </p:nvSpPr>
        <p:spPr>
          <a:xfrm>
            <a:off x="532501" y="3719196"/>
            <a:ext cx="394692" cy="394692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3" name="Text 11"/>
          <p:cNvSpPr/>
          <p:nvPr/>
        </p:nvSpPr>
        <p:spPr>
          <a:xfrm>
            <a:off x="645425" y="3712766"/>
            <a:ext cx="152638" cy="3288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0"/>
              </a:lnSpc>
              <a:buNone/>
            </a:pPr>
            <a:r>
              <a:rPr lang="en-US" sz="2072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072" dirty="0"/>
          </a:p>
        </p:txBody>
      </p:sp>
      <p:sp>
        <p:nvSpPr>
          <p:cNvPr id="14" name="Text 12"/>
          <p:cNvSpPr/>
          <p:nvPr/>
        </p:nvSpPr>
        <p:spPr>
          <a:xfrm>
            <a:off x="1662164" y="3740152"/>
            <a:ext cx="4421981" cy="2740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8"/>
              </a:lnSpc>
              <a:buNone/>
            </a:pPr>
            <a:r>
              <a:rPr lang="ru-RU" sz="172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Военный опыт и стратегия противника</a:t>
            </a:r>
            <a:endParaRPr lang="en-US" sz="1727" dirty="0"/>
          </a:p>
        </p:txBody>
      </p:sp>
      <p:sp>
        <p:nvSpPr>
          <p:cNvPr id="15" name="Text 13"/>
          <p:cNvSpPr/>
          <p:nvPr/>
        </p:nvSpPr>
        <p:spPr>
          <a:xfrm>
            <a:off x="1694610" y="4077096"/>
            <a:ext cx="8135376" cy="11220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210"/>
              </a:lnSpc>
              <a:buNone/>
            </a:pPr>
            <a:r>
              <a:rPr lang="ru-RU" sz="1381" dirty="0">
                <a:solidFill>
                  <a:srgbClr val="4A4A45"/>
                </a:solidFill>
                <a:latin typeface="Arial" panose="020B0604020202020204" pitchFamily="34" charset="0"/>
                <a:ea typeface="Lato" pitchFamily="34" charset="-122"/>
                <a:cs typeface="Arial" panose="020B0604020202020204" pitchFamily="34" charset="0"/>
              </a:rPr>
              <a:t>Германия имела богатый опыт боевых действий и успешно применяла современные тактики и стратегии ведения войны. В то время как советские военные руководители оперировали устаревшей военной доктриной и не учитывали современные аспекты военного противостояния.</a:t>
            </a:r>
            <a:endParaRPr lang="en-US" sz="138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927193" y="5299981"/>
            <a:ext cx="613886" cy="35004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7" name="Shape 15"/>
          <p:cNvSpPr/>
          <p:nvPr/>
        </p:nvSpPr>
        <p:spPr>
          <a:xfrm>
            <a:off x="535873" y="5116016"/>
            <a:ext cx="394692" cy="394692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9" name="Text 17"/>
          <p:cNvSpPr/>
          <p:nvPr/>
        </p:nvSpPr>
        <p:spPr>
          <a:xfrm>
            <a:off x="1663962" y="5161168"/>
            <a:ext cx="7024568" cy="2219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8"/>
              </a:lnSpc>
              <a:buNone/>
            </a:pPr>
            <a:r>
              <a:rPr lang="ru-RU" sz="172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Недостатки в организации и управлении вооруженными силами</a:t>
            </a:r>
            <a:endParaRPr lang="en-US" sz="1727" dirty="0"/>
          </a:p>
        </p:txBody>
      </p:sp>
      <p:sp>
        <p:nvSpPr>
          <p:cNvPr id="20" name="Text 18"/>
          <p:cNvSpPr/>
          <p:nvPr/>
        </p:nvSpPr>
        <p:spPr>
          <a:xfrm>
            <a:off x="1673310" y="5450246"/>
            <a:ext cx="7104578" cy="11220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210"/>
              </a:lnSpc>
              <a:buNone/>
            </a:pPr>
            <a:r>
              <a:rPr lang="ru-RU" sz="1400" b="0" i="0" dirty="0">
                <a:solidFill>
                  <a:srgbClr val="141416"/>
                </a:solidFill>
                <a:effectLst/>
                <a:latin typeface="Manrope"/>
              </a:rPr>
              <a:t>Советские военные силы столкнулись с проблемами в строительстве и управлении механизированными войсками, включая танковые войска. Некорректные наработки в этой области были ликвидированы, что привело к потере времени и средств.</a:t>
            </a:r>
            <a:endParaRPr lang="en-US" sz="1381" dirty="0"/>
          </a:p>
        </p:txBody>
      </p:sp>
      <p:sp>
        <p:nvSpPr>
          <p:cNvPr id="21" name="Shape 20">
            <a:extLst>
              <a:ext uri="{FF2B5EF4-FFF2-40B4-BE49-F238E27FC236}">
                <a16:creationId xmlns:a16="http://schemas.microsoft.com/office/drawing/2014/main" id="{D0E776A0-0F58-DE64-4560-915231F4FCF1}"/>
              </a:ext>
            </a:extLst>
          </p:cNvPr>
          <p:cNvSpPr/>
          <p:nvPr/>
        </p:nvSpPr>
        <p:spPr>
          <a:xfrm>
            <a:off x="554825" y="6573270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E1DBD0"/>
          </a:solidFill>
          <a:ln/>
        </p:spPr>
      </p:sp>
      <p:sp>
        <p:nvSpPr>
          <p:cNvPr id="23" name="Text 16">
            <a:extLst>
              <a:ext uri="{FF2B5EF4-FFF2-40B4-BE49-F238E27FC236}">
                <a16:creationId xmlns:a16="http://schemas.microsoft.com/office/drawing/2014/main" id="{A8BED758-F2F4-6CC1-DEBD-6AB0D27E6416}"/>
              </a:ext>
            </a:extLst>
          </p:cNvPr>
          <p:cNvSpPr/>
          <p:nvPr/>
        </p:nvSpPr>
        <p:spPr>
          <a:xfrm>
            <a:off x="656379" y="5110440"/>
            <a:ext cx="152638" cy="3288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0"/>
              </a:lnSpc>
              <a:buNone/>
            </a:pPr>
            <a:r>
              <a:rPr lang="en-US" sz="2072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072" dirty="0"/>
          </a:p>
        </p:txBody>
      </p:sp>
      <p:sp>
        <p:nvSpPr>
          <p:cNvPr id="18" name="Text 16"/>
          <p:cNvSpPr/>
          <p:nvPr/>
        </p:nvSpPr>
        <p:spPr>
          <a:xfrm>
            <a:off x="653468" y="6538756"/>
            <a:ext cx="152638" cy="3288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0"/>
              </a:lnSpc>
              <a:buNone/>
            </a:pPr>
            <a:r>
              <a:rPr lang="ru-RU" sz="2072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4</a:t>
            </a:r>
            <a:endParaRPr lang="en-US" sz="2072" dirty="0"/>
          </a:p>
        </p:txBody>
      </p:sp>
      <p:sp>
        <p:nvSpPr>
          <p:cNvPr id="30" name="Shape 9">
            <a:extLst>
              <a:ext uri="{FF2B5EF4-FFF2-40B4-BE49-F238E27FC236}">
                <a16:creationId xmlns:a16="http://schemas.microsoft.com/office/drawing/2014/main" id="{8FDD7C5B-7C06-41C6-E075-E50BA8993F51}"/>
              </a:ext>
            </a:extLst>
          </p:cNvPr>
          <p:cNvSpPr/>
          <p:nvPr/>
        </p:nvSpPr>
        <p:spPr>
          <a:xfrm>
            <a:off x="903170" y="6713228"/>
            <a:ext cx="613886" cy="35004"/>
          </a:xfrm>
          <a:prstGeom prst="rect">
            <a:avLst/>
          </a:prstGeom>
          <a:solidFill>
            <a:srgbClr val="CDCDCA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31" name="Text 7">
            <a:extLst>
              <a:ext uri="{FF2B5EF4-FFF2-40B4-BE49-F238E27FC236}">
                <a16:creationId xmlns:a16="http://schemas.microsoft.com/office/drawing/2014/main" id="{9FB651EC-255D-0273-1B23-82FDF6DDA458}"/>
              </a:ext>
            </a:extLst>
          </p:cNvPr>
          <p:cNvSpPr/>
          <p:nvPr/>
        </p:nvSpPr>
        <p:spPr>
          <a:xfrm>
            <a:off x="1647047" y="6565406"/>
            <a:ext cx="4421981" cy="2740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8"/>
              </a:lnSpc>
              <a:buNone/>
            </a:pPr>
            <a:r>
              <a:rPr lang="ru-RU" sz="172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Недостаточная подготовка и организация обороны</a:t>
            </a:r>
            <a:endParaRPr lang="en-US" sz="1727" dirty="0"/>
          </a:p>
        </p:txBody>
      </p:sp>
      <p:sp>
        <p:nvSpPr>
          <p:cNvPr id="32" name="Text 18">
            <a:extLst>
              <a:ext uri="{FF2B5EF4-FFF2-40B4-BE49-F238E27FC236}">
                <a16:creationId xmlns:a16="http://schemas.microsoft.com/office/drawing/2014/main" id="{FEE44422-0472-387A-5B2E-7505519DA50F}"/>
              </a:ext>
            </a:extLst>
          </p:cNvPr>
          <p:cNvSpPr/>
          <p:nvPr/>
        </p:nvSpPr>
        <p:spPr>
          <a:xfrm>
            <a:off x="1673310" y="6859925"/>
            <a:ext cx="9097307" cy="11220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210"/>
              </a:lnSpc>
              <a:buNone/>
            </a:pPr>
            <a:r>
              <a:rPr lang="ru-RU" sz="1400" b="0" i="0" dirty="0">
                <a:solidFill>
                  <a:srgbClr val="141416"/>
                </a:solidFill>
                <a:effectLst/>
                <a:latin typeface="Manrope"/>
              </a:rPr>
              <a:t>Оборонительная военная доктрина, разработанная еще в 1920-е годы, не была адекватно адаптирована к реалиям войны. Смена начальников Генерального штаба и несостоявшееся завершение строительства оборонительной линии на старой границе ослабили оборонную позицию СССР.</a:t>
            </a:r>
            <a:endParaRPr lang="en-US" sz="138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F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406400" y="202562"/>
            <a:ext cx="6880503" cy="6151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44"/>
              </a:lnSpc>
              <a:buNone/>
            </a:pPr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ea typeface="Lato" pitchFamily="34" charset="-122"/>
                <a:cs typeface="Lato" pitchFamily="34" charset="-120"/>
              </a:rPr>
              <a:t>Летне-осенняя кампания</a:t>
            </a:r>
            <a:endParaRPr lang="en-US" sz="44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65FA07D-3221-FC29-BFE9-C47171ECCF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360" y="925132"/>
            <a:ext cx="6136640" cy="707770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80C6A1-A1D2-FC03-29F6-905DBF73DDF1}"/>
              </a:ext>
            </a:extLst>
          </p:cNvPr>
          <p:cNvSpPr txBox="1"/>
          <p:nvPr/>
        </p:nvSpPr>
        <p:spPr>
          <a:xfrm>
            <a:off x="406400" y="1160145"/>
            <a:ext cx="73152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Советские войска потерпели поражение в приграничных сражениях, что дало нацистскому командованию стратегическую инициативу. Оборона страны продолжалась по направлениям ранее организованных фронтов. В Заполярье и Карелии советским войскам удалось отстоять военно-морские базы, включая Мурманск, который стал ключевым пунктом в поставках союзников. Ленинградская стратегическая оборонительная операция не достигла целей, и германские войска блокировали Балтийский флот и Ленинград. 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Смоленское сражение с 10 июля по 10 сентября стало одним из самых кровопролитных войн. Красная армия обескровила свои механизированные части, задержав продвижение немцев к Москве. Смоленское сражение стало важным шагом к срыву плана «Барбаросса», формируя советскую гвардию.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Донбасско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-Ростовская операция сорвала немецкие планы захвата Кавказа 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Ростова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-на-Дону.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Осенью 1941 года началась оборона Одессы и Вторая оборона Севастополя. Оборона Одессы продлилась 73 дня и сковала немецкие войска. Севастополь выдержал несколько штурмов и продолжал героическую оборону до июля следующего года. Потеря Севастополя позволила немцам продолжить наступление на Волгу и Кавказ.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76B12-48A8-EEDD-416F-977615BC24D1}"/>
              </a:ext>
            </a:extLst>
          </p:cNvPr>
          <p:cNvSpPr txBox="1"/>
          <p:nvPr/>
        </p:nvSpPr>
        <p:spPr>
          <a:xfrm>
            <a:off x="243840" y="1244442"/>
            <a:ext cx="658368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 30 сентября 1941 года по 20 апреля 1942 года проходили боевые действия на московском направлении, известные как операция "Тайфун". Ситуация стала критической, когда противник пытался прорваться к Москве с юго-запада. Для обороны столицы были привлечены курсанты из Подольска, которые встали в строй рядовыми бойцами. Советские войска потеряли до 1 миллиона человек, включая 688 тысяч окруженных и взятых в плен под Вязьмой и Брянском. Дивизии народного ополчения и мирные жители принимали участие в обороне. В ноябре 1941 года вермахт предпринял последнюю попытку взять Москву, но был остановлен на расстоянии чуть более 20 км от Кремля. Советское командование начало контрнаступление, которое привело к отбрасыванию немецких частей на значительное расстояние от столицы и к ощутимым потерям у противника.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5BAC1C-BFA8-EF35-C952-86286FE7E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160" y="1409383"/>
            <a:ext cx="7183590" cy="600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2">
            <a:extLst>
              <a:ext uri="{FF2B5EF4-FFF2-40B4-BE49-F238E27FC236}">
                <a16:creationId xmlns:a16="http://schemas.microsoft.com/office/drawing/2014/main" id="{DE0A58F9-6781-7C54-D4D2-5311FA4F8AD8}"/>
              </a:ext>
            </a:extLst>
          </p:cNvPr>
          <p:cNvSpPr/>
          <p:nvPr/>
        </p:nvSpPr>
        <p:spPr>
          <a:xfrm>
            <a:off x="406400" y="365122"/>
            <a:ext cx="6880503" cy="6151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44"/>
              </a:lnSpc>
              <a:buNone/>
            </a:pPr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ea typeface="Lato" pitchFamily="34" charset="-122"/>
                <a:cs typeface="Lato" pitchFamily="34" charset="-120"/>
              </a:rPr>
              <a:t>Битва за Москву.</a:t>
            </a:r>
            <a:endParaRPr lang="en-US" sz="44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3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F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25753" y="374570"/>
            <a:ext cx="94642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Выводы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57707" y="164857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6" name="Text 4"/>
          <p:cNvSpPr/>
          <p:nvPr/>
        </p:nvSpPr>
        <p:spPr>
          <a:xfrm>
            <a:off x="1010999" y="1648579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Shape 7"/>
          <p:cNvSpPr/>
          <p:nvPr/>
        </p:nvSpPr>
        <p:spPr>
          <a:xfrm>
            <a:off x="857707" y="342726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0" name="Text 8"/>
          <p:cNvSpPr/>
          <p:nvPr/>
        </p:nvSpPr>
        <p:spPr>
          <a:xfrm>
            <a:off x="1010999" y="3427261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Shape 11"/>
          <p:cNvSpPr/>
          <p:nvPr/>
        </p:nvSpPr>
        <p:spPr>
          <a:xfrm>
            <a:off x="857707" y="555291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4" name="Text 12"/>
          <p:cNvSpPr/>
          <p:nvPr/>
        </p:nvSpPr>
        <p:spPr>
          <a:xfrm>
            <a:off x="993347" y="5594646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624" dirty="0"/>
          </a:p>
        </p:txBody>
      </p:sp>
      <p:sp>
        <p:nvSpPr>
          <p:cNvPr id="18" name="Text 16"/>
          <p:cNvSpPr/>
          <p:nvPr/>
        </p:nvSpPr>
        <p:spPr>
          <a:xfrm>
            <a:off x="1032747" y="5678108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5947E6-4FF3-CE78-9D83-FE3CA891E2EB}"/>
              </a:ext>
            </a:extLst>
          </p:cNvPr>
          <p:cNvSpPr txBox="1"/>
          <p:nvPr/>
        </p:nvSpPr>
        <p:spPr>
          <a:xfrm>
            <a:off x="1510941" y="1630382"/>
            <a:ext cx="126317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Важнейшей военно-политической целью войны в планах гитлеровцев было уничтожение главного противника фашизма — Советского Союза.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Политические цели войны против СССР включали ликвидацию социалистического строя и Коммунистической партии.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9710A-87D7-F7E8-D991-DA162FEEC006}"/>
              </a:ext>
            </a:extLst>
          </p:cNvPr>
          <p:cNvSpPr txBox="1"/>
          <p:nvPr/>
        </p:nvSpPr>
        <p:spPr>
          <a:xfrm>
            <a:off x="1439819" y="3343800"/>
            <a:ext cx="127028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Советские войска в начальной стадии войны потерпели поражение в приграничных сражениях, что позволило нацистскому командованию сохранить стратегическую инициативу.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Вопреки поражениям, советским войскам удалось успешно отстоять ключевые регионы, такие как Мурманск, Ленинград, Смоленск и Донбасс, что сорвало планы противника по быстрому захвату этих территорий.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0508F-5AD5-F44F-2F96-802B250BFEF5}"/>
              </a:ext>
            </a:extLst>
          </p:cNvPr>
          <p:cNvSpPr txBox="1"/>
          <p:nvPr/>
        </p:nvSpPr>
        <p:spPr>
          <a:xfrm>
            <a:off x="1397050" y="5552916"/>
            <a:ext cx="127028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Битва за Москву оказалась решающей в ходе войны. Советские войска, хотя и потерпели серьезные потери, смогли остановить немецкое наступление и перейти к контрнаступлению, отбросив противника на значительное расстояние от столицы.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ходе сражений сформировалась советская гвардия, что стало важным шагом в укреплении оборонительной мощи страны.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1401</Words>
  <Application>Microsoft Office PowerPoint</Application>
  <PresentationFormat>Произвольный</PresentationFormat>
  <Paragraphs>89</Paragraphs>
  <Slides>12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Aptos Display</vt:lpstr>
      <vt:lpstr>Arial</vt:lpstr>
      <vt:lpstr>Arial Black</vt:lpstr>
      <vt:lpstr>Lato</vt:lpstr>
      <vt:lpstr>Manrope</vt:lpstr>
      <vt:lpstr>Symbol</vt:lpstr>
      <vt:lpstr>Tahoma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Анастасия Рыжик</cp:lastModifiedBy>
  <cp:revision>7</cp:revision>
  <dcterms:created xsi:type="dcterms:W3CDTF">2024-04-20T12:06:09Z</dcterms:created>
  <dcterms:modified xsi:type="dcterms:W3CDTF">2024-04-24T11:08:21Z</dcterms:modified>
</cp:coreProperties>
</file>