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10"/>
  </p:normalViewPr>
  <p:slideViewPr>
    <p:cSldViewPr snapToGrid="0" snapToObjects="1">
      <p:cViewPr varScale="1">
        <p:scale>
          <a:sx n="80" d="100"/>
          <a:sy n="80" d="100"/>
        </p:scale>
        <p:origin x="6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6241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1266944"/>
            <a:ext cx="7477601" cy="28746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Начало Великой Отечественной войны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6319599" y="4474845"/>
            <a:ext cx="7477601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22 июня 1941 года стало одной из самых трагических дат в истории нашей страны. В этот день немецкие войска вторглись на территорию Советского Союза, положив начало кровопролитной и разрушительной Великой Отечественной войне. Этот период ознаменовался невероятным мужеством и героизмом советского народа, который сплотился для защиты своей родины от фашистской агрессии.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1029"/>
          </a:xfrm>
          <a:prstGeom prst="rect">
            <a:avLst/>
          </a:prstGeom>
          <a:solidFill>
            <a:srgbClr val="EFECE6"/>
          </a:solidFill>
          <a:ln/>
        </p:spPr>
      </p:sp>
      <p:sp>
        <p:nvSpPr>
          <p:cNvPr id="4" name="Text 2"/>
          <p:cNvSpPr/>
          <p:nvPr/>
        </p:nvSpPr>
        <p:spPr>
          <a:xfrm>
            <a:off x="3148965" y="482322"/>
            <a:ext cx="8332470" cy="109608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316"/>
              </a:lnSpc>
              <a:buNone/>
            </a:pPr>
            <a:r>
              <a:rPr lang="en-US" sz="3453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Причины начала Великой Отечественной войны</a:t>
            </a:r>
            <a:endParaRPr lang="en-US" sz="3453" dirty="0"/>
          </a:p>
        </p:txBody>
      </p:sp>
      <p:sp>
        <p:nvSpPr>
          <p:cNvPr id="5" name="Shape 3"/>
          <p:cNvSpPr/>
          <p:nvPr/>
        </p:nvSpPr>
        <p:spPr>
          <a:xfrm>
            <a:off x="3394591" y="1841540"/>
            <a:ext cx="35004" cy="5907167"/>
          </a:xfrm>
          <a:prstGeom prst="rect">
            <a:avLst/>
          </a:prstGeom>
          <a:solidFill>
            <a:srgbClr val="CDCDCA"/>
          </a:solidFill>
          <a:ln/>
        </p:spPr>
      </p:sp>
      <p:sp>
        <p:nvSpPr>
          <p:cNvPr id="6" name="Shape 4"/>
          <p:cNvSpPr/>
          <p:nvPr/>
        </p:nvSpPr>
        <p:spPr>
          <a:xfrm>
            <a:off x="3609439" y="2158365"/>
            <a:ext cx="613886" cy="35004"/>
          </a:xfrm>
          <a:prstGeom prst="rect">
            <a:avLst/>
          </a:prstGeom>
          <a:solidFill>
            <a:srgbClr val="CDCDCA"/>
          </a:solidFill>
          <a:ln/>
        </p:spPr>
      </p:sp>
      <p:sp>
        <p:nvSpPr>
          <p:cNvPr id="7" name="Shape 5"/>
          <p:cNvSpPr/>
          <p:nvPr/>
        </p:nvSpPr>
        <p:spPr>
          <a:xfrm>
            <a:off x="3214747" y="1978581"/>
            <a:ext cx="394692" cy="394692"/>
          </a:xfrm>
          <a:prstGeom prst="roundRect">
            <a:avLst>
              <a:gd name="adj" fmla="val 26667"/>
            </a:avLst>
          </a:prstGeom>
          <a:solidFill>
            <a:srgbClr val="E1DBD0"/>
          </a:solidFill>
          <a:ln/>
        </p:spPr>
      </p:sp>
      <p:sp>
        <p:nvSpPr>
          <p:cNvPr id="8" name="Text 6"/>
          <p:cNvSpPr/>
          <p:nvPr/>
        </p:nvSpPr>
        <p:spPr>
          <a:xfrm>
            <a:off x="3335715" y="2011442"/>
            <a:ext cx="152638" cy="32885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90"/>
              </a:lnSpc>
              <a:buNone/>
            </a:pPr>
            <a:r>
              <a:rPr lang="en-US" sz="2072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1</a:t>
            </a:r>
            <a:endParaRPr lang="en-US" sz="2072" dirty="0"/>
          </a:p>
        </p:txBody>
      </p:sp>
      <p:sp>
        <p:nvSpPr>
          <p:cNvPr id="9" name="Text 7"/>
          <p:cNvSpPr/>
          <p:nvPr/>
        </p:nvSpPr>
        <p:spPr>
          <a:xfrm>
            <a:off x="4376857" y="2016919"/>
            <a:ext cx="4421981" cy="2740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58"/>
              </a:lnSpc>
              <a:buNone/>
            </a:pPr>
            <a:r>
              <a:rPr lang="en-US" sz="172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Экспансионистская политика Гитлера</a:t>
            </a:r>
            <a:endParaRPr lang="en-US" sz="1727" dirty="0"/>
          </a:p>
        </p:txBody>
      </p:sp>
      <p:sp>
        <p:nvSpPr>
          <p:cNvPr id="10" name="Text 8"/>
          <p:cNvSpPr/>
          <p:nvPr/>
        </p:nvSpPr>
        <p:spPr>
          <a:xfrm>
            <a:off x="4376857" y="2396252"/>
            <a:ext cx="7104578" cy="11220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10"/>
              </a:lnSpc>
              <a:buNone/>
            </a:pPr>
            <a:r>
              <a:rPr lang="en-US" sz="1381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Амбиции Адольфа Гитлера и его стремление к расширению немецкого влияния на европейском континенте стали одной из основных причин начала Великой Отечественной войны. Гитлер рассматривал Советский Союз как источник жизненного пространства и ресурсов для Германии.</a:t>
            </a:r>
            <a:endParaRPr lang="en-US" sz="1381" dirty="0"/>
          </a:p>
        </p:txBody>
      </p:sp>
      <p:sp>
        <p:nvSpPr>
          <p:cNvPr id="11" name="Shape 9"/>
          <p:cNvSpPr/>
          <p:nvPr/>
        </p:nvSpPr>
        <p:spPr>
          <a:xfrm>
            <a:off x="3609439" y="4185880"/>
            <a:ext cx="613886" cy="35004"/>
          </a:xfrm>
          <a:prstGeom prst="rect">
            <a:avLst/>
          </a:prstGeom>
          <a:solidFill>
            <a:srgbClr val="CDCDCA"/>
          </a:solidFill>
          <a:ln/>
        </p:spPr>
      </p:sp>
      <p:sp>
        <p:nvSpPr>
          <p:cNvPr id="12" name="Shape 10"/>
          <p:cNvSpPr/>
          <p:nvPr/>
        </p:nvSpPr>
        <p:spPr>
          <a:xfrm>
            <a:off x="3214747" y="4006096"/>
            <a:ext cx="394692" cy="394692"/>
          </a:xfrm>
          <a:prstGeom prst="roundRect">
            <a:avLst>
              <a:gd name="adj" fmla="val 26667"/>
            </a:avLst>
          </a:prstGeom>
          <a:solidFill>
            <a:srgbClr val="E1DBD0"/>
          </a:solidFill>
          <a:ln/>
        </p:spPr>
      </p:sp>
      <p:sp>
        <p:nvSpPr>
          <p:cNvPr id="13" name="Text 11"/>
          <p:cNvSpPr/>
          <p:nvPr/>
        </p:nvSpPr>
        <p:spPr>
          <a:xfrm>
            <a:off x="3335715" y="4038957"/>
            <a:ext cx="152638" cy="32885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90"/>
              </a:lnSpc>
              <a:buNone/>
            </a:pPr>
            <a:r>
              <a:rPr lang="en-US" sz="2072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2</a:t>
            </a:r>
            <a:endParaRPr lang="en-US" sz="2072" dirty="0"/>
          </a:p>
        </p:txBody>
      </p:sp>
      <p:sp>
        <p:nvSpPr>
          <p:cNvPr id="14" name="Text 12"/>
          <p:cNvSpPr/>
          <p:nvPr/>
        </p:nvSpPr>
        <p:spPr>
          <a:xfrm>
            <a:off x="4376857" y="4044434"/>
            <a:ext cx="3334226" cy="2740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58"/>
              </a:lnSpc>
              <a:buNone/>
            </a:pPr>
            <a:r>
              <a:rPr lang="en-US" sz="172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Пакт Молотова-Риббентропа</a:t>
            </a:r>
            <a:endParaRPr lang="en-US" sz="1727" dirty="0"/>
          </a:p>
        </p:txBody>
      </p:sp>
      <p:sp>
        <p:nvSpPr>
          <p:cNvPr id="15" name="Text 13"/>
          <p:cNvSpPr/>
          <p:nvPr/>
        </p:nvSpPr>
        <p:spPr>
          <a:xfrm>
            <a:off x="4376857" y="4423767"/>
            <a:ext cx="7104578" cy="11220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10"/>
              </a:lnSpc>
              <a:buNone/>
            </a:pPr>
            <a:r>
              <a:rPr lang="en-US" sz="1381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Подписание в 1939 году пакта о ненападении между СССР и Германией стало еще одним фактором, способствовавшим началу войны. Этот договор создал ложное чувство безопасности у Советского Союза, что позволило Гитлеру сосредоточиться на захвате других европейских стран.</a:t>
            </a:r>
            <a:endParaRPr lang="en-US" sz="1381" dirty="0"/>
          </a:p>
        </p:txBody>
      </p:sp>
      <p:sp>
        <p:nvSpPr>
          <p:cNvPr id="16" name="Shape 14"/>
          <p:cNvSpPr/>
          <p:nvPr/>
        </p:nvSpPr>
        <p:spPr>
          <a:xfrm>
            <a:off x="3609439" y="6213396"/>
            <a:ext cx="613886" cy="35004"/>
          </a:xfrm>
          <a:prstGeom prst="rect">
            <a:avLst/>
          </a:prstGeom>
          <a:solidFill>
            <a:srgbClr val="CDCDCA"/>
          </a:solidFill>
          <a:ln/>
        </p:spPr>
      </p:sp>
      <p:sp>
        <p:nvSpPr>
          <p:cNvPr id="17" name="Shape 15"/>
          <p:cNvSpPr/>
          <p:nvPr/>
        </p:nvSpPr>
        <p:spPr>
          <a:xfrm>
            <a:off x="3214747" y="6033611"/>
            <a:ext cx="394692" cy="394692"/>
          </a:xfrm>
          <a:prstGeom prst="roundRect">
            <a:avLst>
              <a:gd name="adj" fmla="val 26667"/>
            </a:avLst>
          </a:prstGeom>
          <a:solidFill>
            <a:srgbClr val="E1DBD0"/>
          </a:solidFill>
          <a:ln/>
        </p:spPr>
      </p:sp>
      <p:sp>
        <p:nvSpPr>
          <p:cNvPr id="18" name="Text 16"/>
          <p:cNvSpPr/>
          <p:nvPr/>
        </p:nvSpPr>
        <p:spPr>
          <a:xfrm>
            <a:off x="3335715" y="6066473"/>
            <a:ext cx="152638" cy="32885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90"/>
              </a:lnSpc>
              <a:buNone/>
            </a:pPr>
            <a:r>
              <a:rPr lang="en-US" sz="2072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3</a:t>
            </a:r>
            <a:endParaRPr lang="en-US" sz="2072" dirty="0"/>
          </a:p>
        </p:txBody>
      </p:sp>
      <p:sp>
        <p:nvSpPr>
          <p:cNvPr id="19" name="Text 17"/>
          <p:cNvSpPr/>
          <p:nvPr/>
        </p:nvSpPr>
        <p:spPr>
          <a:xfrm>
            <a:off x="4376857" y="6071949"/>
            <a:ext cx="5194221" cy="2740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58"/>
              </a:lnSpc>
              <a:buNone/>
            </a:pPr>
            <a:r>
              <a:rPr lang="en-US" sz="172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Желание Германии контролировать ресурсы</a:t>
            </a:r>
            <a:endParaRPr lang="en-US" sz="1727" dirty="0"/>
          </a:p>
        </p:txBody>
      </p:sp>
      <p:sp>
        <p:nvSpPr>
          <p:cNvPr id="20" name="Text 18"/>
          <p:cNvSpPr/>
          <p:nvPr/>
        </p:nvSpPr>
        <p:spPr>
          <a:xfrm>
            <a:off x="4376857" y="6451283"/>
            <a:ext cx="7104578" cy="11220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10"/>
              </a:lnSpc>
              <a:buNone/>
            </a:pPr>
            <a:r>
              <a:rPr lang="en-US" sz="1381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Захват советских территорий и их богатых природных ресурсов был одной из главных целей Гитлера. Немецкое руководство стремилось обеспечить свою экономику сырьевыми ресурсами и продовольствием, необходимыми для ведения войны.</a:t>
            </a:r>
            <a:endParaRPr lang="en-US" sz="138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799267"/>
            <a:ext cx="1020925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Подготовка и мобилизация сторон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2049066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Подготовка Германии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2965609"/>
            <a:ext cx="3156347" cy="390941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Немецкие военные силы к началу войны были хорошо обучены, оснащены современным вооружением и отличались высокой боеспособностью. Гитлер сосредоточил значительные ресурсы на усилении вермахта, что позволило ему быстро захватить ряд европейских стран.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2049066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Мобилизация Советского Союза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2965609"/>
            <a:ext cx="3156347" cy="390941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Советский Союз, несмотря на неожиданность нападения, быстро перевел экономику на военные рельсы и начал массовую мобилизацию населения. Было сформировано более 300 новых дивизий, которые были брошены на защиту Москвы, Ленинграда и других ключевых городов.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2049066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Преимущества и недостатки сторон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2965609"/>
            <a:ext cx="3156347" cy="42648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Германия имела превосходство в технике, тактике и боевом опыте, но СССР обладал огромными людскими ресурсами и мощным военно-промышленным потенциалом. Несмотря на ранние успехи Вермахта, эти факторы в конечном итоге решили исход войны в пользу Советского Союза.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68535" y="1014055"/>
            <a:ext cx="6880503" cy="6151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844"/>
              </a:lnSpc>
              <a:buNone/>
            </a:pPr>
            <a:r>
              <a:rPr lang="en-US" sz="3875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Начало военных действий</a:t>
            </a:r>
            <a:endParaRPr lang="en-US" sz="3875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8535" y="1924526"/>
            <a:ext cx="984290" cy="176367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748099" y="2121337"/>
            <a:ext cx="2841427" cy="3075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22"/>
              </a:lnSpc>
              <a:buNone/>
            </a:pPr>
            <a:r>
              <a:rPr lang="en-US" sz="1938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Внезапное нападение</a:t>
            </a:r>
            <a:endParaRPr lang="en-US" sz="1938" dirty="0"/>
          </a:p>
        </p:txBody>
      </p:sp>
      <p:sp>
        <p:nvSpPr>
          <p:cNvPr id="8" name="Text 4"/>
          <p:cNvSpPr/>
          <p:nvPr/>
        </p:nvSpPr>
        <p:spPr>
          <a:xfrm>
            <a:off x="5748099" y="2546985"/>
            <a:ext cx="8071366" cy="9444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80"/>
              </a:lnSpc>
              <a:buNone/>
            </a:pPr>
            <a:r>
              <a:rPr lang="en-US" sz="15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22 июня 1941 года немецкие войска без объявления войны перешли границу Советского Союза. Советское командование было застигнуто врасплох, и первые дни войны были отмечены стремительным наступлением Вермахта.</a:t>
            </a:r>
            <a:endParaRPr lang="en-US" sz="15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8535" y="3688199"/>
            <a:ext cx="984290" cy="1763673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748099" y="3885009"/>
            <a:ext cx="3033236" cy="3075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22"/>
              </a:lnSpc>
              <a:buNone/>
            </a:pPr>
            <a:r>
              <a:rPr lang="en-US" sz="1938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Отступление и оборона</a:t>
            </a:r>
            <a:endParaRPr lang="en-US" sz="1938" dirty="0"/>
          </a:p>
        </p:txBody>
      </p:sp>
      <p:sp>
        <p:nvSpPr>
          <p:cNvPr id="11" name="Text 6"/>
          <p:cNvSpPr/>
          <p:nvPr/>
        </p:nvSpPr>
        <p:spPr>
          <a:xfrm>
            <a:off x="5748099" y="4310658"/>
            <a:ext cx="8071366" cy="9444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80"/>
              </a:lnSpc>
              <a:buNone/>
            </a:pPr>
            <a:r>
              <a:rPr lang="en-US" sz="15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Советские войска, несмотря на численное превосходство, были вынуждены отступать под натиском превосходящих немецких сил. Однако они упорно оборонялись, задерживая продвижение врага и нанося ему тяжелые потери.</a:t>
            </a:r>
            <a:endParaRPr lang="en-US" sz="15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8535" y="5451872"/>
            <a:ext cx="984290" cy="1763673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5748099" y="5648682"/>
            <a:ext cx="3847148" cy="3075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22"/>
              </a:lnSpc>
              <a:buNone/>
            </a:pPr>
            <a:r>
              <a:rPr lang="en-US" sz="1938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Героическая оборона Москвы</a:t>
            </a:r>
            <a:endParaRPr lang="en-US" sz="1938" dirty="0"/>
          </a:p>
        </p:txBody>
      </p:sp>
      <p:sp>
        <p:nvSpPr>
          <p:cNvPr id="14" name="Text 8"/>
          <p:cNvSpPr/>
          <p:nvPr/>
        </p:nvSpPr>
        <p:spPr>
          <a:xfrm>
            <a:off x="5748099" y="6074331"/>
            <a:ext cx="8071366" cy="9444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80"/>
              </a:lnSpc>
              <a:buNone/>
            </a:pPr>
            <a:r>
              <a:rPr lang="en-US" sz="15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Битва за Москву стала ключевым событием начального периода войны. Советские войска сумели остановить и отбросить немецкие войска от столицы, что стало первым крупным поражением Вермахта и поворотным моментом в ходе войны.</a:t>
            </a:r>
            <a:endParaRPr lang="en-US" sz="15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749260"/>
            <a:ext cx="946427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Основные сражения и операции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06156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1DBD0"/>
          </a:solidFill>
          <a:ln/>
        </p:spPr>
      </p:sp>
      <p:sp>
        <p:nvSpPr>
          <p:cNvPr id="6" name="Text 4"/>
          <p:cNvSpPr/>
          <p:nvPr/>
        </p:nvSpPr>
        <p:spPr>
          <a:xfrm>
            <a:off x="2191226" y="2103239"/>
            <a:ext cx="1933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2137886"/>
            <a:ext cx="302383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Битва за Сталинград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2618303"/>
            <a:ext cx="4444008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Одно из крупнейших и кровопролитных сражений Великой Отечественной войны. Советские войска окружили и разгромили 6-ю армию Вермахта, обеспечив коренной перелом в ходе военных действий.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206156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1DBD0"/>
          </a:solidFill>
          <a:ln/>
        </p:spPr>
      </p:sp>
      <p:sp>
        <p:nvSpPr>
          <p:cNvPr id="10" name="Text 8"/>
          <p:cNvSpPr/>
          <p:nvPr/>
        </p:nvSpPr>
        <p:spPr>
          <a:xfrm>
            <a:off x="7579519" y="2103239"/>
            <a:ext cx="1933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2137886"/>
            <a:ext cx="323123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Битва на Курской дуге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2618303"/>
            <a:ext cx="4444008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Эта грандиозная оборонительная операция Красной Армии позволила окончательно переломить ход войны в пользу СССР. Советские войска нанесли сокрушительное поражение наступавшим немецким силам.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2037993" y="514647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1DBD0"/>
          </a:solidFill>
          <a:ln/>
        </p:spPr>
      </p:sp>
      <p:sp>
        <p:nvSpPr>
          <p:cNvPr id="14" name="Text 12"/>
          <p:cNvSpPr/>
          <p:nvPr/>
        </p:nvSpPr>
        <p:spPr>
          <a:xfrm>
            <a:off x="2191226" y="5188148"/>
            <a:ext cx="1933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2760107" y="5222796"/>
            <a:ext cx="30403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Блокада Ленинграда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2760107" y="5703213"/>
            <a:ext cx="444400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Осада и блокада Ленинграда немецкими войсками длилась 872 дня. Город стойко выдержал это испытание, демонстрируя невероятную стойкость и мужество жителей.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426285" y="514647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1DBD0"/>
          </a:solidFill>
          <a:ln/>
        </p:spPr>
      </p:sp>
      <p:sp>
        <p:nvSpPr>
          <p:cNvPr id="18" name="Text 16"/>
          <p:cNvSpPr/>
          <p:nvPr/>
        </p:nvSpPr>
        <p:spPr>
          <a:xfrm>
            <a:off x="7579519" y="5188148"/>
            <a:ext cx="1933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148399" y="5222796"/>
            <a:ext cx="356651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Освобождение Украины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148399" y="5703213"/>
            <a:ext cx="444400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Советские войска провели ряд успешных наступательных операций, в ходе которых была освобождена большая часть Украины от немецко-фашистской оккупации.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sp>
        <p:nvSpPr>
          <p:cNvPr id="4" name="Text 2"/>
          <p:cNvSpPr/>
          <p:nvPr/>
        </p:nvSpPr>
        <p:spPr>
          <a:xfrm>
            <a:off x="3010495" y="499705"/>
            <a:ext cx="8609290" cy="11327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460"/>
              </a:lnSpc>
              <a:buNone/>
            </a:pPr>
            <a:r>
              <a:rPr lang="en-US" sz="3568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Влияние Великой Отечественной войны на мир</a:t>
            </a:r>
            <a:endParaRPr lang="en-US" sz="3568" dirty="0"/>
          </a:p>
        </p:txBody>
      </p:sp>
      <p:sp>
        <p:nvSpPr>
          <p:cNvPr id="5" name="Shape 3"/>
          <p:cNvSpPr/>
          <p:nvPr/>
        </p:nvSpPr>
        <p:spPr>
          <a:xfrm>
            <a:off x="3010495" y="1994892"/>
            <a:ext cx="4214098" cy="2776895"/>
          </a:xfrm>
          <a:prstGeom prst="roundRect">
            <a:avLst>
              <a:gd name="adj" fmla="val 3916"/>
            </a:avLst>
          </a:prstGeom>
          <a:solidFill>
            <a:srgbClr val="E1DBD0"/>
          </a:solidFill>
          <a:ln/>
        </p:spPr>
      </p:sp>
      <p:sp>
        <p:nvSpPr>
          <p:cNvPr id="6" name="Text 4"/>
          <p:cNvSpPr/>
          <p:nvPr/>
        </p:nvSpPr>
        <p:spPr>
          <a:xfrm>
            <a:off x="3191708" y="2176105"/>
            <a:ext cx="3364230" cy="28313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30"/>
              </a:lnSpc>
              <a:buNone/>
            </a:pPr>
            <a:r>
              <a:rPr lang="en-US" sz="1784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Крах фашистской Германии</a:t>
            </a:r>
            <a:endParaRPr lang="en-US" sz="1784" dirty="0"/>
          </a:p>
        </p:txBody>
      </p:sp>
      <p:sp>
        <p:nvSpPr>
          <p:cNvPr id="7" name="Text 5"/>
          <p:cNvSpPr/>
          <p:nvPr/>
        </p:nvSpPr>
        <p:spPr>
          <a:xfrm>
            <a:off x="3191708" y="2567940"/>
            <a:ext cx="3851672" cy="14495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83"/>
              </a:lnSpc>
              <a:buNone/>
            </a:pPr>
            <a:r>
              <a:rPr lang="en-US" sz="1427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Разгром нацистской Германии стал ключевой победой Советского Союза и всех стран антигитлеровской коалиции. Это событие навсегда изменило облик Европы и мировой баланс сил.</a:t>
            </a:r>
            <a:endParaRPr lang="en-US" sz="1427" dirty="0"/>
          </a:p>
        </p:txBody>
      </p:sp>
      <p:sp>
        <p:nvSpPr>
          <p:cNvPr id="8" name="Shape 6"/>
          <p:cNvSpPr/>
          <p:nvPr/>
        </p:nvSpPr>
        <p:spPr>
          <a:xfrm>
            <a:off x="7405807" y="1994892"/>
            <a:ext cx="4214098" cy="2776895"/>
          </a:xfrm>
          <a:prstGeom prst="roundRect">
            <a:avLst>
              <a:gd name="adj" fmla="val 3916"/>
            </a:avLst>
          </a:prstGeom>
          <a:solidFill>
            <a:srgbClr val="E1DBD0"/>
          </a:solidFill>
          <a:ln/>
        </p:spPr>
      </p:sp>
      <p:sp>
        <p:nvSpPr>
          <p:cNvPr id="9" name="Text 7"/>
          <p:cNvSpPr/>
          <p:nvPr/>
        </p:nvSpPr>
        <p:spPr>
          <a:xfrm>
            <a:off x="7587020" y="2176105"/>
            <a:ext cx="3851672" cy="5662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30"/>
              </a:lnSpc>
              <a:buNone/>
            </a:pPr>
            <a:r>
              <a:rPr lang="en-US" sz="1784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Возвышение СССР на международной арене</a:t>
            </a:r>
            <a:endParaRPr lang="en-US" sz="1784" dirty="0"/>
          </a:p>
        </p:txBody>
      </p:sp>
      <p:sp>
        <p:nvSpPr>
          <p:cNvPr id="10" name="Text 8"/>
          <p:cNvSpPr/>
          <p:nvPr/>
        </p:nvSpPr>
        <p:spPr>
          <a:xfrm>
            <a:off x="7587020" y="2851071"/>
            <a:ext cx="3851672" cy="17395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83"/>
              </a:lnSpc>
              <a:buNone/>
            </a:pPr>
            <a:r>
              <a:rPr lang="en-US" sz="1427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Победа в Великой Отечественной войне значительно укрепила позиции Советского Союза на мировой арене. СССР стал одной из ведущих сверхдержав, оказывающих влияние на послевоенное устройство мира.</a:t>
            </a:r>
            <a:endParaRPr lang="en-US" sz="1427" dirty="0"/>
          </a:p>
        </p:txBody>
      </p:sp>
      <p:sp>
        <p:nvSpPr>
          <p:cNvPr id="11" name="Shape 9"/>
          <p:cNvSpPr/>
          <p:nvPr/>
        </p:nvSpPr>
        <p:spPr>
          <a:xfrm>
            <a:off x="3010495" y="4953000"/>
            <a:ext cx="4214098" cy="2776895"/>
          </a:xfrm>
          <a:prstGeom prst="roundRect">
            <a:avLst>
              <a:gd name="adj" fmla="val 3916"/>
            </a:avLst>
          </a:prstGeom>
          <a:solidFill>
            <a:srgbClr val="E1DBD0"/>
          </a:solidFill>
          <a:ln/>
        </p:spPr>
      </p:sp>
      <p:sp>
        <p:nvSpPr>
          <p:cNvPr id="12" name="Text 10"/>
          <p:cNvSpPr/>
          <p:nvPr/>
        </p:nvSpPr>
        <p:spPr>
          <a:xfrm>
            <a:off x="3191708" y="5134213"/>
            <a:ext cx="3851672" cy="5662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30"/>
              </a:lnSpc>
              <a:buNone/>
            </a:pPr>
            <a:r>
              <a:rPr lang="en-US" sz="1784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Формирование двухполярного мира</a:t>
            </a:r>
            <a:endParaRPr lang="en-US" sz="1784" dirty="0"/>
          </a:p>
        </p:txBody>
      </p:sp>
      <p:sp>
        <p:nvSpPr>
          <p:cNvPr id="13" name="Text 11"/>
          <p:cNvSpPr/>
          <p:nvPr/>
        </p:nvSpPr>
        <p:spPr>
          <a:xfrm>
            <a:off x="3191708" y="5809178"/>
            <a:ext cx="3851672" cy="17395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83"/>
              </a:lnSpc>
              <a:buNone/>
            </a:pPr>
            <a:r>
              <a:rPr lang="en-US" sz="1427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Противостояние между СССР и США, главными победителями во Второй мировой войне, привело к началу холодной войны и формированию биполярной системы международных отношений.</a:t>
            </a:r>
            <a:endParaRPr lang="en-US" sz="1427" dirty="0"/>
          </a:p>
        </p:txBody>
      </p:sp>
      <p:sp>
        <p:nvSpPr>
          <p:cNvPr id="14" name="Shape 12"/>
          <p:cNvSpPr/>
          <p:nvPr/>
        </p:nvSpPr>
        <p:spPr>
          <a:xfrm>
            <a:off x="7405807" y="4953000"/>
            <a:ext cx="4214098" cy="2776895"/>
          </a:xfrm>
          <a:prstGeom prst="roundRect">
            <a:avLst>
              <a:gd name="adj" fmla="val 3916"/>
            </a:avLst>
          </a:prstGeom>
          <a:solidFill>
            <a:srgbClr val="E1DBD0"/>
          </a:solidFill>
          <a:ln/>
        </p:spPr>
      </p:sp>
      <p:sp>
        <p:nvSpPr>
          <p:cNvPr id="15" name="Text 13"/>
          <p:cNvSpPr/>
          <p:nvPr/>
        </p:nvSpPr>
        <p:spPr>
          <a:xfrm>
            <a:off x="7587020" y="5134213"/>
            <a:ext cx="3851672" cy="5662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30"/>
              </a:lnSpc>
              <a:buNone/>
            </a:pPr>
            <a:r>
              <a:rPr lang="en-US" sz="1784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Укрепление позиций социалистического лагеря</a:t>
            </a:r>
            <a:endParaRPr lang="en-US" sz="1784" dirty="0"/>
          </a:p>
        </p:txBody>
      </p:sp>
      <p:sp>
        <p:nvSpPr>
          <p:cNvPr id="16" name="Text 14"/>
          <p:cNvSpPr/>
          <p:nvPr/>
        </p:nvSpPr>
        <p:spPr>
          <a:xfrm>
            <a:off x="7587020" y="5809178"/>
            <a:ext cx="3851672" cy="17395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83"/>
              </a:lnSpc>
              <a:buNone/>
            </a:pPr>
            <a:r>
              <a:rPr lang="en-US" sz="1427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Победа СССР в войне способствовала распространению социалистических идей в Европе и Азии. Под влиянием Советского Союза были образованы социалистические государства в Восточной Европе и Азии.</a:t>
            </a:r>
            <a:endParaRPr lang="en-US" sz="1427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4005"/>
          </a:xfrm>
          <a:prstGeom prst="rect">
            <a:avLst/>
          </a:prstGeom>
          <a:solidFill>
            <a:srgbClr val="EFECE6"/>
          </a:solidFill>
          <a:ln/>
        </p:spPr>
      </p:sp>
      <p:sp>
        <p:nvSpPr>
          <p:cNvPr id="4" name="Text 2"/>
          <p:cNvSpPr/>
          <p:nvPr/>
        </p:nvSpPr>
        <p:spPr>
          <a:xfrm>
            <a:off x="2042874" y="610433"/>
            <a:ext cx="5549741" cy="6936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2"/>
              </a:lnSpc>
              <a:buNone/>
            </a:pPr>
            <a:r>
              <a:rPr lang="en-US" sz="4370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Заключение</a:t>
            </a:r>
            <a:endParaRPr lang="en-US" sz="437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874" y="1748076"/>
            <a:ext cx="554950" cy="55495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42874" y="2524958"/>
            <a:ext cx="2774871" cy="3468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1"/>
              </a:lnSpc>
              <a:buNone/>
            </a:pPr>
            <a:r>
              <a:rPr lang="en-US" sz="2185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Великая Победа</a:t>
            </a:r>
            <a:endParaRPr lang="en-US" sz="2185" dirty="0"/>
          </a:p>
        </p:txBody>
      </p:sp>
      <p:sp>
        <p:nvSpPr>
          <p:cNvPr id="7" name="Text 4"/>
          <p:cNvSpPr/>
          <p:nvPr/>
        </p:nvSpPr>
        <p:spPr>
          <a:xfrm>
            <a:off x="2042874" y="3004899"/>
            <a:ext cx="3292912" cy="46186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7"/>
              </a:lnSpc>
              <a:buNone/>
            </a:pPr>
            <a:r>
              <a:rPr lang="en-US" sz="1748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Победа Советского Союза в Великой Отечественной войне стала ключевым событием XX века, оказавшим глубокое влияние на дальнейшее развитие мира. Ценой невероятных жертв и героизма советский народ сумел отстоять независимость и свободу своей Родины, положив начало новому мировому порядку.</a:t>
            </a:r>
            <a:endParaRPr lang="en-US" sz="1748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8685" y="1748076"/>
            <a:ext cx="554950" cy="55495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8685" y="2524958"/>
            <a:ext cx="2774871" cy="3468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1"/>
              </a:lnSpc>
              <a:buNone/>
            </a:pPr>
            <a:r>
              <a:rPr lang="en-US" sz="2185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Память о Подвиге</a:t>
            </a:r>
            <a:endParaRPr lang="en-US" sz="2185" dirty="0"/>
          </a:p>
        </p:txBody>
      </p:sp>
      <p:sp>
        <p:nvSpPr>
          <p:cNvPr id="10" name="Text 6"/>
          <p:cNvSpPr/>
          <p:nvPr/>
        </p:nvSpPr>
        <p:spPr>
          <a:xfrm>
            <a:off x="5668685" y="3004899"/>
            <a:ext cx="3292912" cy="426339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7"/>
              </a:lnSpc>
              <a:buNone/>
            </a:pPr>
            <a:r>
              <a:rPr lang="en-US" sz="1748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Великая Отечественная война навсегда останется в памяти народов как трагическая, но великая страница истории. Безвозвратные потери Советского Союза, исчисляемые миллионами человеческих жизней, не позволят нам забыть о той цене, которую пришлось заплатить за Победу.</a:t>
            </a:r>
            <a:endParaRPr lang="en-US" sz="1748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4495" y="1748076"/>
            <a:ext cx="554950" cy="55495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4495" y="2524958"/>
            <a:ext cx="2774871" cy="3468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1"/>
              </a:lnSpc>
              <a:buNone/>
            </a:pPr>
            <a:r>
              <a:rPr lang="en-US" sz="2185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Уроки Истории</a:t>
            </a:r>
            <a:endParaRPr lang="en-US" sz="2185" dirty="0"/>
          </a:p>
        </p:txBody>
      </p:sp>
      <p:sp>
        <p:nvSpPr>
          <p:cNvPr id="13" name="Text 8"/>
          <p:cNvSpPr/>
          <p:nvPr/>
        </p:nvSpPr>
        <p:spPr>
          <a:xfrm>
            <a:off x="9294495" y="3004899"/>
            <a:ext cx="3293031" cy="46186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7"/>
              </a:lnSpc>
              <a:buNone/>
            </a:pPr>
            <a:r>
              <a:rPr lang="en-US" sz="1748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Опыт Великой Отечественной войны должен служить напоминанием о необходимости сохранения мира и недопущения повторения подобных кровавых конфликтов. Только объединив усилия, человечество сможет преодолеть наследие войны и построить более справедливый и безопасный мировой порядок.</a:t>
            </a:r>
            <a:endParaRPr lang="en-US" sz="1748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790</Words>
  <Application>Microsoft Macintosh PowerPoint</Application>
  <PresentationFormat>Произвольный</PresentationFormat>
  <Paragraphs>62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Lato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Екатерина Числова</cp:lastModifiedBy>
  <cp:revision>2</cp:revision>
  <dcterms:created xsi:type="dcterms:W3CDTF">2024-04-20T12:06:09Z</dcterms:created>
  <dcterms:modified xsi:type="dcterms:W3CDTF">2024-04-20T18:03:11Z</dcterms:modified>
</cp:coreProperties>
</file>