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722"/>
  </p:normalViewPr>
  <p:slideViewPr>
    <p:cSldViewPr snapToGrid="0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D2BB3-B5C5-DF4A-A293-9CB59FAD5053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FAFDA-4D54-204D-8587-2F2FF5874F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54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FAFDA-4D54-204D-8587-2F2FF5874FF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05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FAFDA-4D54-204D-8587-2F2FF5874FF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93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C51C8-7776-5DD5-BCFE-24053B27B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278ABC-A58A-1A3E-B412-6D2458F7C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6AE974-A429-DF45-4082-774E11BA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72D3-21E9-2444-8A26-64652E6E97B6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40F0B5-F6A1-6972-FE98-243CB1F1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474AC7-8E8A-E71E-27C7-4240F969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5DDC-FBEC-604B-9075-E22DA459A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32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AF76B-4DD7-161E-B5B2-792805CA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828C03-D43A-0083-2596-90A3FA047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B08EB3-667C-350F-5830-B1D2C0E7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72D3-21E9-2444-8A26-64652E6E97B6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878F33-DB13-BACB-D958-DE5F6AB9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F3A66F-C013-E767-278D-8FC9C1AA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5DDC-FBEC-604B-9075-E22DA459A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70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178299-DAAF-428F-F261-5948E202D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B19098-BED4-9648-CC62-33E0B16D1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2B066F-EA27-7ED5-7250-D42DCBBB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72D3-21E9-2444-8A26-64652E6E97B6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53E6B2-C9B2-C150-DC07-D5C8E2C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4495E7-18D7-7642-E5EE-5BE16B0B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5DDC-FBEC-604B-9075-E22DA459A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5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4E954-A9EF-3356-C532-2B291D96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0291F-11A2-B145-1CC9-16B14C8C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BD9E53-55F9-1FCE-8C31-8491DC60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72D3-21E9-2444-8A26-64652E6E97B6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B8EAA-E552-BC82-D023-3BCDA054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839E04-AD4A-B10D-B79F-BB872367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5DDC-FBEC-604B-9075-E22DA459A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05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641A8-A01B-4B5C-1361-76B51674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A738CC-356C-D5B6-133A-A094680B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7E2A3-F326-0DAF-D0CF-01E6EEE7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72D3-21E9-2444-8A26-64652E6E97B6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525793-49F5-AC82-1E4D-3502E55B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8D4D28-8022-E939-975E-1B98F572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5DDC-FBEC-604B-9075-E22DA459A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72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B1128-61B9-EC86-3F8C-BB6642AE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FBAB-7018-A996-A0F2-99785F42D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553C5C-C0BD-454A-0964-83A20B549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4BB9BC-8330-3B55-D585-0458BAB6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72D3-21E9-2444-8A26-64652E6E97B6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F2EC3C-D89D-879A-E784-11B0B4A2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C15AF4-B519-EFE1-4303-B02C647A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5DDC-FBEC-604B-9075-E22DA459A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4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559D2-D7F6-A73C-C711-1B9179FD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0E8E95-A04A-DB51-CC94-E3C88436F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8F9452-553D-F709-FB08-31409D336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C2719E-2BA9-8CD1-9F10-C52CF89E0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D65516-8C08-2F6F-E371-7678D9A6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AD6F40-D6AC-E97B-7831-B1872FED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72D3-21E9-2444-8A26-64652E6E97B6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98A80F-F7A9-3B88-7749-BF8ABC5E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518A7E-3078-AC0D-7B4D-D868B432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5DDC-FBEC-604B-9075-E22DA459A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5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B2165-A76B-D464-00D5-AE535AC2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472B8A-64C8-5F44-3F7D-787BD11F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72D3-21E9-2444-8A26-64652E6E97B6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FCC1C8-9D0B-76E4-28BC-9D92C7DE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53D363-349E-7909-F27C-45360B0C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5DDC-FBEC-604B-9075-E22DA459A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84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C6D0A5-6A07-9EAA-983A-3CB36266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72D3-21E9-2444-8A26-64652E6E97B6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56A502-27DF-2E6C-D75A-490B05B3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262DF3-E533-035F-B6D9-D10F9258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5DDC-FBEC-604B-9075-E22DA459A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19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45662-70D8-51E2-63F7-A31EA2E8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7DD856-FC09-FB2E-ED88-47EB96B17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40E91B-0BF6-1B50-A450-40FD6E218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0F5217-DDD2-A90A-37AF-08642722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72D3-21E9-2444-8A26-64652E6E97B6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8EF383-F29F-8CC3-0E25-1219620B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D9D67F-B557-6F71-E64F-69603EE8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5DDC-FBEC-604B-9075-E22DA459A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75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39522-B95D-CB0A-9C1A-36027469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9C045B1-A8F0-0342-CAA6-0B92BAAEF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E2A5A6-D66C-0894-D8D4-B5DC87A40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40AAE4-1440-1E1D-F81A-54E8B312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72D3-21E9-2444-8A26-64652E6E97B6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4B8C0F-8909-7C42-D908-2736F0FD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3BAD69-2C71-1A3C-E5EB-A90C4320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5DDC-FBEC-604B-9075-E22DA459A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35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05667-E7C0-3D3B-F23C-9F5EF9C5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DAFD7-18A5-99ED-A4D8-DE31F6B2B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36D133-1132-2044-E738-5A79A52B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772D3-21E9-2444-8A26-64652E6E97B6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0DB926-ADB1-EF23-303E-8C3271DFE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3A9D38-031F-8192-E985-3CBC42372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B5DDC-FBEC-604B-9075-E22DA459A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83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85C19-E1D8-34AF-0531-AA5B6E488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E858A3-FA6A-D8A2-9EE6-743CD9859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27BEDDD-70FD-157A-1E64-8859DB52D313}"/>
              </a:ext>
            </a:extLst>
          </p:cNvPr>
          <p:cNvSpPr/>
          <p:nvPr/>
        </p:nvSpPr>
        <p:spPr>
          <a:xfrm>
            <a:off x="-16240" y="1134"/>
            <a:ext cx="12224479" cy="6858000"/>
          </a:xfrm>
          <a:prstGeom prst="rect">
            <a:avLst/>
          </a:prstGeom>
          <a:solidFill>
            <a:srgbClr val="FCE5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95A32-19B2-4137-DE94-E0749048B192}"/>
              </a:ext>
            </a:extLst>
          </p:cNvPr>
          <p:cNvSpPr txBox="1"/>
          <p:nvPr/>
        </p:nvSpPr>
        <p:spPr>
          <a:xfrm>
            <a:off x="1029808" y="320401"/>
            <a:ext cx="103055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Санкт-Петербургский государственный университет телекоммуникаций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им. проф. М.А. Бонч-Бруевича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39E54-BE9B-F8B5-94E2-150FEF82DB98}"/>
              </a:ext>
            </a:extLst>
          </p:cNvPr>
          <p:cNvSpPr txBox="1"/>
          <p:nvPr/>
        </p:nvSpPr>
        <p:spPr>
          <a:xfrm>
            <a:off x="2946869" y="4321608"/>
            <a:ext cx="64714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Aptos Display" panose="020B0004020202020204" pitchFamily="34" charset="0"/>
              </a:rPr>
              <a:t>Преподаватель:</a:t>
            </a:r>
            <a:r>
              <a:rPr lang="en-US" sz="2400" dirty="0">
                <a:latin typeface="Aptos Display" panose="020B0004020202020204" pitchFamily="34" charset="0"/>
              </a:rPr>
              <a:t> </a:t>
            </a:r>
            <a:r>
              <a:rPr lang="ru-RU" sz="2400" dirty="0">
                <a:latin typeface="Aptos Display" panose="020B0004020202020204" pitchFamily="34" charset="0"/>
              </a:rPr>
              <a:t>Мосеев Василий Ильич</a:t>
            </a:r>
          </a:p>
          <a:p>
            <a:pPr algn="ctr"/>
            <a:r>
              <a:rPr lang="ru-RU" sz="2400" dirty="0">
                <a:latin typeface="Aptos Display" panose="020B0004020202020204" pitchFamily="34" charset="0"/>
              </a:rPr>
              <a:t>Выполнили студенты группы ИСТ-331:</a:t>
            </a:r>
          </a:p>
          <a:p>
            <a:pPr algn="ctr"/>
            <a:r>
              <a:rPr lang="ru-RU" sz="2400" dirty="0">
                <a:latin typeface="Aptos Display" panose="020B0004020202020204" pitchFamily="34" charset="0"/>
              </a:rPr>
              <a:t>Рыжик Анастасия</a:t>
            </a:r>
          </a:p>
          <a:p>
            <a:pPr algn="ctr"/>
            <a:r>
              <a:rPr lang="ru-RU" sz="2400" dirty="0">
                <a:latin typeface="Aptos Display" panose="020B0004020202020204" pitchFamily="34" charset="0"/>
              </a:rPr>
              <a:t>Числова Екатерина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47AD1-A39D-BC03-7650-2F994DC15FCB}"/>
              </a:ext>
            </a:extLst>
          </p:cNvPr>
          <p:cNvSpPr txBox="1"/>
          <p:nvPr/>
        </p:nvSpPr>
        <p:spPr>
          <a:xfrm>
            <a:off x="-32479" y="1673420"/>
            <a:ext cx="122244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Начальный этап </a:t>
            </a:r>
          </a:p>
          <a:p>
            <a:pPr algn="ctr"/>
            <a:r>
              <a:rPr lang="ru-RU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Гражданской войны</a:t>
            </a:r>
          </a:p>
          <a:p>
            <a:pPr algn="ctr"/>
            <a:r>
              <a:rPr lang="ru-RU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(конец 1917 – средина 1918 г.)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778B3-445A-D565-FD6A-6DA6A6C63A39}"/>
              </a:ext>
            </a:extLst>
          </p:cNvPr>
          <p:cNvSpPr txBox="1"/>
          <p:nvPr/>
        </p:nvSpPr>
        <p:spPr>
          <a:xfrm>
            <a:off x="3076239" y="637931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Санкт-Петербург 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6F41B-87CD-6AE1-35E2-6731BDA67CE1}"/>
              </a:ext>
            </a:extLst>
          </p:cNvPr>
          <p:cNvSpPr txBox="1"/>
          <p:nvPr/>
        </p:nvSpPr>
        <p:spPr>
          <a:xfrm>
            <a:off x="3388202" y="1089523"/>
            <a:ext cx="5310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Aptos Display" panose="020B0004020202020204" pitchFamily="34" charset="0"/>
              </a:rPr>
              <a:t>История России</a:t>
            </a:r>
          </a:p>
        </p:txBody>
      </p:sp>
    </p:spTree>
    <p:extLst>
      <p:ext uri="{BB962C8B-B14F-4D97-AF65-F5344CB8AC3E}">
        <p14:creationId xmlns:p14="http://schemas.microsoft.com/office/powerpoint/2010/main" val="124160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647F59-6CAE-E4C2-48B1-625AA920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80" y="262872"/>
            <a:ext cx="5020991" cy="760385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Распад Империи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C308D87-B9E1-0A06-3B1B-B671B05BB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80" y="1023257"/>
            <a:ext cx="10833964" cy="563718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октябре 1917 года, после Октябрьской революции, Российская империя столкнулась с резким и ускоренным распадом, вызванным национальным движением. Национальные элиты, включая интеллигенцию, предпринимателей и местное духовенство, начали требовать самоопределения для своих народов.</a:t>
            </a:r>
          </a:p>
          <a:p>
            <a:pPr algn="just">
              <a:lnSpc>
                <a:spcPct val="11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Вожди большевиков, включая Ленина, изначально отстаивали идею единого, унитарного государства. Однако, под воздействием национального движения, Ленин начал рассматривать возможность федеративного устройства страны. </a:t>
            </a:r>
          </a:p>
          <a:p>
            <a:pPr algn="just">
              <a:lnSpc>
                <a:spcPct val="11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Большевики использовали силовые методы для советизации национальных районов и их последующего присоединения к Советской России. В результате этого возникли конфликты и гражданские войны на местном уровне, особенно на Северном Кавказе и в Прибалтике. В некоторых случаях большевики оказывали поддержку местным революционным силам, чтобы укрепить свою власть, в то время как в других регионах сепаратистские движения стали угрожать единству страны.</a:t>
            </a:r>
          </a:p>
        </p:txBody>
      </p:sp>
    </p:spTree>
    <p:extLst>
      <p:ext uri="{BB962C8B-B14F-4D97-AF65-F5344CB8AC3E}">
        <p14:creationId xmlns:p14="http://schemas.microsoft.com/office/powerpoint/2010/main" val="355362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FC86552-E5AD-EAF8-40AF-1660C327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80" y="262872"/>
            <a:ext cx="5020991" cy="760385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Выводы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CB72CBA-709E-9EAC-2081-65380A988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80" y="1023257"/>
            <a:ext cx="10833964" cy="563718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Выборы в Учредительное собрание после Октябрьской революции стали поворотным моментом в истории России, отражая борьбу различных политических сил за власть.</a:t>
            </a:r>
          </a:p>
          <a:p>
            <a:pPr algn="just">
              <a:lnSpc>
                <a:spcPct val="11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Приход большевиков к власти вызвал серьезные политические противоречия, так как обещания провести выборы были нарушены из-за неудовлетворительных результатов для большевиков.</a:t>
            </a:r>
          </a:p>
          <a:p>
            <a:pPr algn="just">
              <a:lnSpc>
                <a:spcPct val="11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Разгон Учредительного собрания и установление большевиками своей власти провозгласили начало новой политической эпохи, сопровождавшейся рядом социальных и экономических проблем.</a:t>
            </a:r>
          </a:p>
          <a:p>
            <a:pPr algn="just">
              <a:lnSpc>
                <a:spcPct val="11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Неудачи в формировании эффективного правительства и управления привели к параличу государственных структур и усилению авторитаризма.</a:t>
            </a:r>
          </a:p>
          <a:p>
            <a:pPr algn="just">
              <a:lnSpc>
                <a:spcPct val="11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целом, период после Октябрьской революции и разгона Учредительного собрания характеризовался сосредоточением власти в руках ЦК РКП(б) и Совнаркома, а также установлением авторитарного политического режима.</a:t>
            </a:r>
          </a:p>
          <a:p>
            <a:pPr algn="just">
              <a:lnSpc>
                <a:spcPct val="11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Октябрьской революции большевики столкнулись с недовольством крестьян и провели "черный передел" земли, что усилило неравенство и снизило эффективность сельского хозяйства.</a:t>
            </a:r>
          </a:p>
          <a:p>
            <a:pPr algn="just">
              <a:lnSpc>
                <a:spcPct val="11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Попытки установить коллективные формы хозяйствования вызвали протесты среди крестьян, а жесткая борьба с "кулаками" усилила конфликты в сельской местности.</a:t>
            </a:r>
          </a:p>
          <a:p>
            <a:pPr algn="just">
              <a:lnSpc>
                <a:spcPct val="11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результате в Центральной России начались выступления против действий власти, что привело к "июльскому кризису" и угрозе гражданской войны в деревне.</a:t>
            </a:r>
          </a:p>
          <a:p>
            <a:pPr algn="just">
              <a:lnSpc>
                <a:spcPct val="11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Октябрьской революции Российская империя столкнулась с резким распадом, вызванным национальным движением.</a:t>
            </a:r>
          </a:p>
          <a:p>
            <a:pPr algn="just">
              <a:lnSpc>
                <a:spcPct val="110000"/>
              </a:lnSpc>
            </a:pP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1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3FC03C4-CD26-9E55-B28C-A6A39B55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309" y="500062"/>
            <a:ext cx="3297382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Источники: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F35C298-D935-F83C-59EE-4BD106976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"Начальный этап гражданской войны" - Поликарпов В.Д. Москва, 1980, с. 5-21.</a:t>
            </a: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История России: 3 т. / Под ред. А.Н. Сахарова. - М.: АСТ, 2001, с. 2230-2246.</a:t>
            </a: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Статья «Гражданская война в России (1917–1922)» - А.Б. Данилин, Е.Н. Евсеева, С.Ф. Карпенко, 2007, с. 1-27.</a:t>
            </a:r>
          </a:p>
        </p:txBody>
      </p:sp>
    </p:spTree>
    <p:extLst>
      <p:ext uri="{BB962C8B-B14F-4D97-AF65-F5344CB8AC3E}">
        <p14:creationId xmlns:p14="http://schemas.microsoft.com/office/powerpoint/2010/main" val="130266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57AA32D-2BDC-F655-6B37-864598AE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19063"/>
            <a:ext cx="10515600" cy="561974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6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Словарик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E7A1D7B-5928-E119-35A8-62C2024D0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762000"/>
            <a:ext cx="10938164" cy="5627914"/>
          </a:xfrm>
        </p:spPr>
        <p:txBody>
          <a:bodyPr>
            <a:normAutofit/>
          </a:bodyPr>
          <a:lstStyle/>
          <a:p>
            <a:pPr algn="just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Гражданская война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это вооруженное противостояние между сторонниками и противниками советской власти на территории бывшей Российской империи в 1917-1922 гг.</a:t>
            </a:r>
          </a:p>
          <a:p>
            <a:pPr algn="just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"Классовый враг"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это термин, который обозначает противника пролетариата и рабочего класса в социалистической и марксистской терминологии, основанный на классовой принадлежности. Это включает в себя представителей привилегированных классов, таких как дворяне, священники и другие, которые вступают в противоречие с интересами и целями рабочих и большинства общества.</a:t>
            </a:r>
          </a:p>
          <a:p>
            <a:pPr algn="just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Социальная напряженность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означает состояние общества, когда существует значительное недовольство и неудовлетворенность широких слоев населения, вызванная различными социальными, экономическими или политическими причинами.</a:t>
            </a:r>
          </a:p>
          <a:p>
            <a:pPr algn="just"/>
            <a:r>
              <a:rPr lang="ru-RU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Манда́т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юридическое отношение представительства, а также документ, удостоверяющий законность этого представительства.</a:t>
            </a:r>
          </a:p>
          <a:p>
            <a:pPr algn="just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"Черный передел земли"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относится к процессу конфискации земель у землевладельцев и их распределению среди крестьян и рабочих. Это было одним из основных требований революционного движения в России в 1917 году и стало важным шагом в направлении устранения феодальных отношений и улучшения положения крестьянства.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5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C8D6AB73-6DB4-7A64-DCA7-4DAFB32D9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762000"/>
            <a:ext cx="10938164" cy="5627914"/>
          </a:xfrm>
        </p:spPr>
        <p:txBody>
          <a:bodyPr>
            <a:normAutofit/>
          </a:bodyPr>
          <a:lstStyle/>
          <a:p>
            <a:pPr algn="just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Спекулянт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это человек, который занимается спекуляцией, то есть практикует покупку или ценных бумаг, товаров и т.д. с целью получения прибыли от изменения их цен в будущем. Спекулянты могли включать в себя предпринимателей, торговцев, которые использовали хаос и нестабильность того времени для своей личной выгоды, манипулируя рыночными условиями или экономическими ситуациями.</a:t>
            </a:r>
          </a:p>
          <a:p>
            <a:pPr algn="just"/>
            <a:r>
              <a:rPr lang="ru-RU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Комите́т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бедноты (комбед)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орган Советской власти в сельской местности в годы «военного коммунизма», созданный декретами ВЦИКа от 11 июня и Совнаркома от 6 августа 1918 года.</a:t>
            </a:r>
          </a:p>
          <a:p>
            <a:pPr algn="just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Унитарное государство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(от лат.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unitas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«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единство») — форма государственного устройства, при которой государство не имеет в своём составе каких-либо государственных образований, обладающих элементами суверенности, а составляющие его административно-территориальные единицы (области, края, районы, губернии и тому подобное) подчиняются единым центральным органам власти.</a:t>
            </a:r>
          </a:p>
          <a:p>
            <a:pPr algn="just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Советизация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процесс установления Советской власти в том или ином регионе и введение советских порядков в нём.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75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265D7821-1EBE-6F9C-3570-31D4E25CF84E}"/>
              </a:ext>
            </a:extLst>
          </p:cNvPr>
          <p:cNvSpPr txBox="1">
            <a:spLocks/>
          </p:cNvSpPr>
          <p:nvPr/>
        </p:nvSpPr>
        <p:spPr>
          <a:xfrm>
            <a:off x="472190" y="1409075"/>
            <a:ext cx="10500610" cy="4458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Введение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Предпосылки и причины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Выборы в Учредительное собрание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Новая смута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Война против деревни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Гражданская война в деревне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Распад Империи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Выводы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Источники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Словарик</a:t>
            </a:r>
          </a:p>
          <a:p>
            <a:endParaRPr lang="ru-RU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2D3D6-67C1-87E5-928F-76263D13D13A}"/>
              </a:ext>
            </a:extLst>
          </p:cNvPr>
          <p:cNvSpPr txBox="1"/>
          <p:nvPr/>
        </p:nvSpPr>
        <p:spPr>
          <a:xfrm>
            <a:off x="472190" y="267325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rgbClr val="777777"/>
                </a:solidFill>
                <a:latin typeface="Arial Black" panose="020B0A04020102020204" pitchFamily="34" charset="0"/>
              </a:rPr>
              <a:t>Содержание:</a:t>
            </a:r>
            <a:br>
              <a:rPr lang="ru-RU" sz="4400" dirty="0">
                <a:solidFill>
                  <a:srgbClr val="4D4D4D"/>
                </a:solidFill>
                <a:latin typeface="Arial Black" panose="020B0A04020102020204" pitchFamily="34" charset="0"/>
              </a:rPr>
            </a:br>
            <a:endParaRPr lang="ru-RU" sz="44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78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3A127E9-8AA7-C04C-D010-E2606378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67" y="18255"/>
            <a:ext cx="10515600" cy="866165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Введение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4204ECB-0204-8CBF-A2D3-A4D3E83C4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68" y="884420"/>
            <a:ext cx="10879290" cy="556135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Октябрьской революции в стране началась борьба за власть и на фоне этой борьбы велась гражданская война. Первый этап гражданской войны в России, как правило, датируется периодом с ноября 1917 до ноября 1918, его началом можно считать Октябрьскую революцию, а окончанием – завершение Первой мировой войны по итогам подписания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Компьенского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перемирия.</a:t>
            </a:r>
          </a:p>
          <a:p>
            <a:pPr algn="just">
              <a:lnSpc>
                <a:spcPct val="10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Этот период ознаменовался столкновением между двумя основными силами: большевиками (и их сторонниками, включая Красную Гвардию и Красную Армию) и Белым движением (Белой армией).</a:t>
            </a:r>
          </a:p>
        </p:txBody>
      </p:sp>
    </p:spTree>
    <p:extLst>
      <p:ext uri="{BB962C8B-B14F-4D97-AF65-F5344CB8AC3E}">
        <p14:creationId xmlns:p14="http://schemas.microsoft.com/office/powerpoint/2010/main" val="78023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119A637-5DD6-26D4-FFE6-C596E6BD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80" y="262872"/>
            <a:ext cx="11827239" cy="760385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Предпосылки и причины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211629A-1ADF-628C-22B6-ABE79AA20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79" y="1411753"/>
            <a:ext cx="11827239" cy="5248689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Социально-экономический конфликт в обществе после смены власти в стране. </a:t>
            </a:r>
          </a:p>
          <a:p>
            <a:pPr algn="just">
              <a:lnSpc>
                <a:spcPct val="11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Неодобрение обществом антирелигиозной политики большевиков.</a:t>
            </a:r>
          </a:p>
          <a:p>
            <a:pPr algn="just">
              <a:lnSpc>
                <a:spcPct val="11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Недовольство частью общества подписанием Брестского мира с Германией. </a:t>
            </a:r>
          </a:p>
          <a:p>
            <a:pPr algn="just">
              <a:lnSpc>
                <a:spcPct val="11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Участие страны в Первой мировой войне. </a:t>
            </a:r>
          </a:p>
          <a:p>
            <a:pPr algn="just">
              <a:lnSpc>
                <a:spcPct val="11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Приход к власти большевистской партии. </a:t>
            </a:r>
          </a:p>
          <a:p>
            <a:pPr algn="just">
              <a:lnSpc>
                <a:spcPct val="11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Разгон Учредительного собрания.</a:t>
            </a:r>
          </a:p>
          <a:p>
            <a:pPr algn="just">
              <a:lnSpc>
                <a:spcPct val="110000"/>
              </a:lnSpc>
            </a:pP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1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467F882-3450-CFFA-AB4C-369E3831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80" y="262872"/>
            <a:ext cx="11827239" cy="760385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Выборы в Учредительное собрание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A3C2B83-2B4F-71A6-C447-5B13CD91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80" y="1023257"/>
            <a:ext cx="10833964" cy="563718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Его созыв представлял собой давнюю мечту как либерально настроенных кругов, так и революционеров.</a:t>
            </a:r>
          </a:p>
          <a:p>
            <a:pPr algn="just">
              <a:lnSpc>
                <a:spcPct val="11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Несмотря на попытки большевиков удержаться у власти, они были вынуждены подчиниться решениям Временного правительства и назначить выборы на 12 ноября 1917 года. Это было в значительной степени вызвано их непрочным положением на местах и нестабильностью в стране.</a:t>
            </a:r>
          </a:p>
          <a:p>
            <a:pPr algn="just">
              <a:lnSpc>
                <a:spcPct val="11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Эсеры, собравшие 60% голосов, должны были получить власть, но большевики отказались передать её, приводя в качестве аргумента состав избирательных списков, который, по их мнению, был устроен неподходящим образом. Это привело к усилению политического кризиса и стало предпосылкой для последующих событий в России.</a:t>
            </a:r>
          </a:p>
        </p:txBody>
      </p:sp>
    </p:spTree>
    <p:extLst>
      <p:ext uri="{BB962C8B-B14F-4D97-AF65-F5344CB8AC3E}">
        <p14:creationId xmlns:p14="http://schemas.microsoft.com/office/powerpoint/2010/main" val="330436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8364A8B-25E3-3355-1587-E92D550F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79" y="1615"/>
            <a:ext cx="8014563" cy="760385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Разгон Учредительного собрания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5890A72-E1FB-FF8F-EB72-8FA3CD83B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79" y="838200"/>
            <a:ext cx="9059521" cy="601818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29 октября Николай Иванович Бухарин внёс предложение в ЦК изгнать из Учредительного собрания всех правых депутатов и объявить левое крыло собрания "Революционным конвентом". </a:t>
            </a:r>
          </a:p>
          <a:p>
            <a:pPr algn="just">
              <a:lnSpc>
                <a:spcPct val="110000"/>
              </a:lnSpc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Лидеров кадетов (Конституционно-демократическая партия) объявили вне закона за участие в антисоветских акциях, а избранных от этой партии депутатов лишили мандатов. Оппозиционные газеты были закрыты, и деятельность земств и городских дум, которые могли поддержать правое крыло Учредительного собрания, была приостановлена.</a:t>
            </a:r>
          </a:p>
          <a:p>
            <a:pPr algn="just">
              <a:lnSpc>
                <a:spcPct val="110000"/>
              </a:lnSpc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Ленин настойчиво утверждал превосходство Советов над любыми парламентами и убеждал население в этом. </a:t>
            </a:r>
          </a:p>
          <a:p>
            <a:pPr algn="just">
              <a:lnSpc>
                <a:spcPct val="110000"/>
              </a:lnSpc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января 1918 года, перед открытием Учредительного собрания, ВЦИК принял и опубликовал Декларацию прав трудящегося и эксплуатируемого народа, которая фактически предопределила установление власти Советов в России. </a:t>
            </a:r>
          </a:p>
          <a:p>
            <a:pPr algn="just">
              <a:lnSpc>
                <a:spcPct val="110000"/>
              </a:lnSpc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января состоялось первое заседание Учредительного собрания, где Я. М. Свердлов, председатель ВЦИК, потребовал принять Декларацию. Однако собрание не поддержало её, что привело к его разгону. </a:t>
            </a:r>
          </a:p>
          <a:p>
            <a:pPr algn="just">
              <a:lnSpc>
                <a:spcPct val="110000"/>
              </a:lnSpc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следующий день СНК (Совет Народных Комиссаров) принял решение о роспуске Учредительного собрания.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D47656-4505-3B9C-D331-368FB6156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407" y="262872"/>
            <a:ext cx="1885300" cy="2774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180B75-EFC3-6F26-5D56-D53878E3A0D3}"/>
              </a:ext>
            </a:extLst>
          </p:cNvPr>
          <p:cNvSpPr txBox="1"/>
          <p:nvPr/>
        </p:nvSpPr>
        <p:spPr>
          <a:xfrm>
            <a:off x="9470142" y="3004989"/>
            <a:ext cx="253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Николай Иванович Бухарин </a:t>
            </a:r>
          </a:p>
          <a:p>
            <a:pPr algn="ctr"/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(1988-1938)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BD85FA-F7A5-F0B0-215A-2B4807AD8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382" y="3528209"/>
            <a:ext cx="2082997" cy="26274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2B1BF3-6F10-096B-AA6C-0C2ABE6EAFF0}"/>
              </a:ext>
            </a:extLst>
          </p:cNvPr>
          <p:cNvSpPr txBox="1"/>
          <p:nvPr/>
        </p:nvSpPr>
        <p:spPr>
          <a:xfrm>
            <a:off x="9470141" y="6160822"/>
            <a:ext cx="25394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Ульянов Владимир Ильич (Ленин) (1870-1924)</a:t>
            </a:r>
          </a:p>
        </p:txBody>
      </p:sp>
    </p:spTree>
    <p:extLst>
      <p:ext uri="{BB962C8B-B14F-4D97-AF65-F5344CB8AC3E}">
        <p14:creationId xmlns:p14="http://schemas.microsoft.com/office/powerpoint/2010/main" val="236991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FE6A87-347A-B379-3B32-A5942BAC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80" y="262872"/>
            <a:ext cx="4139249" cy="760385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Новая смута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AED60AC-210D-FA11-8F59-CC4EB8B9B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80" y="1023257"/>
            <a:ext cx="10833964" cy="563718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Октябрьской революции большевистская власть столкнулась с ростом социальной напряженности и углублением экономического кризиса. Власть, переходящая от самодержавия к большевикам, столкнулась с проблемой отсутствия готовности к управлению страной, что проявилось в неспособности решать актуальные задачи.</a:t>
            </a:r>
          </a:p>
          <a:p>
            <a:pPr algn="just">
              <a:lnSpc>
                <a:spcPct val="110000"/>
              </a:lnSpc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началу 1918 года большевики не имели конкретных планов по устройству страны. Вследствие этого государственные учреждения оказались парализованными, и многие из них начали массово закрываться.</a:t>
            </a:r>
          </a:p>
          <a:p>
            <a:pPr algn="just">
              <a:lnSpc>
                <a:spcPct val="110000"/>
              </a:lnSpc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укрепления своей власти большевики были вынуждены прибегнуть к жестким мерам и репрессиям. Это включало создание ВЧК для борьбы с контрреволюцией и саботажем.</a:t>
            </a:r>
          </a:p>
          <a:p>
            <a:pPr algn="just">
              <a:lnSpc>
                <a:spcPct val="110000"/>
              </a:lnSpc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конечном итоге, большевистская власть оказалась сосредоточенной в руках ЦК РКП(б) (Центральный комитет Российской коммунистической партии (большевиков)) и Совнаркома, и это стало характеризовать политическую систему страны.</a:t>
            </a:r>
          </a:p>
        </p:txBody>
      </p:sp>
    </p:spTree>
    <p:extLst>
      <p:ext uri="{BB962C8B-B14F-4D97-AF65-F5344CB8AC3E}">
        <p14:creationId xmlns:p14="http://schemas.microsoft.com/office/powerpoint/2010/main" val="359033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BF598B-CE10-C6AE-D9A8-97351900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80" y="262872"/>
            <a:ext cx="5020991" cy="760385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Война против деревни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9367741-C9E5-2BD1-4C74-7E30AAAC0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80" y="1023257"/>
            <a:ext cx="10833964" cy="563718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1917 году большевики временно поддержали мелкую собственность, но впоследствии столкнулись с недовольством крестьян, которые не желали отдавать свои земли государству. Декрет о земле, принятый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 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съездом Советов, предусматривал укрепление мелкого частного крестьянского хозяйства и не предлагал других форм собственности. Это привело к "черному переделу" земли, в результате которого крестьянство получило значительные площади земли, однако это также усилило уровень социального и экономического неравенства и снизило эффективность использования земли.</a:t>
            </a:r>
          </a:p>
          <a:p>
            <a:pPr algn="just">
              <a:lnSpc>
                <a:spcPct val="11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январе 1918 года введен режим продовольственной диктатуры, который запретил частную торговлю хлебом и объявил борьбу "спекулянтам".</a:t>
            </a:r>
          </a:p>
          <a:p>
            <a:pPr algn="just">
              <a:lnSpc>
                <a:spcPct val="11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ответ на нестабильность и сопротивление крестьян, большевики приняли закон о социализации земли 14 мая 1918 года.</a:t>
            </a:r>
          </a:p>
          <a:p>
            <a:pPr algn="just">
              <a:lnSpc>
                <a:spcPct val="11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Эти меры вызвали напряженность и противостояние в деревне, а также привели к сокращению поставок продовольствия, угрожая голодом городам и промышленным центрам. Напряженность между городом и деревней возросла, а применение военной силы для сбора хлеба вызвало дополнительное недовольство среди крестьян.</a:t>
            </a:r>
          </a:p>
        </p:txBody>
      </p:sp>
    </p:spTree>
    <p:extLst>
      <p:ext uri="{BB962C8B-B14F-4D97-AF65-F5344CB8AC3E}">
        <p14:creationId xmlns:p14="http://schemas.microsoft.com/office/powerpoint/2010/main" val="219069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189C04-ABCA-E62C-8758-44747B00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80" y="262872"/>
            <a:ext cx="7121934" cy="760385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Гражданская война в деревне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CB19003-CB6F-B706-06F9-EF96E1482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80" y="1023257"/>
            <a:ext cx="9211991" cy="563718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начале мая 1918 года председатель ВЦИК Я. М. Свердлов призвал к разжиганию "гражданской войны в деревне", что означало использование бедноты для борьбы против кулаков. </a:t>
            </a:r>
          </a:p>
          <a:p>
            <a:pPr algn="just">
              <a:lnSpc>
                <a:spcPct val="11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Лидеры большевистской партии, осознавая свою недостаточную опору в деревне, стремились создать классовый враг, чтобы поддержать свою власть. Для этого они организовали комбеды – комитеты бедноты, которые искусственно раскалывали крестьянство на "трудовое" (бедное, малоимущее) и "мелкобуржуазное" (более состоятельное). </a:t>
            </a:r>
          </a:p>
          <a:p>
            <a:pPr algn="just">
              <a:lnSpc>
                <a:spcPct val="11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июле 1918 года Владимир Ленин объявил "кулакам" беспощадную войну. Это вызвало волну восстаний среди крестьянства, особенно в районах, где противоречия между крестьянами были особенно острыми.</a:t>
            </a:r>
          </a:p>
          <a:p>
            <a:pPr algn="just">
              <a:lnSpc>
                <a:spcPct val="11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результате в Центральной России летом 1918 года произошло более 130 выступлений против действий комбедов и продовольственных отрядов. </a:t>
            </a:r>
          </a:p>
          <a:p>
            <a:pPr algn="just">
              <a:lnSpc>
                <a:spcPct val="11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результат, блок большевиков и левых эсеров окончательно распался.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D74569-97A0-121B-5160-B9B15E5533D1}"/>
              </a:ext>
            </a:extLst>
          </p:cNvPr>
          <p:cNvSpPr txBox="1"/>
          <p:nvPr/>
        </p:nvSpPr>
        <p:spPr>
          <a:xfrm>
            <a:off x="9699170" y="4256314"/>
            <a:ext cx="2481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Свердлов Яков Михайлович</a:t>
            </a:r>
          </a:p>
          <a:p>
            <a:pPr algn="ctr"/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(1885-1919)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FEAA4C-6813-D767-C00C-AA42F7CD0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522" y="1023257"/>
            <a:ext cx="2269240" cy="32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552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1695</Words>
  <Application>Microsoft Macintosh PowerPoint</Application>
  <PresentationFormat>Широкоэкранный</PresentationFormat>
  <Paragraphs>95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Aptos Display</vt:lpstr>
      <vt:lpstr>Arial</vt:lpstr>
      <vt:lpstr>Arial Black</vt:lpstr>
      <vt:lpstr>Calibri</vt:lpstr>
      <vt:lpstr>Calibri Light</vt:lpstr>
      <vt:lpstr>Tahoma</vt:lpstr>
      <vt:lpstr>Тема Office</vt:lpstr>
      <vt:lpstr>Презентация PowerPoint</vt:lpstr>
      <vt:lpstr>Презентация PowerPoint</vt:lpstr>
      <vt:lpstr>Введение</vt:lpstr>
      <vt:lpstr>Предпосылки и причины</vt:lpstr>
      <vt:lpstr>Выборы в Учредительное собрание</vt:lpstr>
      <vt:lpstr>Разгон Учредительного собрания</vt:lpstr>
      <vt:lpstr>Новая смута</vt:lpstr>
      <vt:lpstr>Война против деревни</vt:lpstr>
      <vt:lpstr>Гражданская война в деревне</vt:lpstr>
      <vt:lpstr>Распад Империи</vt:lpstr>
      <vt:lpstr>Выводы</vt:lpstr>
      <vt:lpstr>Источники:</vt:lpstr>
      <vt:lpstr>Словарик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Числова</dc:creator>
  <cp:lastModifiedBy>Екатерина Числова</cp:lastModifiedBy>
  <cp:revision>20</cp:revision>
  <dcterms:created xsi:type="dcterms:W3CDTF">2024-03-27T07:20:39Z</dcterms:created>
  <dcterms:modified xsi:type="dcterms:W3CDTF">2024-03-27T08:23:03Z</dcterms:modified>
</cp:coreProperties>
</file>