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7"/>
  </p:normalViewPr>
  <p:slideViewPr>
    <p:cSldViewPr snapToGrid="0">
      <p:cViewPr>
        <p:scale>
          <a:sx n="62" d="100"/>
          <a:sy n="62" d="100"/>
        </p:scale>
        <p:origin x="196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A57E5-4377-6348-B12C-47F33D9C87E6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8A3C2-52CD-3045-9CF6-F3C6DF381E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15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8A3C2-52CD-3045-9CF6-F3C6DF381E4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13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8A3C2-52CD-3045-9CF6-F3C6DF381E4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210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8A3C2-52CD-3045-9CF6-F3C6DF381E4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835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0D378-A059-F1BE-7AEB-FBEDB0503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80D033-93C9-4E80-7ED3-FBE063A42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4A55C8-86D5-AC2A-9B47-2B101A75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0BA6-CE10-F949-AF18-A6DBC46A504A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2F343-E32F-E2B5-544D-DCD6527C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C950DB-85C5-8DA0-04CA-A6553CA3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4ED5-4CEE-A247-83F8-BC3B36A98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55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7553C-6259-3B59-12EE-29126D01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A84050-80C0-202F-2C8C-48DDD85A6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C78347-8515-FF54-3A59-2A6D317C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0BA6-CE10-F949-AF18-A6DBC46A504A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79736D-D51E-CF8C-FC30-4E281C52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C4E275-B22A-48EF-A036-03895588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4ED5-4CEE-A247-83F8-BC3B36A98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22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75040A1-28BF-9883-1AE1-824FDDDD2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1D0FE8-8ACC-F77A-38E1-9F58E698A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502FDA-D5CA-4699-AC4D-DF2B5CF6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0BA6-CE10-F949-AF18-A6DBC46A504A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CEE91B-AC99-D25D-4BF8-1E1FDED3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8839E5-80E1-E1B5-FAD8-B908FB51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4ED5-4CEE-A247-83F8-BC3B36A98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29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0CC6D-BFD2-D2A6-DD32-A90D4CDE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0D74E1-0A4C-B422-3402-F7C9C1106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90131B-BD00-2D0F-4567-BC83B54E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0BA6-CE10-F949-AF18-A6DBC46A504A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98190A-83FE-1425-0CB0-10D65B7F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4475C9-8D19-A9C6-1BC0-71EDFD18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4ED5-4CEE-A247-83F8-BC3B36A98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37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730E3-6CA2-B4AC-838C-84B0ECA85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3F8CD0-E966-9E01-9EAA-EFFEF5851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72B436-0513-0868-E419-F45F0388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0BA6-CE10-F949-AF18-A6DBC46A504A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A7E9DE-ACD3-179B-2E68-7F71D0A4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6C0605-FA5C-FBA1-E136-3F2AB3DF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4ED5-4CEE-A247-83F8-BC3B36A98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52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538BB-49CA-EDEE-8784-A206F34C3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75FBE6-4B19-9487-0924-C9111DCB3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47BF08-DB5E-C2B8-57BF-5B8F787C6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5FD7C8-0776-EF37-2278-30101E73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0BA6-CE10-F949-AF18-A6DBC46A504A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6D1AD9-785F-21C6-3684-92E76A19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0A10C-5AC0-B595-9284-71961B98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4ED5-4CEE-A247-83F8-BC3B36A98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60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96EC2-492A-3A34-E558-9A77409D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B05BC5-8F5B-2735-8EF7-F1074E2D9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8B471A-95D6-06AD-05F7-78EDF1A2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4505C1-7739-4092-73C1-962B3B57F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273A56-CA51-C0D0-F077-DEC3F1C61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C279992-08B7-4C56-1616-4791CC71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0BA6-CE10-F949-AF18-A6DBC46A504A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D8C2DD-51F2-0DDB-1726-EF6C1978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87B0A9-CF3E-1CB8-F902-A1BD954D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4ED5-4CEE-A247-83F8-BC3B36A98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99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92FE4-09E1-71F5-018F-5A0959DE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E393F3C-607A-5614-FFF5-8DBCDCD3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0BA6-CE10-F949-AF18-A6DBC46A504A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B92A70B-AB28-6DF4-345B-73FD8C18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379D55-A45B-3A0B-AE28-A6F06140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4ED5-4CEE-A247-83F8-BC3B36A98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82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577029F-E245-06CD-D88F-5A0D6CC5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0BA6-CE10-F949-AF18-A6DBC46A504A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CAF318-DF72-7F0E-4822-923CAE13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C812D1-47A6-08B3-E6F9-3EA97AAB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4ED5-4CEE-A247-83F8-BC3B36A98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72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9EF27-15DA-7F13-8399-403CD8D4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F28D5-3637-B1B0-D3AC-41C9E93B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29F3FA-7E42-3494-249B-6FA504811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70D202-F989-F544-603D-8B8C6860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0BA6-CE10-F949-AF18-A6DBC46A504A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9B5CAB-7583-677F-5BD9-8A358C75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FEA53F-ED88-9408-D877-503674EF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4ED5-4CEE-A247-83F8-BC3B36A98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66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C5686-D615-FBA7-8E4F-924D6B4D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C08014A-950D-315E-DFAD-3296C0813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CCCF5A-37FC-1D54-2AA4-F6168B9AC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FCCDF8-9E61-5B06-0565-2196FE07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0BA6-CE10-F949-AF18-A6DBC46A504A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7903DA-BA30-2FAA-A694-4BBDA790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725CE8-2DBA-4AFF-DF98-F9648462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4ED5-4CEE-A247-83F8-BC3B36A98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62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2DFF1-3A81-40BB-4E58-284F1C4F0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C72587-6A16-FB67-174C-444C5D880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36774-F1E1-DB6A-8880-18CCE4DD7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70BA6-CE10-F949-AF18-A6DBC46A504A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5EFDB2-0ADB-EFA2-A6F5-267FCAD1B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FB28CF-5B65-B455-C5B4-95BEE0C2A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4ED5-4CEE-A247-83F8-BC3B36A98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23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F948F-D1DA-7D4E-3D3D-2FD4B22F8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FE1CDE-349C-EA72-C55D-5CC923B74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D1D1065-3557-7E67-538F-8D05B77CF5B2}"/>
              </a:ext>
            </a:extLst>
          </p:cNvPr>
          <p:cNvSpPr/>
          <p:nvPr/>
        </p:nvSpPr>
        <p:spPr>
          <a:xfrm>
            <a:off x="-32480" y="0"/>
            <a:ext cx="12224479" cy="6858000"/>
          </a:xfrm>
          <a:prstGeom prst="rect">
            <a:avLst/>
          </a:prstGeom>
          <a:solidFill>
            <a:srgbClr val="FCE5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BCD47-A806-C216-9288-A055CF82C279}"/>
              </a:ext>
            </a:extLst>
          </p:cNvPr>
          <p:cNvSpPr txBox="1"/>
          <p:nvPr/>
        </p:nvSpPr>
        <p:spPr>
          <a:xfrm>
            <a:off x="1029808" y="320401"/>
            <a:ext cx="103055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Санкт-Петербургский государственный университет телекоммуникаций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им. проф. М.А. Бонч-Бруевича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1256E-E2F8-5B41-90F6-BE6826F4BCEE}"/>
              </a:ext>
            </a:extLst>
          </p:cNvPr>
          <p:cNvSpPr txBox="1"/>
          <p:nvPr/>
        </p:nvSpPr>
        <p:spPr>
          <a:xfrm>
            <a:off x="2946869" y="4321608"/>
            <a:ext cx="64714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Aptos Display" panose="020B0004020202020204" pitchFamily="34" charset="0"/>
              </a:rPr>
              <a:t>Преподаватель:</a:t>
            </a:r>
            <a:r>
              <a:rPr lang="en-US" sz="2400" dirty="0">
                <a:latin typeface="Aptos Display" panose="020B0004020202020204" pitchFamily="34" charset="0"/>
              </a:rPr>
              <a:t> </a:t>
            </a:r>
            <a:r>
              <a:rPr lang="ru-RU" sz="2400" dirty="0">
                <a:latin typeface="Aptos Display" panose="020B0004020202020204" pitchFamily="34" charset="0"/>
              </a:rPr>
              <a:t>Мосеев Василий Ильич</a:t>
            </a:r>
          </a:p>
          <a:p>
            <a:pPr algn="ctr"/>
            <a:r>
              <a:rPr lang="ru-RU" sz="2400" dirty="0">
                <a:latin typeface="Aptos Display" panose="020B0004020202020204" pitchFamily="34" charset="0"/>
              </a:rPr>
              <a:t>Выполнили студенты группы ИСТ-331:</a:t>
            </a:r>
          </a:p>
          <a:p>
            <a:pPr algn="ctr"/>
            <a:r>
              <a:rPr lang="ru-RU" sz="2400" dirty="0">
                <a:latin typeface="Aptos Display" panose="020B0004020202020204" pitchFamily="34" charset="0"/>
              </a:rPr>
              <a:t>Рыжик Анастасия</a:t>
            </a:r>
          </a:p>
          <a:p>
            <a:pPr algn="ctr"/>
            <a:r>
              <a:rPr lang="ru-RU" sz="2400" dirty="0">
                <a:latin typeface="Aptos Display" panose="020B0004020202020204" pitchFamily="34" charset="0"/>
              </a:rPr>
              <a:t>Числова Екатерина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1557F5-52B7-01C8-2382-C6ABB53DAA15}"/>
              </a:ext>
            </a:extLst>
          </p:cNvPr>
          <p:cNvSpPr txBox="1"/>
          <p:nvPr/>
        </p:nvSpPr>
        <p:spPr>
          <a:xfrm>
            <a:off x="374754" y="1673420"/>
            <a:ext cx="113775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Третья Государственная Дума. П.А. Столыпин и его программа аграрного переустройства.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65D01-92C8-FFE4-762B-4A50AF3B5325}"/>
              </a:ext>
            </a:extLst>
          </p:cNvPr>
          <p:cNvSpPr txBox="1"/>
          <p:nvPr/>
        </p:nvSpPr>
        <p:spPr>
          <a:xfrm>
            <a:off x="3076239" y="637931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Санкт-Петербург 2024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65807-F614-587A-9004-6AD1C19D2182}"/>
              </a:ext>
            </a:extLst>
          </p:cNvPr>
          <p:cNvSpPr txBox="1"/>
          <p:nvPr/>
        </p:nvSpPr>
        <p:spPr>
          <a:xfrm>
            <a:off x="3388202" y="1089523"/>
            <a:ext cx="5310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Aptos Display" panose="020B0004020202020204" pitchFamily="34" charset="0"/>
              </a:rPr>
              <a:t>История России</a:t>
            </a:r>
          </a:p>
        </p:txBody>
      </p:sp>
    </p:spTree>
    <p:extLst>
      <p:ext uri="{BB962C8B-B14F-4D97-AF65-F5344CB8AC3E}">
        <p14:creationId xmlns:p14="http://schemas.microsoft.com/office/powerpoint/2010/main" val="317520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32B2B-2EA1-AB21-D15E-CB352FCF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86" y="230214"/>
            <a:ext cx="10515600" cy="1178862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Политика переселения как важный этап реформы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A06E6-4D54-B00A-88BA-89B5E7ABB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332156"/>
            <a:ext cx="12192000" cy="2525843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Основной показатель эффективности данной реформы заключается в освоении новых земель. Еще более важным преимуществом было то, что новые хозяйства были абсолютно оторваны от общин. Человек самостоятельно приезжал со своей семьей и самостоятельно поднимал свое фермерское хозяйство. У него не было никаких общественных интересов, никаких соседних интересов. Он знал, что есть конкретный земельный участок, который ему принадлежит, и который должен его кормить.</a:t>
            </a: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Тем не менее, реформа способствовала освоению новых земель и созданию независимых фермерских хозяйств на востоке, что увеличило их эффективность по сравнению с западом.</a:t>
            </a:r>
          </a:p>
        </p:txBody>
      </p:sp>
      <p:pic>
        <p:nvPicPr>
          <p:cNvPr id="5" name="Picture 2" descr="Переселение крестьян в Сибирь">
            <a:extLst>
              <a:ext uri="{FF2B5EF4-FFF2-40B4-BE49-F238E27FC236}">
                <a16:creationId xmlns:a16="http://schemas.microsoft.com/office/drawing/2014/main" id="{8797A10E-4B5B-1E5B-BA17-E53C43BC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727" y="1151862"/>
            <a:ext cx="5628356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A2E445-1B3D-BDF4-73E7-6F6AAF8D444E}"/>
              </a:ext>
            </a:extLst>
          </p:cNvPr>
          <p:cNvSpPr txBox="1"/>
          <p:nvPr/>
        </p:nvSpPr>
        <p:spPr>
          <a:xfrm>
            <a:off x="129917" y="1531335"/>
            <a:ext cx="616095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Российская империя страдала от земельного голода, поэтому аграрная реформа Столыпина целилась в переселение крестьян на восток.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Переселение было добровольным, с государственными льготами.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Начало реформы привлекло много переселенцев, но со временем их число сокращалось, и многие возвращались обратно.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CE046B-2865-63E7-7E39-C4781DF16343}"/>
              </a:ext>
            </a:extLst>
          </p:cNvPr>
          <p:cNvSpPr txBox="1"/>
          <p:nvPr/>
        </p:nvSpPr>
        <p:spPr>
          <a:xfrm>
            <a:off x="7541512" y="3916603"/>
            <a:ext cx="3412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Переселение крестьян в Сибирь</a:t>
            </a:r>
          </a:p>
        </p:txBody>
      </p:sp>
    </p:spTree>
    <p:extLst>
      <p:ext uri="{BB962C8B-B14F-4D97-AF65-F5344CB8AC3E}">
        <p14:creationId xmlns:p14="http://schemas.microsoft.com/office/powerpoint/2010/main" val="93019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2A2D2-7687-786F-E5FA-F8ACB243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44" y="230214"/>
            <a:ext cx="10515600" cy="579255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AFDC5A-6924-B2B0-250A-38A3A7E94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544" y="809468"/>
            <a:ext cx="11040256" cy="581831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2400" dirty="0"/>
              <a:t>Аграрная реформа Столыпина имела огромное значение для Российской Империи. Впервые страна начала реализовывать изменения такого масштаба. </a:t>
            </a:r>
          </a:p>
          <a:p>
            <a:pPr marL="0" indent="0" algn="just">
              <a:buNone/>
            </a:pP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Результаты:</a:t>
            </a:r>
          </a:p>
          <a:p>
            <a:pPr algn="just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рост сельскохозяйственного производства;</a:t>
            </a:r>
          </a:p>
          <a:p>
            <a:pPr algn="just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увеличение экспорта хлеба за границу;</a:t>
            </a:r>
          </a:p>
          <a:p>
            <a:pPr algn="just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ускорение процесса расслоения крестьянства;</a:t>
            </a:r>
          </a:p>
          <a:p>
            <a:pPr algn="just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разрушение крестьянской общины.</a:t>
            </a:r>
          </a:p>
          <a:p>
            <a:pPr marL="0" indent="0" algn="just">
              <a:buNone/>
            </a:pPr>
            <a:r>
              <a:rPr lang="ru-RU" sz="2400" dirty="0"/>
              <a:t>Если же говорить о результатах аграрной реформы, то ее основные результаты, которые были достигнуты государством за 7 лет, можно свести к следующим положениям:</a:t>
            </a:r>
          </a:p>
          <a:p>
            <a:pPr algn="just"/>
            <a:r>
              <a:rPr lang="ru-RU" sz="2400" dirty="0"/>
              <a:t>На 10% были увеличены посевные площади по всей стране.</a:t>
            </a:r>
          </a:p>
          <a:p>
            <a:pPr algn="just"/>
            <a:r>
              <a:rPr lang="ru-RU" sz="2400" dirty="0"/>
              <a:t>В отдельных регионах, где крестьяне массово выходили из общины, посевные площади удалось увеличить до 150%.</a:t>
            </a:r>
          </a:p>
          <a:p>
            <a:pPr algn="just"/>
            <a:r>
              <a:rPr lang="ru-RU" sz="2400" dirty="0"/>
              <a:t>Экспорт зерна был увеличен, составляя 25% от всего мирового экспорта. В урожайные годы этот показатель увеличивался до 35 - 40%.</a:t>
            </a:r>
          </a:p>
          <a:p>
            <a:pPr algn="just"/>
            <a:r>
              <a:rPr lang="ru-RU" sz="2400" dirty="0"/>
              <a:t>Закупка сельскохозяйственного оборудования за годы проведения реформ увеличилась в 3,5 раза.</a:t>
            </a:r>
          </a:p>
          <a:p>
            <a:pPr algn="just"/>
            <a:r>
              <a:rPr lang="ru-RU" sz="2400" dirty="0"/>
              <a:t>В 2,5 раза увеличился объем используемых удобрений.</a:t>
            </a:r>
          </a:p>
          <a:p>
            <a:pPr algn="just"/>
            <a:r>
              <a:rPr lang="ru-RU" sz="2400" dirty="0"/>
              <a:t>Рост промышленности в стране шел колоссальными шагами, Российская Империя в этом плане вышла на первое место в мире.</a:t>
            </a:r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3026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566C2-AF01-1041-9F7A-28A66CA7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309" y="500062"/>
            <a:ext cx="3297382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Источники: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6B0E10-1A77-1EDF-2885-B2772EF64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3575"/>
          </a:xfrm>
        </p:spPr>
        <p:txBody>
          <a:bodyPr/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"Великорусское крестьянство и столыпинская аграрная реформа" -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Тюкавкин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В.Г. Москва, 2001, с. 197-211, с. 223-256.</a:t>
            </a: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Научная статья: «Аграрная реформа П.А. Столыпина»,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Белхароев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Х.У., 2015.</a:t>
            </a: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История России: 3 т. / Под ред. А.Н. Сахарова. - М.: АСТ, 2001, с. 84-94.</a:t>
            </a:r>
          </a:p>
        </p:txBody>
      </p:sp>
    </p:spTree>
    <p:extLst>
      <p:ext uri="{BB962C8B-B14F-4D97-AF65-F5344CB8AC3E}">
        <p14:creationId xmlns:p14="http://schemas.microsoft.com/office/powerpoint/2010/main" val="352018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F4229-F4F5-28D4-51F5-E9CB070D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500062"/>
            <a:ext cx="10515600" cy="1325563"/>
          </a:xfrm>
        </p:spPr>
        <p:txBody>
          <a:bodyPr/>
          <a:lstStyle/>
          <a:p>
            <a:pPr algn="just"/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Словарик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FF42EC-5E7B-49DA-941F-480E45E24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825625"/>
            <a:ext cx="10938164" cy="4351338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Отруб – это участок земли, который выделялся крестьянину, выходящему из общины, с сохранением за этим крестьянином его двора в деревне.</a:t>
            </a: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Хутор – это земельный участок, который выделялся крестьянину, выходящему из общины, с переселением этого крестьянина из деревни на собственный участок.</a:t>
            </a: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Артель – это объединение группы лиц, которые характеризуют одну профессию, для совместной работы этих лиц с достижением общих результатов, с достижением общих доходов и с общей ответственностью за конечный результат.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18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9E82D4E-45E7-125A-3839-1694493A6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90" y="1409075"/>
            <a:ext cx="10500610" cy="4458325"/>
          </a:xfrm>
        </p:spPr>
        <p:txBody>
          <a:bodyPr>
            <a:normAutofit fontScale="92500" lnSpcReduction="10000"/>
          </a:bodyPr>
          <a:lstStyle/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Введение</a:t>
            </a: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Предпосылки и причины аграрной реформы</a:t>
            </a: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Суть реформы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Цели реформы</a:t>
            </a: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Первый этап реформы</a:t>
            </a: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Политика переселения как важный этап реформы</a:t>
            </a: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Выводы</a:t>
            </a: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Источники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4A6E2-E544-6525-955C-036B4ABCBFE3}"/>
              </a:ext>
            </a:extLst>
          </p:cNvPr>
          <p:cNvSpPr txBox="1"/>
          <p:nvPr/>
        </p:nvSpPr>
        <p:spPr>
          <a:xfrm>
            <a:off x="472190" y="267325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rgbClr val="777777"/>
                </a:solidFill>
                <a:latin typeface="Arial Black" panose="020B0A04020102020204" pitchFamily="34" charset="0"/>
              </a:rPr>
              <a:t>Содержание:</a:t>
            </a:r>
            <a:br>
              <a:rPr lang="ru-RU" sz="4400" dirty="0">
                <a:solidFill>
                  <a:srgbClr val="4D4D4D"/>
                </a:solidFill>
                <a:latin typeface="Arial Black" panose="020B0A04020102020204" pitchFamily="34" charset="0"/>
              </a:rPr>
            </a:br>
            <a:endParaRPr lang="ru-RU" sz="44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7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B5710-55EB-C486-C1CF-21E8A5A7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67" y="18255"/>
            <a:ext cx="10515600" cy="866165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3FF90F-2D55-0236-ED9E-6A7567B97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67" y="884420"/>
            <a:ext cx="11348803" cy="556135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рубеже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XIX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веков Россия была целиком аграрной страной, с явным преобладанием сельского населения. После поражения революции острота аграрного вопроса не ослабла, и правительство предложило свой путь его решения, аграрную реформу.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Третья Государственная дума стала первой, проработавшей весь положенный ей пятилетний срок. Она была созвана 1 ноября 1907 г., и ее состав оказался несравненно более консервативным, чем у предшественников.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этот чрезвычайный момент появилась мощная фигура Петра Аркадьевича Столыпина, ставшая ярким символом правительственной власти в последнее десятилетие существования монархии.</a:t>
            </a:r>
          </a:p>
        </p:txBody>
      </p:sp>
    </p:spTree>
    <p:extLst>
      <p:ext uri="{BB962C8B-B14F-4D97-AF65-F5344CB8AC3E}">
        <p14:creationId xmlns:p14="http://schemas.microsoft.com/office/powerpoint/2010/main" val="427023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47F31-BBAB-3696-321E-C7DAD311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80" y="230215"/>
            <a:ext cx="11827239" cy="1148882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Предпосылки и причины аграрной реформы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27243F-C90B-9630-A848-9901E6C53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80" y="1379096"/>
            <a:ext cx="8959330" cy="5248689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Одна из основных причин, которая побудила Российскую Империю начать массовое изменение в государственном устройстве были основаны на том, что большое количество простых людей высказывали свое недовольство властью.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Одно из знаковых событий, которое побудило правительство России начать скорейшие реформы, случилось 12 августа 1906 года. В этот день в Петербурге на Аптекарском острове произошел теракт. Среди раненых были дочь и сын Столыпина.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Случившийся взрыв лишний раз указал Столыпину, что народ желает коренных перемен внутри страны. Эти перемены нужно было давать людям в кратчайшие сроки. Именно поэтому была ускорена аграрная реформа Столыпина, проект которой стал продвигаться гигантскими шагами.</a:t>
            </a:r>
          </a:p>
        </p:txBody>
      </p:sp>
      <p:pic>
        <p:nvPicPr>
          <p:cNvPr id="1026" name="Picture 2" descr="Столыпин, Пётр Аркадьевич — Википедия">
            <a:extLst>
              <a:ext uri="{FF2B5EF4-FFF2-40B4-BE49-F238E27FC236}">
                <a16:creationId xmlns:a16="http://schemas.microsoft.com/office/drawing/2014/main" id="{92D874DF-55E4-2547-9062-1508A3806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664" y="1379096"/>
            <a:ext cx="25400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B0C865-CE70-F2A0-F6ED-FDE9CF6AC10F}"/>
              </a:ext>
            </a:extLst>
          </p:cNvPr>
          <p:cNvSpPr txBox="1"/>
          <p:nvPr/>
        </p:nvSpPr>
        <p:spPr>
          <a:xfrm>
            <a:off x="9205730" y="4782696"/>
            <a:ext cx="2808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Пётр Аркадьевич Столыпин</a:t>
            </a:r>
          </a:p>
          <a:p>
            <a:pPr algn="ctr"/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(1862-1911)</a:t>
            </a:r>
          </a:p>
        </p:txBody>
      </p:sp>
    </p:spTree>
    <p:extLst>
      <p:ext uri="{BB962C8B-B14F-4D97-AF65-F5344CB8AC3E}">
        <p14:creationId xmlns:p14="http://schemas.microsoft.com/office/powerpoint/2010/main" val="82023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031DE-C91E-B452-340F-E3B8378B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85" y="1"/>
            <a:ext cx="10515600" cy="764498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Суть реформы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401A5C-76A4-8B50-6107-A90B9B569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44577"/>
            <a:ext cx="12052092" cy="607851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 августа 1906 года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была опубликована программа реформ, которая представляла собой два больших блока:</a:t>
            </a:r>
          </a:p>
          <a:p>
            <a:pPr algn="just">
              <a:lnSpc>
                <a:spcPct val="100000"/>
              </a:lnSpc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Первый блок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призвал граждан страны успокоиться, а также информировал о чрезвычайном положении во многих районах страны. Из-за терактов в ряде регионов России были вынуждены ввести чрезвычайное положение и военно-полевые суды.</a:t>
            </a:r>
          </a:p>
          <a:p>
            <a:pPr algn="just">
              <a:lnSpc>
                <a:spcPct val="100000"/>
              </a:lnSpc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Второй блок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объявлял о созыве Государственной Думы, в ходе работы которой планировалось создать и реализовать комплекс аграрных реформ внутри страны.</a:t>
            </a:r>
          </a:p>
        </p:txBody>
      </p:sp>
      <p:pic>
        <p:nvPicPr>
          <p:cNvPr id="4" name="Picture 2" descr="Суть аграрной реформы Столыпина">
            <a:extLst>
              <a:ext uri="{FF2B5EF4-FFF2-40B4-BE49-F238E27FC236}">
                <a16:creationId xmlns:a16="http://schemas.microsoft.com/office/drawing/2014/main" id="{E4DDE0B3-105F-0AF3-F3DB-18BAD549E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505" y="3089877"/>
            <a:ext cx="7186534" cy="376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5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7FB8AB0-7139-0F33-C991-8EC303524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5194"/>
            <a:ext cx="10515600" cy="518761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Столыпин решил начать с аграрной реформы. Это было связано с рядом факторов:</a:t>
            </a:r>
          </a:p>
          <a:p>
            <a:pPr algn="just">
              <a:lnSpc>
                <a:spcPct val="10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Основная движущая сила эволюции – это крестьянин. Так было всегда и во всех странах. Поэтому для того, чтобы снять революционный накал, было необходимо обратиться к основной массе недовольных, предложив им качественные изменения в стране.</a:t>
            </a:r>
          </a:p>
          <a:p>
            <a:pPr algn="just">
              <a:lnSpc>
                <a:spcPct val="10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Крестьяне активно высказывали свою позицию о том, что помещичьи земли необходимо перераспределить. Зачастую помещики оставляли себе лучшие земли, выделяя крестьянам не плодородные участки.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280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EE4CA-9CDD-4AB2-2FE3-D3CFA6AD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69" y="13919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Цели реформы:</a:t>
            </a:r>
          </a:p>
        </p:txBody>
      </p:sp>
      <p:pic>
        <p:nvPicPr>
          <p:cNvPr id="2050" name="Picture 2" descr="Причины аграрной реформы Столыпина">
            <a:extLst>
              <a:ext uri="{FF2B5EF4-FFF2-40B4-BE49-F238E27FC236}">
                <a16:creationId xmlns:a16="http://schemas.microsoft.com/office/drawing/2014/main" id="{3D6702EF-97CC-1E56-B826-CF2F9E5DCA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9" y="1139252"/>
            <a:ext cx="10795261" cy="412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AA4D21-533B-2EEB-EF4E-AC38C28A0A18}"/>
              </a:ext>
            </a:extLst>
          </p:cNvPr>
          <p:cNvSpPr txBox="1"/>
          <p:nvPr/>
        </p:nvSpPr>
        <p:spPr>
          <a:xfrm>
            <a:off x="681568" y="5388406"/>
            <a:ext cx="10515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Очевидно, что любая Победа государства над революцией основывается не на физической силе, а на силе духовной. Сильное духом государство само должно встать во главе реформ.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		Петр Аркадьевич Столыпин</a:t>
            </a:r>
          </a:p>
        </p:txBody>
      </p:sp>
    </p:spTree>
    <p:extLst>
      <p:ext uri="{BB962C8B-B14F-4D97-AF65-F5344CB8AC3E}">
        <p14:creationId xmlns:p14="http://schemas.microsoft.com/office/powerpoint/2010/main" val="1812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98BA1-3959-8A9D-6072-1A65FA53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23" y="241507"/>
            <a:ext cx="10515600" cy="879059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Первый этап реформы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CD833-E2ED-C7DD-EC6D-3556655B3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23" y="1120566"/>
            <a:ext cx="6911715" cy="549592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Аграрная реформа Столыпина началась с попытки разрушения общины. </a:t>
            </a:r>
          </a:p>
          <a:p>
            <a:pPr algn="just">
              <a:lnSpc>
                <a:spcPct val="100000"/>
              </a:lnSpc>
            </a:pP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 ноября 1906 года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Правительство Российской империи издало указ, который позволял крестьянам свободно выходить из общины. Выход из общины был бесплатным. При этом крестьянин сохранял за собой все свое имущество, а также земли, которые были ему выделены. При этом, если земли выделялись на различных участках, то крестьянин мог требовать, чтобы земли были объединены в единый надел. Выходя из общины, крестьянин получал землю в виде отруба или хутора.</a:t>
            </a:r>
          </a:p>
          <a:p>
            <a:pPr algn="just">
              <a:lnSpc>
                <a:spcPct val="100000"/>
              </a:lnSpc>
            </a:pP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4" name="Picture 2" descr="Карта аграрной реформы">
            <a:extLst>
              <a:ext uri="{FF2B5EF4-FFF2-40B4-BE49-F238E27FC236}">
                <a16:creationId xmlns:a16="http://schemas.microsoft.com/office/drawing/2014/main" id="{F1599457-5F57-2ACB-E4D3-8CCE9831C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0"/>
            <a:ext cx="4981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59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30209CD-C144-0E28-DF52-6AB174962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57" y="482925"/>
            <a:ext cx="10515600" cy="589215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Суть аграрной реформы Столыпина, по замыслу самого создателя сводилась к следующим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преимуществам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которые страна получала:</a:t>
            </a:r>
          </a:p>
          <a:p>
            <a:pPr algn="just">
              <a:lnSpc>
                <a:spcPct val="120000"/>
              </a:lnSpc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Крестьяне, жившие общиной, были массово подвержены влиянию революционеров, а крестьяне, которые живут отдельными хозяйствами, гораздо менее доступны для них.</a:t>
            </a:r>
          </a:p>
          <a:p>
            <a:pPr algn="just">
              <a:lnSpc>
                <a:spcPct val="120000"/>
              </a:lnSpc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Человек, который получил в свое распоряжение землю, и который зависит от этой земли, напрямую заинтересован в конечном результате. Он будет думать не о революции, а о том, как увеличить свой урожай и свою прибыль.</a:t>
            </a:r>
          </a:p>
          <a:p>
            <a:pPr algn="just">
              <a:lnSpc>
                <a:spcPct val="120000"/>
              </a:lnSpc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Отвлечь внимание от желания простых людей разделить помещичью землю. Столыпин выступал за неприкосновенность частной собственности, поэтому с помощью своих реформ он старался не только сохранить помещичьи земли, но и предоставить крестьянам то, что действительно было нужно.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какой-то степени аграрная реформа Столыпина была похожа на создание передовых фермерских хозяйств. В стране должны были появиться в огромном количестве мелкие и средние землевладельцы, который бы не зависели напрямую от государства, а самостоятельно стремились развивать свой сектор.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начальном этапе развития реформы правом выйти из общины пользовались немногие. Фактически из общины выходили только зажиточные крестьяне и беднота. </a:t>
            </a:r>
          </a:p>
        </p:txBody>
      </p:sp>
    </p:spTree>
    <p:extLst>
      <p:ext uri="{BB962C8B-B14F-4D97-AF65-F5344CB8AC3E}">
        <p14:creationId xmlns:p14="http://schemas.microsoft.com/office/powerpoint/2010/main" val="26643364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1233</Words>
  <Application>Microsoft Macintosh PowerPoint</Application>
  <PresentationFormat>Широкоэкранный</PresentationFormat>
  <Paragraphs>80</Paragraphs>
  <Slides>13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Aptos Display</vt:lpstr>
      <vt:lpstr>Arial</vt:lpstr>
      <vt:lpstr>Arial Black</vt:lpstr>
      <vt:lpstr>Calibri</vt:lpstr>
      <vt:lpstr>Calibri Light</vt:lpstr>
      <vt:lpstr>Tahoma</vt:lpstr>
      <vt:lpstr>Тема Office</vt:lpstr>
      <vt:lpstr>Презентация PowerPoint</vt:lpstr>
      <vt:lpstr>Презентация PowerPoint</vt:lpstr>
      <vt:lpstr>Введение</vt:lpstr>
      <vt:lpstr>Предпосылки и причины аграрной реформы</vt:lpstr>
      <vt:lpstr>Суть реформы</vt:lpstr>
      <vt:lpstr>Презентация PowerPoint</vt:lpstr>
      <vt:lpstr>Цели реформы:</vt:lpstr>
      <vt:lpstr>Первый этап реформы</vt:lpstr>
      <vt:lpstr>Презентация PowerPoint</vt:lpstr>
      <vt:lpstr>Политика переселения как важный этап реформы</vt:lpstr>
      <vt:lpstr>Выводы</vt:lpstr>
      <vt:lpstr>Источники:</vt:lpstr>
      <vt:lpstr>Словарик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Числова</dc:creator>
  <cp:lastModifiedBy>Екатерина Числова</cp:lastModifiedBy>
  <cp:revision>26</cp:revision>
  <dcterms:created xsi:type="dcterms:W3CDTF">2024-03-12T06:33:00Z</dcterms:created>
  <dcterms:modified xsi:type="dcterms:W3CDTF">2024-03-12T09:56:50Z</dcterms:modified>
</cp:coreProperties>
</file>