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D8BD"/>
    <a:srgbClr val="FDE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0"/>
    <p:restoredTop sz="94723"/>
  </p:normalViewPr>
  <p:slideViewPr>
    <p:cSldViewPr snapToGrid="0">
      <p:cViewPr>
        <p:scale>
          <a:sx n="85" d="100"/>
          <a:sy n="85" d="100"/>
        </p:scale>
        <p:origin x="-16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03F27-C4E6-7445-9A15-2675BDA9E0A8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0EF73-B9D5-8C43-84F4-C153DD25E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51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0EF73-B9D5-8C43-84F4-C153DD25E3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87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0EF73-B9D5-8C43-84F4-C153DD25E3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4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0EF73-B9D5-8C43-84F4-C153DD25E3F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855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EB465-AFB4-DFC9-1FBF-3DFE00B4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953D44-9A37-900B-0364-7DDD282BF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19A8C5-848C-F874-358F-06B9D1F6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3123-C1CE-0142-BF25-7A1BE012C04C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E9FF81-3348-EFAC-3B8E-D0ACF8B8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C43588-27FF-D837-E8E7-B82B5BF3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FEDE-DC80-594D-AD51-00E41A946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29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3EFBBA-1337-9AEC-46A1-A9D1AA44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1EDD02-4F19-1FBE-845C-C8C33DB48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29BEF4-89BF-ED3B-45A5-291E2CD98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3123-C1CE-0142-BF25-7A1BE012C04C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88537A-F5BA-1980-923E-8D240BC8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F9E771-2523-3116-FF2D-C67777E7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FEDE-DC80-594D-AD51-00E41A946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73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FA050DF-5567-EA1E-3A2A-BAD245E16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6FA6DA-0F6B-637C-1EA8-2BE54CAC8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5032CC-8318-B40A-444E-F4A291632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3123-C1CE-0142-BF25-7A1BE012C04C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BF2F28-6C16-DF26-B16D-AC8C5191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EB775C-301E-D786-44A1-5F212B00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FEDE-DC80-594D-AD51-00E41A946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38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906FB-033C-B2C4-09B3-EC98103B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A96253-7B0C-2303-6A44-5E55521B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3B17F7-1381-2E0E-2CB1-CA7A7D25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3123-C1CE-0142-BF25-7A1BE012C04C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EE5F29-6FF6-16B4-A857-05B8CD55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22C078-1CD3-EE3B-5591-1E6129CF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FEDE-DC80-594D-AD51-00E41A946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89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2E4F8-BAC9-CC63-6D15-88615B29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9B3C94-C1AB-25C9-9871-5A1B594D2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24E221-55C1-527A-E5B7-35158F45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3123-C1CE-0142-BF25-7A1BE012C04C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DB1D2C-C497-3692-903A-E19D2176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83A057-F5F7-5121-5AA4-0D46CFFC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FEDE-DC80-594D-AD51-00E41A946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36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82739-4027-CFF8-40B6-E22C7537A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02601-193C-D72C-5B1D-8217794E1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473AD7-1F06-934F-7A0D-B8755EC43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1F70B4-21D6-D62F-AF64-B5664719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3123-C1CE-0142-BF25-7A1BE012C04C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B9633E-F6EB-2FAB-8C5B-631B7D2E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B68B8D-7E27-0D74-0668-11956635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FEDE-DC80-594D-AD51-00E41A946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92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36303-A5F8-0968-DCA8-4F54DC13F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B8127F-D80C-DB59-8F4A-E25A0915A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CE7102-86FC-36B3-3A4A-14E9C5900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68D331E-9626-43A1-C035-AB886C2B6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AE8D82B-350D-370F-3B2E-85C54F36E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7DD0CAA-27AD-2CB2-5DB7-0B2CCAE3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3123-C1CE-0142-BF25-7A1BE012C04C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F968AB1-6CB5-7CAA-C0AE-19BE8EBD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3297BFB-04C3-4974-8C97-0D730E4C3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FEDE-DC80-594D-AD51-00E41A946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44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3F2F40-BE82-93C6-69B9-D2CBDE3A4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4BA8A9C-1EDA-CC61-8641-A271F9D5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3123-C1CE-0142-BF25-7A1BE012C04C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4C2D79-674C-C901-D1C5-B9DD5997E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85CF8C8-1127-48E6-52EB-7E475865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FEDE-DC80-594D-AD51-00E41A946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45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A60F0E-AC53-EE83-F967-D959F8001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3123-C1CE-0142-BF25-7A1BE012C04C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E7DE37-C8AC-33AC-F456-E79FDDB0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F7C091-A25E-DF82-3D5F-941DC7AC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FEDE-DC80-594D-AD51-00E41A946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84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408FF9-5470-D6BE-D917-59CA81367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C514B0-B708-4503-4C93-2DCD7D564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B55224-87B6-47F0-A169-24D584B1F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AAA38D-1926-0F74-4F76-16A5194BF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3123-C1CE-0142-BF25-7A1BE012C04C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93C2F2-FBC9-4176-10FC-AC141363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ADC8E5-BFD6-CE8E-549F-479F440A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FEDE-DC80-594D-AD51-00E41A946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1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F420C-9B97-026E-2322-88D25F55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E835B6-4ACA-0B2D-2416-F27CAA929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10FBD5-E408-F926-E90C-C74A9DB4D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A981FE-752B-664F-02C1-6C0B5D5E2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3123-C1CE-0142-BF25-7A1BE012C04C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45C485-5544-33EF-FCEA-02A6227A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A69377-11BB-1F96-DD1E-4898BFFC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FEDE-DC80-594D-AD51-00E41A946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74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EA99EF-86A8-55B4-85C3-FA5F4A9D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B083FA-224D-666A-48CC-F9563D973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D601AC-ACA9-0A80-158A-969D0E4BA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03123-C1CE-0142-BF25-7A1BE012C04C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A509A5-D66E-DA31-3AD8-7D98EF01C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30E367-8D3A-387C-625A-434C66FE0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DFEDE-DC80-594D-AD51-00E41A946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6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5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69AFF4-94C9-72B8-B55D-41CF18C3F3C6}"/>
              </a:ext>
            </a:extLst>
          </p:cNvPr>
          <p:cNvSpPr txBox="1"/>
          <p:nvPr/>
        </p:nvSpPr>
        <p:spPr>
          <a:xfrm>
            <a:off x="1029808" y="320401"/>
            <a:ext cx="103055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Санкт-Петербургский государственный университет телекоммуникаций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им. проф. М.А. Бонч-Бруевича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8BCF0-1AD3-904B-9CFD-5D10741E29C6}"/>
              </a:ext>
            </a:extLst>
          </p:cNvPr>
          <p:cNvSpPr txBox="1"/>
          <p:nvPr/>
        </p:nvSpPr>
        <p:spPr>
          <a:xfrm>
            <a:off x="2946869" y="4321608"/>
            <a:ext cx="64714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Aptos Display" panose="020B0004020202020204" pitchFamily="34" charset="0"/>
              </a:rPr>
              <a:t>Преподаватель:</a:t>
            </a:r>
            <a:r>
              <a:rPr lang="en-US" sz="2400" dirty="0">
                <a:latin typeface="Aptos Display" panose="020B0004020202020204" pitchFamily="34" charset="0"/>
              </a:rPr>
              <a:t> </a:t>
            </a:r>
            <a:r>
              <a:rPr lang="ru-RU" sz="2400" dirty="0">
                <a:latin typeface="Aptos Display" panose="020B0004020202020204" pitchFamily="34" charset="0"/>
              </a:rPr>
              <a:t>Мосеев Василий Ильич</a:t>
            </a:r>
          </a:p>
          <a:p>
            <a:pPr algn="ctr"/>
            <a:r>
              <a:rPr lang="ru-RU" sz="2400" dirty="0">
                <a:latin typeface="Aptos Display" panose="020B0004020202020204" pitchFamily="34" charset="0"/>
              </a:rPr>
              <a:t>Выполнили студенты группы ИСТ-331:</a:t>
            </a:r>
          </a:p>
          <a:p>
            <a:pPr algn="ctr"/>
            <a:r>
              <a:rPr lang="ru-RU" sz="2400" dirty="0">
                <a:latin typeface="Aptos Display" panose="020B0004020202020204" pitchFamily="34" charset="0"/>
              </a:rPr>
              <a:t>Рыжик Анастасия</a:t>
            </a:r>
          </a:p>
          <a:p>
            <a:pPr algn="ctr"/>
            <a:r>
              <a:rPr lang="ru-RU" sz="2400" dirty="0">
                <a:latin typeface="Aptos Display" panose="020B0004020202020204" pitchFamily="34" charset="0"/>
              </a:rPr>
              <a:t>Числова Екатерина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11B8E0-006F-59A4-F9DB-DA6D9941D821}"/>
              </a:ext>
            </a:extLst>
          </p:cNvPr>
          <p:cNvSpPr txBox="1"/>
          <p:nvPr/>
        </p:nvSpPr>
        <p:spPr>
          <a:xfrm>
            <a:off x="1697257" y="1673979"/>
            <a:ext cx="87974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Экономическая политика СССР во второй половине 20 – 30-е.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43018C-6CEC-6E61-FF6B-F0D63F0718E4}"/>
              </a:ext>
            </a:extLst>
          </p:cNvPr>
          <p:cNvSpPr txBox="1"/>
          <p:nvPr/>
        </p:nvSpPr>
        <p:spPr>
          <a:xfrm>
            <a:off x="3076239" y="637931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Санкт-Петербург 2024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EB57BA-070C-C824-1EBC-6723ACD3A25E}"/>
              </a:ext>
            </a:extLst>
          </p:cNvPr>
          <p:cNvSpPr txBox="1"/>
          <p:nvPr/>
        </p:nvSpPr>
        <p:spPr>
          <a:xfrm>
            <a:off x="3388202" y="1089523"/>
            <a:ext cx="5310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Aptos Display" panose="020B0004020202020204" pitchFamily="34" charset="0"/>
              </a:rPr>
              <a:t>История России</a:t>
            </a:r>
          </a:p>
        </p:txBody>
      </p:sp>
    </p:spTree>
    <p:extLst>
      <p:ext uri="{BB962C8B-B14F-4D97-AF65-F5344CB8AC3E}">
        <p14:creationId xmlns:p14="http://schemas.microsoft.com/office/powerpoint/2010/main" val="248202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4D91EC0D-47BE-81FE-45C5-0BED6A8980F5}"/>
              </a:ext>
            </a:extLst>
          </p:cNvPr>
          <p:cNvSpPr txBox="1">
            <a:spLocks/>
          </p:cNvSpPr>
          <p:nvPr/>
        </p:nvSpPr>
        <p:spPr>
          <a:xfrm>
            <a:off x="472190" y="1409075"/>
            <a:ext cx="10500610" cy="445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Введение</a:t>
            </a:r>
          </a:p>
          <a:p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 НЭПа к индустриализации</a:t>
            </a:r>
          </a:p>
          <a:p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Индустриализация</a:t>
            </a:r>
          </a:p>
          <a:p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Коллективизация</a:t>
            </a:r>
          </a:p>
          <a:p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Выводы</a:t>
            </a:r>
          </a:p>
          <a:p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Источники</a:t>
            </a:r>
          </a:p>
          <a:p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Словарик</a:t>
            </a:r>
          </a:p>
          <a:p>
            <a:pPr marL="0" indent="0">
              <a:buNone/>
            </a:pPr>
            <a:endParaRPr lang="ru-RU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4304DD-ED94-D1EE-EAB7-911DC1329C48}"/>
              </a:ext>
            </a:extLst>
          </p:cNvPr>
          <p:cNvSpPr txBox="1"/>
          <p:nvPr/>
        </p:nvSpPr>
        <p:spPr>
          <a:xfrm>
            <a:off x="472190" y="267325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rgbClr val="777777"/>
                </a:solidFill>
                <a:latin typeface="Arial Black" panose="020B0A04020102020204" pitchFamily="34" charset="0"/>
              </a:rPr>
              <a:t>Содержание:</a:t>
            </a:r>
            <a:br>
              <a:rPr lang="ru-RU" sz="4400" dirty="0">
                <a:solidFill>
                  <a:srgbClr val="4D4D4D"/>
                </a:solidFill>
                <a:latin typeface="Arial Black" panose="020B0A04020102020204" pitchFamily="34" charset="0"/>
              </a:rPr>
            </a:br>
            <a:endParaRPr lang="ru-RU" sz="44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58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255423D-8852-2695-FA1E-CBB32C965D3C}"/>
              </a:ext>
            </a:extLst>
          </p:cNvPr>
          <p:cNvSpPr txBox="1">
            <a:spLocks/>
          </p:cNvSpPr>
          <p:nvPr/>
        </p:nvSpPr>
        <p:spPr>
          <a:xfrm>
            <a:off x="583367" y="18255"/>
            <a:ext cx="10515600" cy="866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Введение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DDC2368-3BB8-766F-E5A2-ECB54B6285F2}"/>
              </a:ext>
            </a:extLst>
          </p:cNvPr>
          <p:cNvSpPr txBox="1">
            <a:spLocks/>
          </p:cNvSpPr>
          <p:nvPr/>
        </p:nvSpPr>
        <p:spPr>
          <a:xfrm>
            <a:off x="583367" y="884420"/>
            <a:ext cx="11348803" cy="55613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 второй половине 20-х годов важнейшей задачей экономического развития стало превращение страны из аграрной в индустриальную, обеспечение ее экономической независимости. Неотложной потребностью была модернизация экономики, главным условием которой являлось техническое совершенствование всего народного хозяйства.</a:t>
            </a:r>
          </a:p>
          <a:p>
            <a:pPr algn="just">
              <a:lnSpc>
                <a:spcPct val="100000"/>
              </a:lnSpc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Новая экономическая политика (НЭП), провозглашенная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съездом РКП(б) (Российская коммунистическая партия (большевики)), представляла собой целую систему мер, направленных на создание условий для возрождения экономики России. Эти меры разрабатывались уже в ходе объявленной новой экономической политики, которую можно представить в виде ряда последовательно осуществляемых этапов. Главные усилия требовалось направить против разрастающегося продовольственного кризиса, ликвидировать который можно было только путем подъема сельского хозяйства. </a:t>
            </a:r>
          </a:p>
          <a:p>
            <a:pPr algn="just">
              <a:lnSpc>
                <a:spcPct val="100000"/>
              </a:lnSpc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41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5BD1366-5510-790D-DD61-1BBCC64A7A02}"/>
              </a:ext>
            </a:extLst>
          </p:cNvPr>
          <p:cNvSpPr/>
          <p:nvPr/>
        </p:nvSpPr>
        <p:spPr>
          <a:xfrm>
            <a:off x="9699105" y="690720"/>
            <a:ext cx="2368380" cy="3266697"/>
          </a:xfrm>
          <a:prstGeom prst="rect">
            <a:avLst/>
          </a:prstGeom>
          <a:solidFill>
            <a:schemeClr val="bg1">
              <a:lumMod val="8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F2D827-931C-84F9-7A6E-B437F6A8A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64" y="701820"/>
            <a:ext cx="9403492" cy="3783683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1922 году в России началась реализация Новой экономической политики (НЭП), направленной на стабилизацию финансовой системы и восстановление промышленности и сельского хозяйства. </a:t>
            </a:r>
          </a:p>
          <a:p>
            <a:pPr algn="just">
              <a:lnSpc>
                <a:spcPct val="120000"/>
              </a:lnSpc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 руководством Ленина были предприняты шаги по реформе банковской системы и поддержке мелких предприятий. Однако, несмотря на успехи, НЭП вызывал критику как среди рабочего класса, так и среди руководства партии. </a:t>
            </a:r>
          </a:p>
          <a:p>
            <a:pPr algn="just">
              <a:lnSpc>
                <a:spcPct val="120000"/>
              </a:lnSpc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 1925 году благодаря укреплению финансовой системы экономика показала значительный рост, но противоречия в реализации НЭП оставались актуальными. Стали возникать проблемы, связанные с дисбалансом между развитием сельского хозяйства и промышленности, а также с ограниченным финансированием.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AFDE83-7106-71CC-F788-6C327F83E002}"/>
              </a:ext>
            </a:extLst>
          </p:cNvPr>
          <p:cNvSpPr txBox="1"/>
          <p:nvPr/>
        </p:nvSpPr>
        <p:spPr>
          <a:xfrm>
            <a:off x="392327" y="167501"/>
            <a:ext cx="6910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От НЭПа к индустриализации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9EFF111-517C-ACC5-091A-289C61109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1797" y="801584"/>
            <a:ext cx="2082997" cy="26274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AF88C1-6F24-3692-89E4-AA3AAB2DC3EB}"/>
              </a:ext>
            </a:extLst>
          </p:cNvPr>
          <p:cNvSpPr txBox="1"/>
          <p:nvPr/>
        </p:nvSpPr>
        <p:spPr>
          <a:xfrm>
            <a:off x="9613556" y="3434197"/>
            <a:ext cx="25394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Ульянов Владимир Ильич (Ленин) (1870-1924)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FDD0C4-EED7-61FC-449C-8EB16AC2BBF6}"/>
              </a:ext>
            </a:extLst>
          </p:cNvPr>
          <p:cNvSpPr txBox="1"/>
          <p:nvPr/>
        </p:nvSpPr>
        <p:spPr>
          <a:xfrm>
            <a:off x="210064" y="4292376"/>
            <a:ext cx="11467071" cy="1718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Новые меры, направленные на повышение сбора хлеба, вызвали социальные напряжения и усилили критику НЭПа. 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Несмотря на определенные успехи в экономике, сопровождавшиеся ростом производства и улучшением жизненного уровня рабочих, НЭП столкнулся с серьезными проблемами, вызвавшими необходимость в его пересмотре.</a:t>
            </a:r>
          </a:p>
        </p:txBody>
      </p:sp>
    </p:spTree>
    <p:extLst>
      <p:ext uri="{BB962C8B-B14F-4D97-AF65-F5344CB8AC3E}">
        <p14:creationId xmlns:p14="http://schemas.microsoft.com/office/powerpoint/2010/main" val="112361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947B1D5-2E4F-75FB-023A-69A9CC656E8E}"/>
              </a:ext>
            </a:extLst>
          </p:cNvPr>
          <p:cNvSpPr/>
          <p:nvPr/>
        </p:nvSpPr>
        <p:spPr>
          <a:xfrm>
            <a:off x="8527959" y="0"/>
            <a:ext cx="3438267" cy="6858000"/>
          </a:xfrm>
          <a:prstGeom prst="rect">
            <a:avLst/>
          </a:prstGeom>
          <a:solidFill>
            <a:schemeClr val="bg1">
              <a:lumMod val="8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80BB017-9291-2C93-8B98-9D55A38D8B40}"/>
              </a:ext>
            </a:extLst>
          </p:cNvPr>
          <p:cNvSpPr txBox="1">
            <a:spLocks/>
          </p:cNvSpPr>
          <p:nvPr/>
        </p:nvSpPr>
        <p:spPr>
          <a:xfrm>
            <a:off x="210064" y="701819"/>
            <a:ext cx="8068963" cy="59886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середине 1920-х годов экономика СССР приблизилась к уровню производства 1913 года, заканчивая политику восстановления. 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XIV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съезд ВКП(б) в декабре 1925 года провозгласил курс на индустриализацию, подчеркивая необходимость перехода к новому строительству и развитию промышленности. Сталин впервые заявил о целях индустриализации, выдвигая планы превращения СССР в страну, самодостаточную в производстве машин и оборудования. </a:t>
            </a:r>
          </a:p>
          <a:p>
            <a:pPr algn="just">
              <a:lnSpc>
                <a:spcPct val="120000"/>
              </a:lnSpc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Его лозунг "Пятилетку — в четыре года!" в декабре 1929 года подчеркнул стремление к ускоренному развитию. Жесткое централизованное планирование и масштабные проекты, такие как Днепрогэс, стали символами этого периода. </a:t>
            </a:r>
          </a:p>
          <a:p>
            <a:pPr algn="just">
              <a:lnSpc>
                <a:spcPct val="120000"/>
              </a:lnSpc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Второй пятилетний план (1933-1937 гг.) утвердился как ответ на вызовы и привел к значительному росту промышленности, подготавливая страну к Великой Отечественной войне.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A4686D-6B73-8751-6202-FC66F9A4815D}"/>
              </a:ext>
            </a:extLst>
          </p:cNvPr>
          <p:cNvSpPr txBox="1"/>
          <p:nvPr/>
        </p:nvSpPr>
        <p:spPr>
          <a:xfrm>
            <a:off x="392327" y="167501"/>
            <a:ext cx="48963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Индустриализация</a:t>
            </a:r>
          </a:p>
        </p:txBody>
      </p:sp>
      <p:pic>
        <p:nvPicPr>
          <p:cNvPr id="1026" name="Picture 2" descr="Первая пятилетка. Почему именно 5 лет и другие вопросы о ней | Год в  истории | Дзен">
            <a:extLst>
              <a:ext uri="{FF2B5EF4-FFF2-40B4-BE49-F238E27FC236}">
                <a16:creationId xmlns:a16="http://schemas.microsoft.com/office/drawing/2014/main" id="{CA285A4C-D94F-EC45-C3DA-2C2340460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282" y="3825207"/>
            <a:ext cx="3251325" cy="231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C73B11-2036-18D2-5CC0-C1F6F724E9DE}"/>
              </a:ext>
            </a:extLst>
          </p:cNvPr>
          <p:cNvSpPr txBox="1"/>
          <p:nvPr/>
        </p:nvSpPr>
        <p:spPr>
          <a:xfrm>
            <a:off x="8527959" y="6273225"/>
            <a:ext cx="34382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Лозунг "Пятилетку — в четыре года!" </a:t>
            </a:r>
            <a:endParaRPr lang="ru-RU" sz="1600" dirty="0"/>
          </a:p>
        </p:txBody>
      </p:sp>
      <p:pic>
        <p:nvPicPr>
          <p:cNvPr id="1028" name="Picture 4" descr="Carry on up the Kremlin: how The Death of Stalin plays Russian roulette  with the truth | Movies | The Guardian">
            <a:extLst>
              <a:ext uri="{FF2B5EF4-FFF2-40B4-BE49-F238E27FC236}">
                <a16:creationId xmlns:a16="http://schemas.microsoft.com/office/drawing/2014/main" id="{83BAA944-4AD2-42A9-4868-62C0B8B4C5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7" t="2443" r="3228" b="13206"/>
          <a:stretch/>
        </p:blipFill>
        <p:spPr bwMode="auto">
          <a:xfrm>
            <a:off x="9107828" y="167501"/>
            <a:ext cx="2294238" cy="294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4BE93D-4DC0-E381-73A2-34C5206B6FF0}"/>
              </a:ext>
            </a:extLst>
          </p:cNvPr>
          <p:cNvSpPr txBox="1"/>
          <p:nvPr/>
        </p:nvSpPr>
        <p:spPr>
          <a:xfrm>
            <a:off x="8479309" y="3126366"/>
            <a:ext cx="35512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i="0" dirty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Иосиф Виссарионович Джугашвили (Сталин)(1878 -1953)</a:t>
            </a:r>
            <a:endParaRPr lang="ru-RU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61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E50DE22-7512-D45E-832D-10A36054C9D7}"/>
              </a:ext>
            </a:extLst>
          </p:cNvPr>
          <p:cNvSpPr/>
          <p:nvPr/>
        </p:nvSpPr>
        <p:spPr>
          <a:xfrm>
            <a:off x="7950717" y="429490"/>
            <a:ext cx="4129776" cy="3578847"/>
          </a:xfrm>
          <a:prstGeom prst="rect">
            <a:avLst/>
          </a:prstGeom>
          <a:solidFill>
            <a:schemeClr val="bg1">
              <a:lumMod val="8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757E3D-0C3A-8BBA-C03D-EE125853C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69" y="628939"/>
            <a:ext cx="7851271" cy="3444298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XV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съезд ВКП(б) в декабре 1927 года не провозгласил полную коллективизацию сельского хозяйства, но выразил поддержку развитию всех форм кооперации. </a:t>
            </a: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Апрельский и июльский пленумы ЦК ВКП(б) в 1928 году подчеркнули разногласия между Сталиным и Бухариным относительно кризиса хлебозаготовок. </a:t>
            </a: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Начало форсирования коллективизации связано с кризисом и стало частью политики наступления на кулачество. Под сильным давлением сверху началась массовая коллективизация, сопровождавшаяся насилием и протестами крестьян.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9273CE-155C-CB0C-60F1-A5DF5B8D41B8}"/>
              </a:ext>
            </a:extLst>
          </p:cNvPr>
          <p:cNvSpPr txBox="1"/>
          <p:nvPr/>
        </p:nvSpPr>
        <p:spPr>
          <a:xfrm>
            <a:off x="342900" y="105718"/>
            <a:ext cx="6098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Коллективизация</a:t>
            </a:r>
          </a:p>
        </p:txBody>
      </p:sp>
      <p:pic>
        <p:nvPicPr>
          <p:cNvPr id="2050" name="Picture 2" descr="Начало конца коллективизации / Территория истории">
            <a:extLst>
              <a:ext uri="{FF2B5EF4-FFF2-40B4-BE49-F238E27FC236}">
                <a16:creationId xmlns:a16="http://schemas.microsoft.com/office/drawing/2014/main" id="{DFE549B6-AC56-BCB6-4C18-DD428A344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935" y="628938"/>
            <a:ext cx="3897463" cy="258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9B341234-042C-93C9-5BE8-78BF8AE82B4D}"/>
              </a:ext>
            </a:extLst>
          </p:cNvPr>
          <p:cNvSpPr txBox="1">
            <a:spLocks/>
          </p:cNvSpPr>
          <p:nvPr/>
        </p:nvSpPr>
        <p:spPr>
          <a:xfrm>
            <a:off x="123569" y="4008338"/>
            <a:ext cx="11944862" cy="3444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1932 году коллективизация достигла 62,4% крестьянских хозяйств, а крупное коллективное хозяйство стало основой социалистической экономики. Ликвидация кулачества была объявлена приоритетной задачей, сопровождаемой репрессиями. </a:t>
            </a:r>
          </a:p>
          <a:p>
            <a:pPr algn="just"/>
            <a:r>
              <a:rPr lang="ru-RU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1932-1933 годах советская деревня столкнулась с массовым голодом, вызванным политикой режима. </a:t>
            </a:r>
          </a:p>
          <a:p>
            <a:pPr algn="just"/>
            <a:r>
              <a:rPr lang="ru-RU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Однако начало второй пятилетки, в феврале 1935 года, принятие нового Устава сельскохозяйственной артели способствовали восстановлению сельскохозяйственного производства. </a:t>
            </a:r>
          </a:p>
          <a:p>
            <a:pPr algn="just"/>
            <a:r>
              <a:rPr lang="ru-RU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 1937 году коллективизация была завершена, и в стране было уже более 240 тысяч колхозов.</a:t>
            </a:r>
          </a:p>
          <a:p>
            <a:pPr algn="just"/>
            <a:endParaRPr lang="ru-RU" sz="1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C2D4C-59AE-0B22-6651-2D9D17AECA76}"/>
              </a:ext>
            </a:extLst>
          </p:cNvPr>
          <p:cNvSpPr txBox="1"/>
          <p:nvPr/>
        </p:nvSpPr>
        <p:spPr>
          <a:xfrm>
            <a:off x="8078935" y="3214255"/>
            <a:ext cx="37787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Плакат «День урожая и коллективизации» 1930 г.</a:t>
            </a:r>
          </a:p>
        </p:txBody>
      </p:sp>
    </p:spTree>
    <p:extLst>
      <p:ext uri="{BB962C8B-B14F-4D97-AF65-F5344CB8AC3E}">
        <p14:creationId xmlns:p14="http://schemas.microsoft.com/office/powerpoint/2010/main" val="308930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B44F8-F661-A403-EF4C-6E713EE61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709"/>
            <a:ext cx="2798619" cy="854581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chemeClr val="bg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Выводы: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7908E8-08DD-0FAF-AB05-FF2ED96BD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65018"/>
            <a:ext cx="11305309" cy="619298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Новая экономическая политика (НЭП), введённая в 1922 году после революции, стабилизировала финансовую систему и восстановила промышленность и сельское хозяйство. Поддержка малых и средних предприятий и переориентация крупных на товары широкого потребления способствовали стабилизации промышленного сектора. Однако диспропорция между развитием сельского хозяйства и промышленности вызвала "кризис цен" и напряжённую дискуссию в партийном руководстве. Несмотря на успешные закупки хлеба, промышленность оставалась отстающей, требуя изменения подхода к развитию страны.</a:t>
            </a:r>
          </a:p>
          <a:p>
            <a:pPr algn="just">
              <a:lnSpc>
                <a:spcPct val="100000"/>
              </a:lnSpc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1920-е годы была провозглашена политика индустриализации для перехода страны от аграрной к промышленной экономике. Под руководством Сталина был проведён активный пятилетний план с целью ускорения индустриализации, что привело к мобилизации миллионов людей на строительство и развитию новых промышленных отраслей. Однако, в 1930-е годы возникли провалы в индустриализации, что потребовало утверждения второго пятилетнего плана. Все это подготовило страну к предстоящей Великой Отечественной войне и продемонстрировало её индустриальный потенциал.</a:t>
            </a:r>
          </a:p>
          <a:p>
            <a:pPr algn="just">
              <a:lnSpc>
                <a:spcPct val="100000"/>
              </a:lnSpc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ходе периода коллективизации в СССР с 1927 по 1937 годы произошли значительные изменения в сельском хозяйстве и социальной жизни страны. Под руководством Сталина началась массовая коллективизация, сопровождавшаяся насилием и репрессиями. Кризис хлебозаготовок и стремление к ликвидации кулачества стали причиной жестких мер, принятых режимом. Раскулачивание и политика "пяти колосков" привели к массовому голоду и трагическим потерям среди населения. Однако к 1937 году коллективизация была завершена, но ограничение самодеятельности колхозов и строгий контроль ослабили их инициативу и развитие.</a:t>
            </a:r>
          </a:p>
        </p:txBody>
      </p:sp>
    </p:spTree>
    <p:extLst>
      <p:ext uri="{BB962C8B-B14F-4D97-AF65-F5344CB8AC3E}">
        <p14:creationId xmlns:p14="http://schemas.microsoft.com/office/powerpoint/2010/main" val="65677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0C600-274E-335B-287E-3FD4E26CF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2434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Источники: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BE1033-D5D2-74CF-B634-7FF4C83A3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8353"/>
            <a:ext cx="10515600" cy="3023466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Орлов А.С., Георгиев В.А., Георгиева Н.Г., Сивохина Т.А. История России: учебник / - 2-е изд. - М., Проспект, 2004, с.352-373.</a:t>
            </a:r>
          </a:p>
          <a:p>
            <a:pPr algn="just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История России: 3 т. / Под ред. А.Н. Сахарова. - М.: АСТ, 2001, с.2285-2300.</a:t>
            </a:r>
          </a:p>
          <a:p>
            <a:pPr algn="just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Научная статья «Социальное-экономическое развитие СССР в 1920 - 1930 годы ХХ века» Корчагина С.И.,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Черепухина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В.С., Чернявская Е.Н., 2021.</a:t>
            </a:r>
          </a:p>
          <a:p>
            <a:pPr marL="0" indent="0" algn="just">
              <a:buNone/>
            </a:pP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739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6890F6-6DFA-F774-48A1-7EA1F430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2" y="76344"/>
            <a:ext cx="2888673" cy="604693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bg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Словарик: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2D04D-87E2-629E-8DF6-945A6E838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81037"/>
            <a:ext cx="10744200" cy="5650490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Чёрный рынок 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Социальный институт теневой экономики в части незаконного обращения товаров и услуг на рынке. В экономике чёрный рынок является подклассом института рынка и подчиняется тому же закону спроса и предложения.</a:t>
            </a:r>
          </a:p>
          <a:p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Хозрасчёт (хозяйственный расчёт) 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метод ведения хозяйства и управления, при котором каждое предприятие в денежной форме соизмеряет затраты на производство и результаты своей хозяйственной деятельности, покрывает свои расходы собственными денежными доходами и обеспечивает рентабельность производства.</a:t>
            </a:r>
          </a:p>
          <a:p>
            <a:r>
              <a:rPr lang="ru-RU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Кула́к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обозначение в дореволюционной России и в СССР зажиточных крестьян, использующих труд наёмных рабочих и занимавшихся сельским ростовщичеством. В царской России к кулакам было негативное отношение как со стороны оппозиции, так и со стороны крупных государственных чиновников (включая Петра Столыпина).</a:t>
            </a:r>
          </a:p>
          <a:p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9431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1101</Words>
  <Application>Microsoft Macintosh PowerPoint</Application>
  <PresentationFormat>Широкоэкранный</PresentationFormat>
  <Paragraphs>58</Paragraphs>
  <Slides>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Aptos Display</vt:lpstr>
      <vt:lpstr>Arial</vt:lpstr>
      <vt:lpstr>Arial Black</vt:lpstr>
      <vt:lpstr>Calibri</vt:lpstr>
      <vt:lpstr>Calibri Light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Выводы:</vt:lpstr>
      <vt:lpstr>Источники:</vt:lpstr>
      <vt:lpstr>Словарик: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 Числова</dc:creator>
  <cp:lastModifiedBy>Екатерина Числова</cp:lastModifiedBy>
  <cp:revision>12</cp:revision>
  <dcterms:created xsi:type="dcterms:W3CDTF">2024-04-10T16:46:32Z</dcterms:created>
  <dcterms:modified xsi:type="dcterms:W3CDTF">2024-04-11T08:43:07Z</dcterms:modified>
</cp:coreProperties>
</file>