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4"/>
  </p:normalViewPr>
  <p:slideViewPr>
    <p:cSldViewPr snapToGrid="0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7C137-14FF-D942-ABA2-79676E036A2A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C3395-23B0-C241-8397-09646581F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41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C3395-23B0-C241-8397-09646581F6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70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E97E4-0260-D514-C367-1E9465C93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B7B457-DC05-733E-C7C4-537AFFA5E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92675E-A1F6-5A0D-F835-2B03FC03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037D-CB88-D14A-9232-71C75CF27D5A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38EC74-1D1F-17B0-423F-E8FA000A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16283-76C8-8D93-6310-EC9B4736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698-5A24-0E43-9B8F-89BC2DC58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1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94A35-F068-6937-2F50-E77A9492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BB3883-40C9-8965-5B5C-9AEB0FD6E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5739A6-72EE-E705-CCAB-3E09440A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037D-CB88-D14A-9232-71C75CF27D5A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E7AEC-A817-D902-2281-7EAB6914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13EA25-7A09-3FC5-EA1E-3E863E0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698-5A24-0E43-9B8F-89BC2DC58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0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B7FE75-B180-ACEE-DF78-70F50E0F2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C6D170-8377-8566-B590-58FF1CD89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AD80B8-6A03-E3F9-8734-9A17CA84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037D-CB88-D14A-9232-71C75CF27D5A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DB97E0-D717-CD49-BF6C-4E2D63CA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80F46D-2B54-9AD3-36DB-1B1517FC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698-5A24-0E43-9B8F-89BC2DC58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85A41-E925-A967-1FE1-67B4B5BC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DD3BD-A28E-56C0-F042-66ED52BA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B8C48B-AF30-2FFA-67A5-B0E41BCA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037D-CB88-D14A-9232-71C75CF27D5A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58ADF6-EF64-5068-46DB-6CA41DC7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6685A-999C-9491-58DB-E1B48923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698-5A24-0E43-9B8F-89BC2DC58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0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14E57-1C17-077B-4BD8-A3BC8BA3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ADB4F8-66D7-962B-3C9C-5BA21B5BF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78896-E638-3493-B267-8D2AD4B2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037D-CB88-D14A-9232-71C75CF27D5A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8B569D-CE7F-DD8C-4D95-62ADFE7E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3710EB-5BCD-755F-3CF6-04BCE069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698-5A24-0E43-9B8F-89BC2DC58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871F8-81F6-46BC-0F1F-DC1F192E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4F275-A2D0-61EE-23A8-546AD3703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0359C7-14FA-E1FD-F73A-FF13ECD0E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83C2A1-DC56-963D-0A81-C6AA4E99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037D-CB88-D14A-9232-71C75CF27D5A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B317E9-FDB6-CAEB-8988-159E3966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FA5D52-3BA0-693E-18CF-3763EC74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698-5A24-0E43-9B8F-89BC2DC58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20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E4144-7746-75B7-6DD9-981A3F23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107F34-CC34-DBCB-6F15-F5B07C6C0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04B672-F91E-9815-3491-81E17A3EE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C1A4A2-383F-B6F6-BD37-9B9BAB7B1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5C1265-A1DE-B97E-DE23-33F84ECED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3A9C33-083D-2794-2991-965B5503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037D-CB88-D14A-9232-71C75CF27D5A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14D568-9991-6A14-D8FE-DC0CECCC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535B86-CB65-8B7F-EF09-0C9B082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698-5A24-0E43-9B8F-89BC2DC58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06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04A51-F11C-830C-54A8-EB195419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0F28FE-DF8D-E0A5-F4B5-4177316C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037D-CB88-D14A-9232-71C75CF27D5A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B6224F-1A02-9D62-E8E1-908CAB9E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1C9C80-0411-E795-0773-D6A95523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698-5A24-0E43-9B8F-89BC2DC58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43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7C59AA-0B16-F204-2348-F1E560F5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037D-CB88-D14A-9232-71C75CF27D5A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8E3C91-A15E-F94D-687D-5AA37FE8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6DADE2-0BFD-9153-1429-14E38EC8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698-5A24-0E43-9B8F-89BC2DC58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1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CD8ED-B000-BA08-627F-5A5F8BEC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480EC-17AE-A106-CF3E-B54DA030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34BE7B-A1F7-B9DE-3C84-F6D02DF99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7F3482-93B6-8826-C357-47BB807B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037D-CB88-D14A-9232-71C75CF27D5A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8CBF61-6212-F8E2-482C-2324906E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4B37DB-9BF8-DFC9-E305-2304B2C0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698-5A24-0E43-9B8F-89BC2DC58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80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248C4-9F06-128C-411A-763EEBDF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6E09DB-66CD-32CD-7A6C-A0BAA4B98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CC4B14-0274-F902-D8C4-A38435AE8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D08F30-CF0E-953C-F65F-3016B125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037D-CB88-D14A-9232-71C75CF27D5A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FFA17C-6F02-E2BF-25FE-420E95F8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8A79F6-CB47-F19F-5F66-0B762D53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0698-5A24-0E43-9B8F-89BC2DC58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8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3B2B5-E706-38C4-3083-E47AFE8A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A06EBD-1612-E568-ED4F-76C9287F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321DE-9936-D858-810D-3DD6A3E3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F037D-CB88-D14A-9232-71C75CF27D5A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A2808-B7A9-02F0-0778-1863DE024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9AC85-3CBB-90E3-8131-BA4575946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30698-5A24-0E43-9B8F-89BC2DC58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0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7C276-598D-4508-DEF1-C1E85DB87D94}"/>
              </a:ext>
            </a:extLst>
          </p:cNvPr>
          <p:cNvSpPr txBox="1"/>
          <p:nvPr/>
        </p:nvSpPr>
        <p:spPr>
          <a:xfrm>
            <a:off x="1279279" y="102701"/>
            <a:ext cx="9633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Санкт-Петербургский государственный университет телекоммуникаций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им. проф. М.А. Бонч-Бруевича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D3856-BFC3-1863-BF40-90C129F94A4E}"/>
              </a:ext>
            </a:extLst>
          </p:cNvPr>
          <p:cNvSpPr txBox="1"/>
          <p:nvPr/>
        </p:nvSpPr>
        <p:spPr>
          <a:xfrm>
            <a:off x="2438399" y="801019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Aptos Display" panose="020B0004020202020204" pitchFamily="34" charset="0"/>
              </a:rPr>
              <a:t>История России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25E9D-7411-5ABA-7A00-4F1C2876A49D}"/>
              </a:ext>
            </a:extLst>
          </p:cNvPr>
          <p:cNvSpPr txBox="1"/>
          <p:nvPr/>
        </p:nvSpPr>
        <p:spPr>
          <a:xfrm>
            <a:off x="2438399" y="4346867"/>
            <a:ext cx="731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Aptos Display" panose="020B0004020202020204" pitchFamily="34" charset="0"/>
              </a:rPr>
              <a:t>Преподаватель:</a:t>
            </a:r>
            <a:r>
              <a:rPr lang="en-US" sz="2400" dirty="0">
                <a:latin typeface="Aptos Display" panose="020B0004020202020204" pitchFamily="34" charset="0"/>
              </a:rPr>
              <a:t> </a:t>
            </a:r>
            <a:r>
              <a:rPr lang="ru-RU" sz="2400" dirty="0">
                <a:latin typeface="Aptos Display" panose="020B0004020202020204" pitchFamily="34" charset="0"/>
              </a:rPr>
              <a:t>Мосеев Василий Ильич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Выполнили студенты группы ИСТ-331: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Рыжик Анастасия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Числова Екатерина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D9E80-71C3-4ADA-04EA-CECCB38372B6}"/>
              </a:ext>
            </a:extLst>
          </p:cNvPr>
          <p:cNvSpPr txBox="1"/>
          <p:nvPr/>
        </p:nvSpPr>
        <p:spPr>
          <a:xfrm>
            <a:off x="2438399" y="6056669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71837-0287-E650-FAE2-DF83D2CD7BCA}"/>
              </a:ext>
            </a:extLst>
          </p:cNvPr>
          <p:cNvSpPr txBox="1"/>
          <p:nvPr/>
        </p:nvSpPr>
        <p:spPr>
          <a:xfrm>
            <a:off x="228599" y="1278670"/>
            <a:ext cx="1173480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sz="6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Экономические реформы в годы перестройки </a:t>
            </a:r>
            <a:endParaRPr lang="en-US" sz="6000" b="1" kern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1200"/>
              </a:spcBef>
            </a:pPr>
            <a:r>
              <a:rPr lang="ru-RU" sz="6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(1985-1991</a:t>
            </a:r>
            <a:r>
              <a:rPr lang="en-US" sz="6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6000" b="1" kern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29523D-C503-2F1E-E401-438312CCD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38774"/>
            <a:ext cx="11379200" cy="591922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так и не были приняты законы, отвечающие велению времени. Да и введение в действие принятых законов растягивалось на длительный срок. В целом экономические реформы перестройки были непоследовательны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половинчаты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Всем реформам активно сопротивлялся бюрократический аппарат на местах.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Устаревшие предприятия продолжали выпускать никому не нужную продукцию. Более того, началось общее сокращение производства в промышленности.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произошло реформирования кредитной, ценовой политики, централизованной системы снабжения.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Страна оказалась в состоянии глубокого финансового кризиса. Рост инфляции достигал 30% в месяц. Зарубежные долги превысили 60 млрд. (по некоторым данным 80 млрд.) долларов США; гигантские суммы уходили для выплаты процентов по этим долгам. Валютные резервы бывшего СССР и золотой запас Государственного банка к тому времени были истощены.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Был всеобщий дефицит и расцвет «черного» рынка.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Упал уровень жизни населения. Летом 1989 г. начались первые забастовки рабочих.</a:t>
            </a:r>
          </a:p>
          <a:p>
            <a:pPr algn="just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11D99-0351-BB3C-F613-08FCAE1890C0}"/>
              </a:ext>
            </a:extLst>
          </p:cNvPr>
          <p:cNvSpPr txBox="1"/>
          <p:nvPr/>
        </p:nvSpPr>
        <p:spPr>
          <a:xfrm>
            <a:off x="406400" y="169334"/>
            <a:ext cx="35201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777777"/>
                </a:solidFill>
                <a:latin typeface="Arial Black" panose="020B0A04020102020204" pitchFamily="34" charset="0"/>
              </a:rPr>
              <a:t>Выводы:</a:t>
            </a:r>
          </a:p>
        </p:txBody>
      </p:sp>
    </p:spTree>
    <p:extLst>
      <p:ext uri="{BB962C8B-B14F-4D97-AF65-F5344CB8AC3E}">
        <p14:creationId xmlns:p14="http://schemas.microsoft.com/office/powerpoint/2010/main" val="80526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02F367-7194-4B2B-0FFD-2FA5E62DD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4612"/>
            <a:ext cx="10515600" cy="390861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История России: в 3 т. / Под ред. А.Н. Сахарова. - М.: АСТ, 2001. С. 2649-2674.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Шубин А.В. От «застоя» к реформам. СССР в 1977-1985 гг. М., 2001. С. 624, 673–674.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Шубин А.В.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Ук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соч. С. 623–624; Орлов А.С., Георгиев В.А., Георгиева Н.Г., Сивохина Т.А. История России с древнейших времен до наших дней. М., 2001. С. 456.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Новейшая история Отечества. ХХ век: в 2-х тт. Т.2 / Под ред. А.Ф. Киселева, Э.М. Щагина. М., 1998. </a:t>
            </a:r>
          </a:p>
          <a:p>
            <a:pPr algn="just">
              <a:lnSpc>
                <a:spcPct val="120000"/>
              </a:lnSpc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90206-9CD1-4379-9230-B64E889FB4AB}"/>
              </a:ext>
            </a:extLst>
          </p:cNvPr>
          <p:cNvSpPr txBox="1"/>
          <p:nvPr/>
        </p:nvSpPr>
        <p:spPr>
          <a:xfrm>
            <a:off x="3708400" y="1478181"/>
            <a:ext cx="4775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rgbClr val="777777"/>
                </a:solidFill>
                <a:latin typeface="Arial Black" panose="020B0A04020102020204" pitchFamily="34" charset="0"/>
              </a:rPr>
              <a:t>Источники:</a:t>
            </a:r>
          </a:p>
        </p:txBody>
      </p:sp>
    </p:spTree>
    <p:extLst>
      <p:ext uri="{BB962C8B-B14F-4D97-AF65-F5344CB8AC3E}">
        <p14:creationId xmlns:p14="http://schemas.microsoft.com/office/powerpoint/2010/main" val="421317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2502F2E-A236-2FCC-FB99-D202BF88D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0" y="1072588"/>
            <a:ext cx="11707906" cy="561460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Агропро̀мкомите́т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комитет, руководящий деятельностью агропромышленного объединения.</a:t>
            </a:r>
          </a:p>
          <a:p>
            <a:pPr algn="just"/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Кооперати́в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автономная ассоциация людей, добровольно объединившихся для удовлетворения своих общих экономических, социальных и культурных потребностей на совместном предприятии, контролируемом демократическим путём.</a:t>
            </a:r>
          </a:p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Перестройка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масштабные изменения, реформы, преобразования.</a:t>
            </a:r>
          </a:p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Застой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стагнация, остановка развития, отсутствие прогресса.</a:t>
            </a:r>
          </a:p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Научно-техническое отставание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техническая отсталость, технологический разрыв.</a:t>
            </a:r>
          </a:p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Черный рынок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нелегальная торговля, незаконный рынок, теневой рынок.</a:t>
            </a:r>
          </a:p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Политический кризис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кризис управления, политическая нестабильность, распад политической системы.</a:t>
            </a:r>
          </a:p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Сращивание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объединение, соединение, интеграция.</a:t>
            </a:r>
          </a:p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Теневая экономика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нелегальная экономика, незаконная деятельность, криминальный бизнес.</a:t>
            </a:r>
          </a:p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Гонка вооружений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конкурентное наращивание вооружений, военная конкуренция, милитаризация.</a:t>
            </a:r>
          </a:p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Хозрасчет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хозяйственный расчет, экономический расчет.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Госприемка - государственный прием, государственный контроль качества, инспекция.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5FE008-FB6D-F92C-F025-12C33D637D01}"/>
              </a:ext>
            </a:extLst>
          </p:cNvPr>
          <p:cNvSpPr txBox="1"/>
          <p:nvPr/>
        </p:nvSpPr>
        <p:spPr>
          <a:xfrm>
            <a:off x="286870" y="170810"/>
            <a:ext cx="4775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777777"/>
                </a:solidFill>
                <a:latin typeface="Arial Black" panose="020B0A04020102020204" pitchFamily="34" charset="0"/>
              </a:rPr>
              <a:t>Словарик:</a:t>
            </a:r>
          </a:p>
        </p:txBody>
      </p:sp>
    </p:spTree>
    <p:extLst>
      <p:ext uri="{BB962C8B-B14F-4D97-AF65-F5344CB8AC3E}">
        <p14:creationId xmlns:p14="http://schemas.microsoft.com/office/powerpoint/2010/main" val="38502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48A24-FEA4-3329-B254-F3423F097D9D}"/>
              </a:ext>
            </a:extLst>
          </p:cNvPr>
          <p:cNvSpPr txBox="1"/>
          <p:nvPr/>
        </p:nvSpPr>
        <p:spPr>
          <a:xfrm>
            <a:off x="457200" y="525749"/>
            <a:ext cx="460907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777777"/>
                </a:solidFill>
                <a:latin typeface="Arial Black" panose="020B0A04020102020204" pitchFamily="34" charset="0"/>
              </a:rPr>
              <a:t>Содержание:</a:t>
            </a:r>
            <a:br>
              <a:rPr lang="ru-RU" sz="1800" dirty="0">
                <a:solidFill>
                  <a:srgbClr val="4D4D4D"/>
                </a:solidFill>
                <a:latin typeface="Arial Black" panose="020B0A04020102020204" pitchFamily="34" charset="0"/>
              </a:rPr>
            </a:br>
            <a:endParaRPr lang="ru-RU" sz="1800" dirty="0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3BF1A-B0F4-1FF5-CECA-11FB21AF1985}"/>
              </a:ext>
            </a:extLst>
          </p:cNvPr>
          <p:cNvSpPr txBox="1"/>
          <p:nvPr/>
        </p:nvSpPr>
        <p:spPr>
          <a:xfrm>
            <a:off x="457200" y="1572189"/>
            <a:ext cx="83655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</a:t>
            </a:r>
            <a:endParaRPr lang="en-US" sz="4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Причины перестройки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Новая экономическая программа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Реформы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Выводы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Источники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Словарик</a:t>
            </a:r>
          </a:p>
        </p:txBody>
      </p:sp>
    </p:spTree>
    <p:extLst>
      <p:ext uri="{BB962C8B-B14F-4D97-AF65-F5344CB8AC3E}">
        <p14:creationId xmlns:p14="http://schemas.microsoft.com/office/powerpoint/2010/main" val="80527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4A60EE-DD4C-C262-ADD9-70E6077A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38775"/>
            <a:ext cx="11548533" cy="5545877"/>
          </a:xfrm>
        </p:spPr>
        <p:txBody>
          <a:bodyPr>
            <a:no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Застой в экономике, нарастание научно-технического отставания от Запада.</a:t>
            </a:r>
          </a:p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Низкий уровень жизни населения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 постоянный дефицит продуктов питания и промышленных товаров, рост цен «черного рынка».</a:t>
            </a:r>
          </a:p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Политический кризис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выразившийся в разложении руководства, в его неспособности обеспечить экономический прогресс. Сращивание партийно-государственного аппарата с дельцами теневой экономики и преступностью.</a:t>
            </a:r>
          </a:p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Негативные явления в духовной сфере общества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Из-за жесткой цензуры во всех жанрах творчества была двойственность: официальная культура и неофициальная (представленная «самиздатом» и неформальными объединениями творческой интеллигенции).</a:t>
            </a:r>
          </a:p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Гонка вооружений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К 1985 году американцы заявили, что готовы вывести ядерное оружие в космос. У нас же не было средств, чтобы выводить оружие в космос. Нужно было менять внешнюю политику и разоружаться.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Цель перестройки: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оздоровить экономику, преодолеть кризисные явления.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М.С.Горбачев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 его команда не ставили цель повернуть к капитализму. Они только хотели совершенствования социализма. Итак, реформы начались под руководством правящей партии КПСС.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424DC-0532-91CB-45F9-6E7BC5A184D5}"/>
              </a:ext>
            </a:extLst>
          </p:cNvPr>
          <p:cNvSpPr txBox="1"/>
          <p:nvPr/>
        </p:nvSpPr>
        <p:spPr>
          <a:xfrm>
            <a:off x="406400" y="169334"/>
            <a:ext cx="787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777777"/>
                </a:solidFill>
                <a:latin typeface="Arial Black" panose="020B0A04020102020204" pitchFamily="34" charset="0"/>
              </a:rPr>
              <a:t>Причины перестройки:</a:t>
            </a:r>
          </a:p>
        </p:txBody>
      </p:sp>
    </p:spTree>
    <p:extLst>
      <p:ext uri="{BB962C8B-B14F-4D97-AF65-F5344CB8AC3E}">
        <p14:creationId xmlns:p14="http://schemas.microsoft.com/office/powerpoint/2010/main" val="51860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671A4CC-C625-0215-7681-2E9DF470B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6" y="953233"/>
            <a:ext cx="4961467" cy="59192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поручению Горбачева ведущими экономистами страны была разработана программа экономических реформ, которая предусматривала: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Повышение самостоятельности предприятий с помощью самофинансирования и хозрасчета;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Развитие частного экономического сектора в виде фермерства в селе и кооперативов в городе;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Отказ государства от монопольного типа внешней торговли;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Интеграцию в мировое рыночное пространство;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Сокращение количества министерств и чиновников.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DC1B3-36A3-3FB6-23B0-086610A87BA6}"/>
              </a:ext>
            </a:extLst>
          </p:cNvPr>
          <p:cNvSpPr txBox="1"/>
          <p:nvPr/>
        </p:nvSpPr>
        <p:spPr>
          <a:xfrm>
            <a:off x="406400" y="169334"/>
            <a:ext cx="10947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777777"/>
                </a:solidFill>
                <a:latin typeface="Arial Black" panose="020B0A04020102020204" pitchFamily="34" charset="0"/>
              </a:rPr>
              <a:t>Новая экономическая программа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8AABA-EAE0-2ADE-06A4-14CF8C0B7FC9}"/>
              </a:ext>
            </a:extLst>
          </p:cNvPr>
          <p:cNvSpPr txBox="1"/>
          <p:nvPr/>
        </p:nvSpPr>
        <p:spPr>
          <a:xfrm>
            <a:off x="5638797" y="938774"/>
            <a:ext cx="62822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рамках программы были проведены следующие мероприятия: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Максимальная загрузка производственных мощностей с помощью организации многосменного режима работы. Другими словами, рабочие трудились в несколько смен, так чтобы использовать машины и агрегаты практически круглосуточно (машинам ведь не нужен ночной отдых).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Введение госприемки – новой инстанции по контролю качества продукции. То есть планировалось устранить недостатки производства путем ужесточения контроля и усиления страха наказания.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апреле 1986 г. вышло постановление о предоставлении каждой семье отдельной квартиры к 2000 году.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мае 1986 г. было объявлено начало кампании по борьбе с нетрудовыми доходами. Целью было максимально сократить «теневой» сектор экономики.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ноябре 1986 г. была разрешена индивидуальная трудовая деятельность, то есть свобода предпринимательства.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C5EBEF6-C4D2-4A36-7105-0A8B5CB0619A}"/>
              </a:ext>
            </a:extLst>
          </p:cNvPr>
          <p:cNvCxnSpPr/>
          <p:nvPr/>
        </p:nvCxnSpPr>
        <p:spPr>
          <a:xfrm>
            <a:off x="5418667" y="938774"/>
            <a:ext cx="0" cy="569909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25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E3522D-A10F-0798-61EB-3B42759F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38775"/>
            <a:ext cx="5528235" cy="591922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Антиалкогольная кампания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17 мая 1985 началась широкомасштабная кампания по борьбе с алкоголизмом. Кампания осуществляла борьбу с чрезмерным употреблением алкоголя радикальными методами, то есть наложением запретов и ограничений. </a:t>
            </a:r>
          </a:p>
          <a:p>
            <a:pPr>
              <a:lnSpc>
                <a:spcPct val="120000"/>
              </a:lnSpc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1060F-12FA-7B2D-3DAA-D5B4AE9838A5}"/>
              </a:ext>
            </a:extLst>
          </p:cNvPr>
          <p:cNvSpPr txBox="1"/>
          <p:nvPr/>
        </p:nvSpPr>
        <p:spPr>
          <a:xfrm>
            <a:off x="406400" y="169334"/>
            <a:ext cx="35201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777777"/>
                </a:solidFill>
                <a:latin typeface="Arial Black" panose="020B0A04020102020204" pitchFamily="34" charset="0"/>
              </a:rPr>
              <a:t>Реформы: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17AF7D-490A-E0AD-2558-3CDC1A65C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35" y="1144076"/>
            <a:ext cx="6185650" cy="456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37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35946FB-4B02-3C84-F363-03068B2D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6" y="268941"/>
            <a:ext cx="6387353" cy="64008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Износ производственных мощностей</a:t>
            </a:r>
          </a:p>
          <a:p>
            <a:pPr marL="0" indent="0">
              <a:lnSpc>
                <a:spcPct val="120000"/>
              </a:lnSpc>
              <a:buNone/>
            </a:pP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Попытка использовать более интенсивно существующие производственные мощности приводило к их преждевременному износу. Возросло число аварий по техническим причинам.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Самой страшной техногенной катастрофой времен правления Горбачева стала авария на Чернобыльской атомной электростанции. 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Невозможность решить социально-экономические проблемы страны прежними административными методами заставило советское руководство изменить свою экономическую политику.</a:t>
            </a:r>
          </a:p>
        </p:txBody>
      </p:sp>
      <p:pic>
        <p:nvPicPr>
          <p:cNvPr id="2054" name="Picture 6" descr="Загадка Чернобыльской АЭС. Что случилось 26 апреля 1986 г.">
            <a:extLst>
              <a:ext uri="{FF2B5EF4-FFF2-40B4-BE49-F238E27FC236}">
                <a16:creationId xmlns:a16="http://schemas.microsoft.com/office/drawing/2014/main" id="{9E5971C1-9CAA-18CE-74ED-136677A23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59" y="1443318"/>
            <a:ext cx="5316296" cy="397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82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26C056-5FD3-B4D8-0C5C-CE3799A8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448234"/>
            <a:ext cx="11367247" cy="658009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Путь к улучшению производства: реформы и их последствия в СССР (1986-1987)</a:t>
            </a:r>
          </a:p>
          <a:p>
            <a:pPr algn="just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Повышению эффективности организации производства должен был способствовать принятый в 1986 г.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закон о трудовых коллективах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который предусматривал расширение производственного самоуправления. </a:t>
            </a:r>
          </a:p>
          <a:p>
            <a:pPr algn="just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Контроль за качеством товаров возлагался на специально создаваемую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службу Госприемки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начавшую свое функционирование на всех крупных промышленных предприятиях с января 1987 г.</a:t>
            </a:r>
          </a:p>
          <a:p>
            <a:pPr algn="just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Мерой по организации более эффективного управления экономикой стало создание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Бюро Совета Министров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контролировавшего деятельность смежных отраслей народного хозяйства, Бюро по вопросам машиностроения, координировавшего деятельность 11 министерств 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Агропромкомитета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включавшего в свой состав министерства и ведомства, связанные с сельским хозяйством, пищевой, мясной и молочной промышленностью.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Однако проводимые мероприятия не смогли кардинально улучшить социально-экономическую ситуацию. Несмотря на некоторые успехи, общий итог горбачевских мероприятий 1985–1987 гг. был неутешительным. Решительного прорыва ни в сельским хозяйстве, ни в промышленности достигнуть не удалось.</a:t>
            </a:r>
          </a:p>
        </p:txBody>
      </p:sp>
    </p:spTree>
    <p:extLst>
      <p:ext uri="{BB962C8B-B14F-4D97-AF65-F5344CB8AC3E}">
        <p14:creationId xmlns:p14="http://schemas.microsoft.com/office/powerpoint/2010/main" val="210203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F1327E-1124-F650-15DD-03F6BD721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376"/>
            <a:ext cx="10515600" cy="5764587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Переход к более радикальным реформам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Основной идеей новой программы был плановый переход на управляемую рыночную экономику. В этот момент уже было понятно, что ресурсы плановой экономики в советской реализации полностью исчерпали себя.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июне 1987 г. на Пленуме ЦК КПСС была принята экономическая программа, разработчики которой академики Л.И. Абалкин, А.Г. Аганбегян и др. провозглашали необходимость перехода к экономическим формам регулирования плановой экономики.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Документом, реализующим основные положения экономической программы, стал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«Закон о государственном предприятии»,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вступивший в действие 1 января 1988 г. 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Еще одной мерой по оздоровлению экономики стало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разрешение гражданам заниматься индивидуальной трудовой деятельностью и организовывать кооперативы.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15AECB9-F86A-7487-459A-71D5A4A45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81" y="233082"/>
            <a:ext cx="11743765" cy="66249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Переход к рыночной экономике</a:t>
            </a:r>
          </a:p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1990 год ознаменовался принятием законов, предусматривающих:</a:t>
            </a:r>
          </a:p>
          <a:p>
            <a:pPr lvl="1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Децентрализацию и разгосударствление всей собственности;</a:t>
            </a:r>
          </a:p>
          <a:p>
            <a:pPr lvl="1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Стимулирование развития частного предпринимательства;</a:t>
            </a:r>
          </a:p>
          <a:p>
            <a:pPr lvl="1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Разрешение трудовым коллективам арендовать предприятия;</a:t>
            </a:r>
          </a:p>
          <a:p>
            <a:pPr lvl="1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акционерных обществ и т.д.</a:t>
            </a:r>
          </a:p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Также наполовину осуществлялись реформы в сельскохозяйственной отрасли. С одной стороны, крестьянам давалось право арендовать землю на 50 лет, а также самостоятельно распоряжаться плодами своей деятельности; с другой стороны, только колхозы, являющиеся антагонистами свободной деятельности в селе, выделяли крестьянам землю, определяли площадь участка и поголовье скота. </a:t>
            </a:r>
          </a:p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Такие половинчатые меры имели противоположный эффект. Накалялась обстановка в стране, многие товары находились в дефиците. Ухудшение экономического положения в стране привело к распаду СССР.</a:t>
            </a:r>
          </a:p>
        </p:txBody>
      </p:sp>
    </p:spTree>
    <p:extLst>
      <p:ext uri="{BB962C8B-B14F-4D97-AF65-F5344CB8AC3E}">
        <p14:creationId xmlns:p14="http://schemas.microsoft.com/office/powerpoint/2010/main" val="30610613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1323</Words>
  <Application>Microsoft Macintosh PowerPoint</Application>
  <PresentationFormat>Широкоэкранный</PresentationFormat>
  <Paragraphs>90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Aptos Display</vt:lpstr>
      <vt:lpstr>Arial</vt:lpstr>
      <vt:lpstr>Arial Black</vt:lpstr>
      <vt:lpstr>Calibri</vt:lpstr>
      <vt:lpstr>Calibri Light</vt:lpstr>
      <vt:lpstr>Symbol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Числова</dc:creator>
  <cp:lastModifiedBy>Екатерина Числова</cp:lastModifiedBy>
  <cp:revision>37</cp:revision>
  <dcterms:created xsi:type="dcterms:W3CDTF">2024-05-29T16:04:34Z</dcterms:created>
  <dcterms:modified xsi:type="dcterms:W3CDTF">2024-05-30T07:58:53Z</dcterms:modified>
</cp:coreProperties>
</file>