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74" r:id="rId2"/>
    <p:sldId id="276" r:id="rId3"/>
    <p:sldId id="353" r:id="rId4"/>
    <p:sldId id="389" r:id="rId5"/>
    <p:sldId id="439" r:id="rId6"/>
    <p:sldId id="455" r:id="rId7"/>
    <p:sldId id="580" r:id="rId8"/>
    <p:sldId id="454" r:id="rId9"/>
    <p:sldId id="396" r:id="rId10"/>
    <p:sldId id="432" r:id="rId11"/>
    <p:sldId id="601" r:id="rId12"/>
    <p:sldId id="399" r:id="rId13"/>
    <p:sldId id="403" r:id="rId14"/>
    <p:sldId id="400" r:id="rId15"/>
    <p:sldId id="602" r:id="rId16"/>
    <p:sldId id="401" r:id="rId17"/>
    <p:sldId id="459" r:id="rId18"/>
    <p:sldId id="493" r:id="rId19"/>
    <p:sldId id="581" r:id="rId20"/>
    <p:sldId id="582" r:id="rId21"/>
    <p:sldId id="583" r:id="rId22"/>
    <p:sldId id="585" r:id="rId23"/>
    <p:sldId id="586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94" r:id="rId32"/>
    <p:sldId id="595" r:id="rId33"/>
    <p:sldId id="596" r:id="rId34"/>
    <p:sldId id="597" r:id="rId35"/>
    <p:sldId id="599" r:id="rId36"/>
    <p:sldId id="600" r:id="rId37"/>
    <p:sldId id="282" r:id="rId38"/>
    <p:sldId id="504" r:id="rId39"/>
    <p:sldId id="505" r:id="rId40"/>
    <p:sldId id="5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353"/>
            <p14:sldId id="389"/>
            <p14:sldId id="439"/>
            <p14:sldId id="455"/>
            <p14:sldId id="580"/>
          </p14:sldIdLst>
        </p14:section>
        <p14:section name="Създаване на първи конзолни програми" id="{9A4C29B1-F913-446B-AB1D-E7306FCA5EEA}">
          <p14:sldIdLst>
            <p14:sldId id="454"/>
            <p14:sldId id="396"/>
            <p14:sldId id="432"/>
            <p14:sldId id="601"/>
            <p14:sldId id="399"/>
            <p14:sldId id="403"/>
            <p14:sldId id="400"/>
            <p14:sldId id="602"/>
            <p14:sldId id="401"/>
            <p14:sldId id="459"/>
            <p14:sldId id="493"/>
          </p14:sldIdLst>
        </p14:section>
        <p14:section name="Променливи и типове данни" id="{9F4394C1-2FE1-42BD-9E7F-6FB847847A4F}">
          <p14:sldIdLst>
            <p14:sldId id="581"/>
            <p14:sldId id="582"/>
            <p14:sldId id="583"/>
          </p14:sldIdLst>
        </p14:section>
        <p14:section name="Работа с конзола" id="{E75888B1-7DE7-4390-81B8-412381E12F33}">
          <p14:sldIdLst>
            <p14:sldId id="585"/>
            <p14:sldId id="586"/>
            <p14:sldId id="587"/>
            <p14:sldId id="588"/>
            <p14:sldId id="589"/>
          </p14:sldIdLst>
        </p14:section>
        <p14:section name="Работа с текст и числа" id="{680434F7-CC72-4B03-980A-E6882B13607B}">
          <p14:sldIdLst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9"/>
            <p14:sldId id="600"/>
          </p14:sldIdLst>
        </p14:section>
        <p14:section name="End Section" id="{FEBB2B39-B0D3-4DEA-A537-5E3855947BFA}">
          <p14:sldIdLst>
            <p14:sldId id="282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346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04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5DEB67-D1A4-42D5-8822-684AF30DDB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1127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C4F914-A1A5-4391-B639-9F8EE5EA18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9721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2BA111-A825-46C3-82F6-E713707BD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727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3D41A-A71B-4864-9686-9E700F98AB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4141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0C0801-886D-450D-8F31-97437DCE5C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0697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2995B-0DA7-4828-B2DE-E2FAEF7EF3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566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69A8F1-6A74-4FAF-805B-4D7A9F3EDA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6726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BDF6E3-1CE0-4D20-88FD-E9209224F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1804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0DC0ED-A5FA-4E44-8946-61D1AE14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82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8D346B-8121-49DA-866D-0BE2C27BDB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5713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6018C6-A606-4D55-ABFB-3455F9B2B6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6180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8C0E68-D421-4D8B-9F58-EAEA6EC1FB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0001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C1FBF6-CAD8-4B7E-9F64-3EBC53E011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5594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603624-C428-4E72-A1A5-17F9E15AF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3373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857035-91B2-4D31-BA3A-C4DD977144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6773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0820BE-C1CE-4FBB-9E0B-3416B853FC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5340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E7F635-E51B-40A9-8B4E-36FFCC39F1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5159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288CA7-44D4-4560-8086-25692C6EC7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0806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089206-1B4D-4EED-A0F4-631E1C16E7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439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134ECA-BA07-42AD-9475-13FF64446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4824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7209F2-3A5C-4B1E-A72A-D6F866B8D9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9455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EBC40E-412E-4144-9D22-6D0F14A6BB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07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downloads/svn/entry-module/Installation%20Guidelines/01.0%20PB-Java-IntelliJ-2021-Installation-Guidelines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oftuni.bg/downloads/svn/entry-module/Installation%20Guidelines/01.0%20PB-Java-IntelliJ-Installation-Guidelines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конзола, аритметични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35" y="1984603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11879485" cy="53467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Стартирайте</a:t>
            </a:r>
            <a:r>
              <a:rPr lang="en-US" sz="3600" dirty="0"/>
              <a:t> </a:t>
            </a:r>
            <a:r>
              <a:rPr lang="en-US" sz="3600" b="1" dirty="0"/>
              <a:t>IntelliJ IDEA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 </a:t>
            </a:r>
            <a:r>
              <a:rPr lang="en-US" sz="3600" b="1" dirty="0"/>
              <a:t>New Project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600" b="1" dirty="0"/>
          </a:p>
          <a:p>
            <a:pPr>
              <a:lnSpc>
                <a:spcPct val="110000"/>
              </a:lnSpc>
            </a:pPr>
            <a:r>
              <a:rPr lang="bg-BG" sz="3600" dirty="0"/>
              <a:t>Проверете, че имате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sz="3600" dirty="0"/>
              <a:t>   конфигуриран </a:t>
            </a:r>
            <a:r>
              <a:rPr lang="en-US" sz="3600" b="1" dirty="0"/>
              <a:t>Project SDK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</a:t>
            </a:r>
            <a:r>
              <a:rPr lang="bg-BG" sz="3600" b="1" dirty="0"/>
              <a:t> </a:t>
            </a:r>
            <a:r>
              <a:rPr lang="en-US" sz="3600" b="1" dirty="0"/>
              <a:t>Next</a:t>
            </a:r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8EAFD-FC02-49ED-B997-2D3305C35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" t="2498"/>
          <a:stretch/>
        </p:blipFill>
        <p:spPr>
          <a:xfrm>
            <a:off x="6501000" y="1399622"/>
            <a:ext cx="5162210" cy="1756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C8F25F-D16D-4D68-8AD5-3732D27992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6"/>
          <a:stretch/>
        </p:blipFill>
        <p:spPr>
          <a:xfrm>
            <a:off x="6501000" y="3859605"/>
            <a:ext cx="5162210" cy="2670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A7DD731-74E1-4844-A7BF-FFB0F71F0445}"/>
              </a:ext>
            </a:extLst>
          </p:cNvPr>
          <p:cNvSpPr/>
          <p:nvPr/>
        </p:nvSpPr>
        <p:spPr bwMode="auto">
          <a:xfrm>
            <a:off x="5376000" y="2124000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3763DC-A91B-41AF-BC3D-4E35AA9976C9}"/>
              </a:ext>
            </a:extLst>
          </p:cNvPr>
          <p:cNvSpPr/>
          <p:nvPr/>
        </p:nvSpPr>
        <p:spPr bwMode="auto">
          <a:xfrm>
            <a:off x="5241000" y="5163634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6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279D8-BA39-4F12-8DDA-E2E66E7B7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7F94-F625-48B5-9124-A79168A91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25598" cy="5528766"/>
          </a:xfrm>
        </p:spPr>
        <p:txBody>
          <a:bodyPr/>
          <a:lstStyle/>
          <a:p>
            <a:r>
              <a:rPr lang="bg-BG" dirty="0"/>
              <a:t>Селектирайте </a:t>
            </a:r>
            <a:r>
              <a:rPr lang="en-US" b="1" dirty="0"/>
              <a:t>Create project from template</a:t>
            </a:r>
          </a:p>
          <a:p>
            <a:r>
              <a:rPr lang="bg-BG" dirty="0"/>
              <a:t>Изберете</a:t>
            </a:r>
            <a:r>
              <a:rPr lang="bg-BG" b="1" dirty="0"/>
              <a:t> </a:t>
            </a:r>
            <a:r>
              <a:rPr lang="en-US" b="1" dirty="0"/>
              <a:t>Next</a:t>
            </a:r>
            <a:endParaRPr lang="bg-BG" b="1" dirty="0"/>
          </a:p>
          <a:p>
            <a:endParaRPr lang="bg-BG" b="1" dirty="0"/>
          </a:p>
          <a:p>
            <a:r>
              <a:rPr lang="bg-BG" dirty="0"/>
              <a:t>Въведете</a:t>
            </a:r>
            <a:r>
              <a:rPr lang="bg-BG" b="1" dirty="0"/>
              <a:t> подходящо име</a:t>
            </a:r>
            <a:r>
              <a:rPr lang="en-US" b="1" dirty="0"/>
              <a:t> </a:t>
            </a:r>
            <a:r>
              <a:rPr lang="bg-BG" b="1" dirty="0"/>
              <a:t>за проекта </a:t>
            </a:r>
            <a:r>
              <a:rPr lang="bg-BG" dirty="0"/>
              <a:t>и</a:t>
            </a:r>
            <a:r>
              <a:rPr lang="bg-BG" b="1" dirty="0"/>
              <a:t> директория, в която да се създаде</a:t>
            </a:r>
          </a:p>
          <a:p>
            <a:r>
              <a:rPr lang="bg-BG" dirty="0"/>
              <a:t>Изберте</a:t>
            </a:r>
            <a:r>
              <a:rPr lang="bg-BG" b="1" dirty="0"/>
              <a:t> </a:t>
            </a:r>
            <a:r>
              <a:rPr lang="en-US" b="1" dirty="0"/>
              <a:t>Finish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8C9316-D0E1-49CD-8567-FF0177E4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 (2)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382AB-E6E7-41FE-A81C-D2CFDBE6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541" y="4208788"/>
            <a:ext cx="4117768" cy="2497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C8AC5A-239A-45A4-AD28-5620E379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41" y="1210772"/>
            <a:ext cx="4117768" cy="2520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098223C-010C-44D4-8EDC-E66DD364F79B}"/>
              </a:ext>
            </a:extLst>
          </p:cNvPr>
          <p:cNvSpPr/>
          <p:nvPr/>
        </p:nvSpPr>
        <p:spPr bwMode="auto">
          <a:xfrm>
            <a:off x="5646000" y="2137715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48382E-9FDC-4D11-9B69-6A5197D1AD5E}"/>
              </a:ext>
            </a:extLst>
          </p:cNvPr>
          <p:cNvSpPr/>
          <p:nvPr/>
        </p:nvSpPr>
        <p:spPr bwMode="auto">
          <a:xfrm>
            <a:off x="5646000" y="5300075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199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Програмният код се съхранява в папка </a:t>
            </a:r>
            <a:r>
              <a:rPr lang="en-US" sz="3200" b="1" dirty="0"/>
              <a:t>src</a:t>
            </a:r>
            <a:r>
              <a:rPr lang="en-US" sz="3200" dirty="0"/>
              <a:t> </a:t>
            </a:r>
            <a:r>
              <a:rPr lang="bg-BG" sz="3200" dirty="0"/>
              <a:t>на проекта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bg-BG" sz="3200" dirty="0"/>
              <a:t>Сорс кодът на програма се пише в секцията </a:t>
            </a:r>
            <a:r>
              <a:rPr lang="en-US" sz="3200" b="1" noProof="1">
                <a:cs typeface="Consolas" panose="020B0609020204030204" pitchFamily="49" charset="0"/>
              </a:rPr>
              <a:t>main(String[] args)</a:t>
            </a:r>
          </a:p>
          <a:p>
            <a:pPr lvl="1"/>
            <a:r>
              <a:rPr lang="bg-BG" sz="3200" dirty="0"/>
              <a:t>Между отварящата и затварящата скоба </a:t>
            </a:r>
            <a:r>
              <a:rPr lang="en-US" sz="3200" b="1" dirty="0">
                <a:cs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cs typeface="Consolas" panose="020B0609020204030204" pitchFamily="49" charset="0"/>
              </a:rPr>
              <a:t>}</a:t>
            </a:r>
            <a:endParaRPr lang="bg-BG" sz="3200" b="1" dirty="0"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>
                  <a:lumMod val="75000"/>
                </a:schemeClr>
              </a:buClr>
              <a:buSzPct val="100000"/>
            </a:pPr>
            <a:r>
              <a:rPr lang="bg-BG" sz="3200" dirty="0"/>
              <a:t>Кодът на програмата се пише отместен навътре</a:t>
            </a:r>
            <a:endParaRPr lang="en-US" sz="3200" b="1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448114F-FCFB-4E13-8EBC-AEB77ADCBF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54BE3-E0FE-463E-9DA6-430F876184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9"/>
          <a:stretch/>
        </p:blipFill>
        <p:spPr>
          <a:xfrm>
            <a:off x="693141" y="5170653"/>
            <a:ext cx="4055472" cy="154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70D85E-AB0E-40F1-AACE-A8F8D9EBD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7"/>
          <a:stretch/>
        </p:blipFill>
        <p:spPr>
          <a:xfrm>
            <a:off x="696000" y="1854000"/>
            <a:ext cx="34792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2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3796" y="960411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Напишете следния код:</a:t>
            </a:r>
            <a:endParaRPr lang="en-US" sz="3600" b="1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System.out.println("Hello SoftUni");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5E48D-01D0-4E93-8266-C0F99B00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00" y="2664000"/>
            <a:ext cx="5934075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A4CA5C5-86CB-4C15-8262-4FDC8B665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3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096593"/>
            <a:ext cx="9928234" cy="554658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Има два начина за стартиране на програмата: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клашивната комбинация: </a:t>
            </a:r>
            <a:r>
              <a:rPr lang="en-US" sz="3400" b="1" dirty="0">
                <a:solidFill>
                  <a:schemeClr val="bg1"/>
                </a:solidFill>
              </a:rPr>
              <a:t>Ctrl + Shift + F10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десен бутон -&gt; </a:t>
            </a:r>
            <a:r>
              <a:rPr lang="en-US" sz="3400" b="1" dirty="0"/>
              <a:t>Run</a:t>
            </a:r>
            <a:r>
              <a:rPr lang="en-US" sz="3400" dirty="0"/>
              <a:t> (</a:t>
            </a:r>
            <a:r>
              <a:rPr lang="bg-BG" sz="3400" dirty="0"/>
              <a:t>от падащото меню)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275CB3-3A8C-4DFC-B39F-5E8E02FCB6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EACBB9-0926-4FA6-908A-85F397C41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193" b="8569"/>
          <a:stretch/>
        </p:blipFill>
        <p:spPr>
          <a:xfrm>
            <a:off x="2901000" y="2853604"/>
            <a:ext cx="3870000" cy="387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84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336EC-985E-45CA-9052-17249E561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87FAC-2E32-4A95-B3EF-C4B8459F1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Резултатът ще се изпише на конзолата (отдолу):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9A47F2-5EB2-49B9-8FA5-1D40F520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от 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C95EF-E576-43B2-AC8E-13C54B2F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02" y="2709000"/>
            <a:ext cx="5381625" cy="346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3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Типични грешки в </a:t>
            </a:r>
            <a:r>
              <a:rPr lang="en-US" sz="4000" dirty="0"/>
              <a:t>Java </a:t>
            </a:r>
            <a:r>
              <a:rPr lang="bg-BG" sz="4000" dirty="0"/>
              <a:t>програмите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800" dirty="0">
                <a:latin typeface="Calibri (Body)"/>
              </a:rPr>
              <a:t>Писане извън тялото на </a:t>
            </a:r>
            <a:r>
              <a:rPr lang="en-US" sz="3800" b="1" dirty="0">
                <a:latin typeface="Calibri (Body)"/>
                <a:cs typeface="Consolas" panose="020B0609020204030204" pitchFamily="49" charset="0"/>
              </a:rPr>
              <a:t>main()</a:t>
            </a:r>
            <a:r>
              <a:rPr lang="bg-BG" sz="3800" dirty="0">
                <a:latin typeface="Calibri (Body)"/>
              </a:rPr>
              <a:t> метода:</a:t>
            </a:r>
            <a:endParaRPr lang="en-US" sz="3800" dirty="0">
              <a:latin typeface="Calibri (Body)"/>
            </a:endParaRPr>
          </a:p>
          <a:p>
            <a:endParaRPr lang="en-US" sz="3800" dirty="0">
              <a:latin typeface="Calibri (Body)"/>
            </a:endParaRPr>
          </a:p>
          <a:p>
            <a:r>
              <a:rPr lang="bg-BG" sz="3800" dirty="0">
                <a:latin typeface="Calibri (Body)"/>
              </a:rPr>
              <a:t>Бъркане на малки и главни букви:</a:t>
            </a:r>
            <a:endParaRPr lang="en-US" sz="3800" dirty="0">
              <a:latin typeface="Calibri (Body)"/>
            </a:endParaRPr>
          </a:p>
          <a:p>
            <a:pPr marL="0" indent="0">
              <a:buNone/>
            </a:pPr>
            <a:endParaRPr lang="en-US" sz="3800" dirty="0">
              <a:latin typeface="Calibri (Body)"/>
            </a:endParaRPr>
          </a:p>
          <a:p>
            <a:endParaRPr lang="bg-BG" sz="3800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5EF7C-B2D4-4DA6-92E9-B46EBEB9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7" y="1909964"/>
            <a:ext cx="7373768" cy="6246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951756-F53B-4856-8E6B-4CD171757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841" y="3586368"/>
            <a:ext cx="8475880" cy="610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2550A0-85F3-4F1C-84E4-41E5B4900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717" y="4561884"/>
            <a:ext cx="8475880" cy="6246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4052D6B-C80F-4926-AFAF-CDE0702435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322857"/>
          </a:xfrm>
        </p:spPr>
        <p:txBody>
          <a:bodyPr>
            <a:normAutofit/>
          </a:bodyPr>
          <a:lstStyle/>
          <a:p>
            <a:r>
              <a:rPr lang="bg-BG" sz="3800" dirty="0">
                <a:latin typeface="Calibri (Body)"/>
              </a:rPr>
              <a:t>Липса на </a:t>
            </a:r>
            <a:r>
              <a:rPr lang="en-US" sz="3800" b="1" dirty="0">
                <a:solidFill>
                  <a:schemeClr val="bg1"/>
                </a:solidFill>
                <a:latin typeface="Calibri (Body)"/>
                <a:cs typeface="Consolas" panose="020B0609020204030204" pitchFamily="49" charset="0"/>
              </a:rPr>
              <a:t>;</a:t>
            </a:r>
            <a:r>
              <a:rPr lang="en-US" sz="3800" dirty="0">
                <a:latin typeface="Calibri (Body)"/>
              </a:rPr>
              <a:t> </a:t>
            </a:r>
            <a:r>
              <a:rPr lang="bg-BG" sz="3800" dirty="0">
                <a:latin typeface="Calibri (Body)"/>
              </a:rPr>
              <a:t>в края на всяка команда</a:t>
            </a:r>
            <a:endParaRPr lang="en-US" sz="3800" dirty="0">
              <a:latin typeface="Calibri (Body)"/>
            </a:endParaRPr>
          </a:p>
          <a:p>
            <a:endParaRPr lang="en-US" sz="4000" dirty="0">
              <a:latin typeface="Calibri (Body)"/>
            </a:endParaRPr>
          </a:p>
          <a:p>
            <a:r>
              <a:rPr lang="bg-BG" sz="3800" dirty="0">
                <a:latin typeface="Calibri (Body)"/>
              </a:rPr>
              <a:t>Липсваща кавичка </a:t>
            </a:r>
            <a:r>
              <a:rPr lang="en-US" sz="3800" b="1" dirty="0">
                <a:solidFill>
                  <a:schemeClr val="bg1"/>
                </a:solidFill>
                <a:latin typeface="Calibri (Body)"/>
                <a:cs typeface="Consolas" panose="020B0609020204030204" pitchFamily="49" charset="0"/>
              </a:rPr>
              <a:t>"</a:t>
            </a:r>
            <a:r>
              <a:rPr lang="bg-BG" sz="3800" dirty="0">
                <a:latin typeface="Calibri (Body)"/>
              </a:rPr>
              <a:t> или липсваща</a:t>
            </a:r>
            <a:r>
              <a:rPr lang="en-US" sz="3800" dirty="0">
                <a:latin typeface="Calibri (Body)"/>
              </a:rPr>
              <a:t> </a:t>
            </a:r>
            <a:r>
              <a:rPr lang="bg-BG" sz="3800" dirty="0">
                <a:latin typeface="Calibri (Body)"/>
              </a:rPr>
              <a:t>скоба</a:t>
            </a:r>
            <a:endParaRPr lang="en-US" sz="3800" b="1" dirty="0">
              <a:latin typeface="Calibri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sz="4000" dirty="0">
              <a:latin typeface="Calibri (Body)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Типични грешки в </a:t>
            </a:r>
            <a:r>
              <a:rPr lang="en-US" sz="4000" dirty="0"/>
              <a:t>Java </a:t>
            </a:r>
            <a:r>
              <a:rPr lang="bg-BG" sz="4000" dirty="0"/>
              <a:t>програмите</a:t>
            </a:r>
            <a:r>
              <a:rPr lang="en-US" sz="4000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D3D41-DF13-49F4-BB58-4A09F5FE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037" y="1931454"/>
            <a:ext cx="7430355" cy="597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D3290-5B9D-4962-A033-19968C38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037" y="3429000"/>
            <a:ext cx="7430355" cy="597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D9650F-F66B-4F58-97B3-858A2508E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036" y="4190811"/>
            <a:ext cx="7436635" cy="5786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BD0DE4B-F852-41BF-A922-DADEBFC9E2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Решение: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b="1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bg-BG" sz="4000" b="1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всяко на нов ред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650BB60-4E16-4CB5-A2FF-D1D5A2018A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1934951"/>
            <a:ext cx="4815001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55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B7966-A9EE-455B-AE54-622797E291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IntelliJ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IDEA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  <a:p>
            <a:pPr marL="0" indent="0">
              <a:buNone/>
            </a:pP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400" dirty="0"/>
              <a:t>Компютрите са машини, които обработват данни</a:t>
            </a:r>
            <a:endParaRPr lang="en-US" sz="3400" dirty="0"/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dirty="0"/>
              <a:t>три основни характеристики: </a:t>
            </a:r>
            <a:r>
              <a:rPr lang="bg-BG" sz="3000" b="1" dirty="0">
                <a:solidFill>
                  <a:schemeClr val="bg1"/>
                </a:solidFill>
              </a:rPr>
              <a:t>тип</a:t>
            </a:r>
            <a:r>
              <a:rPr lang="en-US" sz="3000" dirty="0"/>
              <a:t>,</a:t>
            </a:r>
            <a:r>
              <a:rPr lang="en-US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име</a:t>
            </a:r>
            <a:r>
              <a:rPr lang="en-US" sz="3000" b="1" dirty="0"/>
              <a:t> </a:t>
            </a:r>
            <a:r>
              <a:rPr lang="bg-BG" sz="3000" dirty="0"/>
              <a:t>и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стойност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400" dirty="0"/>
              <a:t>Дефиниране на променлива и присвояване на стойност:</a:t>
            </a:r>
            <a:endParaRPr lang="en-US" dirty="0"/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FE14C8B-8E4B-43A0-9CFA-B92163E2C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8CBA76-FC06-4EC9-A718-7D4B11E45638}"/>
              </a:ext>
            </a:extLst>
          </p:cNvPr>
          <p:cNvGrpSpPr/>
          <p:nvPr/>
        </p:nvGrpSpPr>
        <p:grpSpPr>
          <a:xfrm>
            <a:off x="2541000" y="4671182"/>
            <a:ext cx="5476979" cy="1835818"/>
            <a:chOff x="2586000" y="4377064"/>
            <a:chExt cx="5476979" cy="18358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733344-2249-4C08-AFC3-F5EAE5F8F4F1}"/>
                </a:ext>
              </a:extLst>
            </p:cNvPr>
            <p:cNvGrpSpPr/>
            <p:nvPr/>
          </p:nvGrpSpPr>
          <p:grpSpPr>
            <a:xfrm>
              <a:off x="2586000" y="4377064"/>
              <a:ext cx="5476979" cy="1835818"/>
              <a:chOff x="2586000" y="4377064"/>
              <a:chExt cx="5476979" cy="1835818"/>
            </a:xfrm>
          </p:grpSpPr>
          <p:sp>
            <p:nvSpPr>
              <p:cNvPr id="560132" name="Rectangle 4"/>
              <p:cNvSpPr>
                <a:spLocks noChangeArrowheads="1"/>
              </p:cNvSpPr>
              <p:nvPr/>
            </p:nvSpPr>
            <p:spPr bwMode="auto">
              <a:xfrm>
                <a:off x="3445032" y="5007695"/>
                <a:ext cx="3155441" cy="593221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lIns="180000" tIns="72000" rIns="180000" bIns="72000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int count = 5;</a:t>
                </a:r>
              </a:p>
            </p:txBody>
          </p:sp>
          <p:sp>
            <p:nvSpPr>
              <p:cNvPr id="560133" name="AutoShape 5"/>
              <p:cNvSpPr>
                <a:spLocks noChangeArrowheads="1"/>
              </p:cNvSpPr>
              <p:nvPr/>
            </p:nvSpPr>
            <p:spPr bwMode="auto">
              <a:xfrm>
                <a:off x="2586000" y="4377064"/>
                <a:ext cx="1125081" cy="578882"/>
              </a:xfrm>
              <a:custGeom>
                <a:avLst/>
                <a:gdLst>
                  <a:gd name="connsiteX0" fmla="*/ 0 w 1125081"/>
                  <a:gd name="connsiteY0" fmla="*/ 96482 h 578882"/>
                  <a:gd name="connsiteX1" fmla="*/ 96482 w 1125081"/>
                  <a:gd name="connsiteY1" fmla="*/ 0 h 578882"/>
                  <a:gd name="connsiteX2" fmla="*/ 656297 w 1125081"/>
                  <a:gd name="connsiteY2" fmla="*/ 0 h 578882"/>
                  <a:gd name="connsiteX3" fmla="*/ 656297 w 1125081"/>
                  <a:gd name="connsiteY3" fmla="*/ 0 h 578882"/>
                  <a:gd name="connsiteX4" fmla="*/ 937568 w 1125081"/>
                  <a:gd name="connsiteY4" fmla="*/ 0 h 578882"/>
                  <a:gd name="connsiteX5" fmla="*/ 1028599 w 1125081"/>
                  <a:gd name="connsiteY5" fmla="*/ 0 h 578882"/>
                  <a:gd name="connsiteX6" fmla="*/ 1125081 w 1125081"/>
                  <a:gd name="connsiteY6" fmla="*/ 96482 h 578882"/>
                  <a:gd name="connsiteX7" fmla="*/ 1125081 w 1125081"/>
                  <a:gd name="connsiteY7" fmla="*/ 337681 h 578882"/>
                  <a:gd name="connsiteX8" fmla="*/ 1259641 w 1125081"/>
                  <a:gd name="connsiteY8" fmla="*/ 469838 h 578882"/>
                  <a:gd name="connsiteX9" fmla="*/ 1125081 w 1125081"/>
                  <a:gd name="connsiteY9" fmla="*/ 482402 h 578882"/>
                  <a:gd name="connsiteX10" fmla="*/ 1125081 w 1125081"/>
                  <a:gd name="connsiteY10" fmla="*/ 482400 h 578882"/>
                  <a:gd name="connsiteX11" fmla="*/ 1028599 w 1125081"/>
                  <a:gd name="connsiteY11" fmla="*/ 578882 h 578882"/>
                  <a:gd name="connsiteX12" fmla="*/ 937568 w 1125081"/>
                  <a:gd name="connsiteY12" fmla="*/ 578882 h 578882"/>
                  <a:gd name="connsiteX13" fmla="*/ 656297 w 1125081"/>
                  <a:gd name="connsiteY13" fmla="*/ 578882 h 578882"/>
                  <a:gd name="connsiteX14" fmla="*/ 656297 w 1125081"/>
                  <a:gd name="connsiteY14" fmla="*/ 578882 h 578882"/>
                  <a:gd name="connsiteX15" fmla="*/ 96482 w 1125081"/>
                  <a:gd name="connsiteY15" fmla="*/ 578882 h 578882"/>
                  <a:gd name="connsiteX16" fmla="*/ 0 w 1125081"/>
                  <a:gd name="connsiteY16" fmla="*/ 482400 h 578882"/>
                  <a:gd name="connsiteX17" fmla="*/ 0 w 1125081"/>
                  <a:gd name="connsiteY17" fmla="*/ 482402 h 578882"/>
                  <a:gd name="connsiteX18" fmla="*/ 0 w 1125081"/>
                  <a:gd name="connsiteY18" fmla="*/ 337681 h 578882"/>
                  <a:gd name="connsiteX19" fmla="*/ 0 w 1125081"/>
                  <a:gd name="connsiteY19" fmla="*/ 337681 h 578882"/>
                  <a:gd name="connsiteX20" fmla="*/ 0 w 1125081"/>
                  <a:gd name="connsiteY20" fmla="*/ 96482 h 578882"/>
                  <a:gd name="connsiteX0" fmla="*/ 0 w 1125081"/>
                  <a:gd name="connsiteY0" fmla="*/ 96482 h 578882"/>
                  <a:gd name="connsiteX1" fmla="*/ 96482 w 1125081"/>
                  <a:gd name="connsiteY1" fmla="*/ 0 h 578882"/>
                  <a:gd name="connsiteX2" fmla="*/ 656297 w 1125081"/>
                  <a:gd name="connsiteY2" fmla="*/ 0 h 578882"/>
                  <a:gd name="connsiteX3" fmla="*/ 656297 w 1125081"/>
                  <a:gd name="connsiteY3" fmla="*/ 0 h 578882"/>
                  <a:gd name="connsiteX4" fmla="*/ 937568 w 1125081"/>
                  <a:gd name="connsiteY4" fmla="*/ 0 h 578882"/>
                  <a:gd name="connsiteX5" fmla="*/ 1028599 w 1125081"/>
                  <a:gd name="connsiteY5" fmla="*/ 0 h 578882"/>
                  <a:gd name="connsiteX6" fmla="*/ 1125081 w 1125081"/>
                  <a:gd name="connsiteY6" fmla="*/ 96482 h 578882"/>
                  <a:gd name="connsiteX7" fmla="*/ 1125081 w 1125081"/>
                  <a:gd name="connsiteY7" fmla="*/ 337681 h 578882"/>
                  <a:gd name="connsiteX8" fmla="*/ 1125081 w 1125081"/>
                  <a:gd name="connsiteY8" fmla="*/ 482402 h 578882"/>
                  <a:gd name="connsiteX9" fmla="*/ 1125081 w 1125081"/>
                  <a:gd name="connsiteY9" fmla="*/ 482400 h 578882"/>
                  <a:gd name="connsiteX10" fmla="*/ 1028599 w 1125081"/>
                  <a:gd name="connsiteY10" fmla="*/ 578882 h 578882"/>
                  <a:gd name="connsiteX11" fmla="*/ 937568 w 1125081"/>
                  <a:gd name="connsiteY11" fmla="*/ 578882 h 578882"/>
                  <a:gd name="connsiteX12" fmla="*/ 656297 w 1125081"/>
                  <a:gd name="connsiteY12" fmla="*/ 578882 h 578882"/>
                  <a:gd name="connsiteX13" fmla="*/ 656297 w 1125081"/>
                  <a:gd name="connsiteY13" fmla="*/ 578882 h 578882"/>
                  <a:gd name="connsiteX14" fmla="*/ 96482 w 1125081"/>
                  <a:gd name="connsiteY14" fmla="*/ 578882 h 578882"/>
                  <a:gd name="connsiteX15" fmla="*/ 0 w 1125081"/>
                  <a:gd name="connsiteY15" fmla="*/ 482400 h 578882"/>
                  <a:gd name="connsiteX16" fmla="*/ 0 w 1125081"/>
                  <a:gd name="connsiteY16" fmla="*/ 482402 h 578882"/>
                  <a:gd name="connsiteX17" fmla="*/ 0 w 1125081"/>
                  <a:gd name="connsiteY17" fmla="*/ 337681 h 578882"/>
                  <a:gd name="connsiteX18" fmla="*/ 0 w 1125081"/>
                  <a:gd name="connsiteY18" fmla="*/ 337681 h 578882"/>
                  <a:gd name="connsiteX19" fmla="*/ 0 w 1125081"/>
                  <a:gd name="connsiteY19" fmla="*/ 96482 h 57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25081" h="578882">
                    <a:moveTo>
                      <a:pt x="0" y="96482"/>
                    </a:moveTo>
                    <a:cubicBezTo>
                      <a:pt x="0" y="43196"/>
                      <a:pt x="43196" y="0"/>
                      <a:pt x="96482" y="0"/>
                    </a:cubicBezTo>
                    <a:lnTo>
                      <a:pt x="656297" y="0"/>
                    </a:lnTo>
                    <a:lnTo>
                      <a:pt x="656297" y="0"/>
                    </a:lnTo>
                    <a:lnTo>
                      <a:pt x="937568" y="0"/>
                    </a:lnTo>
                    <a:lnTo>
                      <a:pt x="1028599" y="0"/>
                    </a:lnTo>
                    <a:cubicBezTo>
                      <a:pt x="1081885" y="0"/>
                      <a:pt x="1125081" y="43196"/>
                      <a:pt x="1125081" y="96482"/>
                    </a:cubicBezTo>
                    <a:lnTo>
                      <a:pt x="1125081" y="337681"/>
                    </a:lnTo>
                    <a:lnTo>
                      <a:pt x="1125081" y="482402"/>
                    </a:lnTo>
                    <a:lnTo>
                      <a:pt x="1125081" y="482400"/>
                    </a:lnTo>
                    <a:cubicBezTo>
                      <a:pt x="1125081" y="535686"/>
                      <a:pt x="1081885" y="578882"/>
                      <a:pt x="1028599" y="578882"/>
                    </a:cubicBezTo>
                    <a:lnTo>
                      <a:pt x="937568" y="578882"/>
                    </a:lnTo>
                    <a:lnTo>
                      <a:pt x="656297" y="578882"/>
                    </a:lnTo>
                    <a:lnTo>
                      <a:pt x="656297" y="578882"/>
                    </a:lnTo>
                    <a:lnTo>
                      <a:pt x="96482" y="578882"/>
                    </a:lnTo>
                    <a:cubicBezTo>
                      <a:pt x="43196" y="578882"/>
                      <a:pt x="0" y="535686"/>
                      <a:pt x="0" y="482400"/>
                    </a:cubicBezTo>
                    <a:lnTo>
                      <a:pt x="0" y="482402"/>
                    </a:lnTo>
                    <a:lnTo>
                      <a:pt x="0" y="337681"/>
                    </a:lnTo>
                    <a:lnTo>
                      <a:pt x="0" y="337681"/>
                    </a:lnTo>
                    <a:lnTo>
                      <a:pt x="0" y="96482"/>
                    </a:lnTo>
                    <a:close/>
                  </a:path>
                </a:pathLst>
              </a:cu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Тип</a:t>
                </a:r>
              </a:p>
            </p:txBody>
          </p:sp>
          <p:sp>
            <p:nvSpPr>
              <p:cNvPr id="560134" name="AutoShape 6"/>
              <p:cNvSpPr>
                <a:spLocks noChangeArrowheads="1"/>
              </p:cNvSpPr>
              <p:nvPr/>
            </p:nvSpPr>
            <p:spPr bwMode="auto">
              <a:xfrm>
                <a:off x="4341000" y="4402939"/>
                <a:ext cx="3721979" cy="578882"/>
              </a:xfrm>
              <a:custGeom>
                <a:avLst/>
                <a:gdLst>
                  <a:gd name="connsiteX0" fmla="*/ 0 w 3721979"/>
                  <a:gd name="connsiteY0" fmla="*/ 96482 h 578882"/>
                  <a:gd name="connsiteX1" fmla="*/ 96482 w 3721979"/>
                  <a:gd name="connsiteY1" fmla="*/ 0 h 578882"/>
                  <a:gd name="connsiteX2" fmla="*/ 620330 w 3721979"/>
                  <a:gd name="connsiteY2" fmla="*/ 0 h 578882"/>
                  <a:gd name="connsiteX3" fmla="*/ 620330 w 3721979"/>
                  <a:gd name="connsiteY3" fmla="*/ 0 h 578882"/>
                  <a:gd name="connsiteX4" fmla="*/ 1550825 w 3721979"/>
                  <a:gd name="connsiteY4" fmla="*/ 0 h 578882"/>
                  <a:gd name="connsiteX5" fmla="*/ 3625497 w 3721979"/>
                  <a:gd name="connsiteY5" fmla="*/ 0 h 578882"/>
                  <a:gd name="connsiteX6" fmla="*/ 3721979 w 3721979"/>
                  <a:gd name="connsiteY6" fmla="*/ 96482 h 578882"/>
                  <a:gd name="connsiteX7" fmla="*/ 3721979 w 3721979"/>
                  <a:gd name="connsiteY7" fmla="*/ 337681 h 578882"/>
                  <a:gd name="connsiteX8" fmla="*/ 3721979 w 3721979"/>
                  <a:gd name="connsiteY8" fmla="*/ 337681 h 578882"/>
                  <a:gd name="connsiteX9" fmla="*/ 3721979 w 3721979"/>
                  <a:gd name="connsiteY9" fmla="*/ 482402 h 578882"/>
                  <a:gd name="connsiteX10" fmla="*/ 3721979 w 3721979"/>
                  <a:gd name="connsiteY10" fmla="*/ 482400 h 578882"/>
                  <a:gd name="connsiteX11" fmla="*/ 3625497 w 3721979"/>
                  <a:gd name="connsiteY11" fmla="*/ 578882 h 578882"/>
                  <a:gd name="connsiteX12" fmla="*/ 1550825 w 3721979"/>
                  <a:gd name="connsiteY12" fmla="*/ 578882 h 578882"/>
                  <a:gd name="connsiteX13" fmla="*/ 584388 w 3721979"/>
                  <a:gd name="connsiteY13" fmla="*/ 674502 h 578882"/>
                  <a:gd name="connsiteX14" fmla="*/ 620330 w 3721979"/>
                  <a:gd name="connsiteY14" fmla="*/ 578882 h 578882"/>
                  <a:gd name="connsiteX15" fmla="*/ 96482 w 3721979"/>
                  <a:gd name="connsiteY15" fmla="*/ 578882 h 578882"/>
                  <a:gd name="connsiteX16" fmla="*/ 0 w 3721979"/>
                  <a:gd name="connsiteY16" fmla="*/ 482400 h 578882"/>
                  <a:gd name="connsiteX17" fmla="*/ 0 w 3721979"/>
                  <a:gd name="connsiteY17" fmla="*/ 482402 h 578882"/>
                  <a:gd name="connsiteX18" fmla="*/ 0 w 3721979"/>
                  <a:gd name="connsiteY18" fmla="*/ 337681 h 578882"/>
                  <a:gd name="connsiteX19" fmla="*/ 0 w 3721979"/>
                  <a:gd name="connsiteY19" fmla="*/ 337681 h 578882"/>
                  <a:gd name="connsiteX20" fmla="*/ 0 w 3721979"/>
                  <a:gd name="connsiteY20" fmla="*/ 96482 h 578882"/>
                  <a:gd name="connsiteX0" fmla="*/ 0 w 3721979"/>
                  <a:gd name="connsiteY0" fmla="*/ 96482 h 578882"/>
                  <a:gd name="connsiteX1" fmla="*/ 96482 w 3721979"/>
                  <a:gd name="connsiteY1" fmla="*/ 0 h 578882"/>
                  <a:gd name="connsiteX2" fmla="*/ 620330 w 3721979"/>
                  <a:gd name="connsiteY2" fmla="*/ 0 h 578882"/>
                  <a:gd name="connsiteX3" fmla="*/ 620330 w 3721979"/>
                  <a:gd name="connsiteY3" fmla="*/ 0 h 578882"/>
                  <a:gd name="connsiteX4" fmla="*/ 1550825 w 3721979"/>
                  <a:gd name="connsiteY4" fmla="*/ 0 h 578882"/>
                  <a:gd name="connsiteX5" fmla="*/ 3625497 w 3721979"/>
                  <a:gd name="connsiteY5" fmla="*/ 0 h 578882"/>
                  <a:gd name="connsiteX6" fmla="*/ 3721979 w 3721979"/>
                  <a:gd name="connsiteY6" fmla="*/ 96482 h 578882"/>
                  <a:gd name="connsiteX7" fmla="*/ 3721979 w 3721979"/>
                  <a:gd name="connsiteY7" fmla="*/ 337681 h 578882"/>
                  <a:gd name="connsiteX8" fmla="*/ 3721979 w 3721979"/>
                  <a:gd name="connsiteY8" fmla="*/ 337681 h 578882"/>
                  <a:gd name="connsiteX9" fmla="*/ 3721979 w 3721979"/>
                  <a:gd name="connsiteY9" fmla="*/ 482402 h 578882"/>
                  <a:gd name="connsiteX10" fmla="*/ 3721979 w 3721979"/>
                  <a:gd name="connsiteY10" fmla="*/ 482400 h 578882"/>
                  <a:gd name="connsiteX11" fmla="*/ 3625497 w 3721979"/>
                  <a:gd name="connsiteY11" fmla="*/ 578882 h 578882"/>
                  <a:gd name="connsiteX12" fmla="*/ 1550825 w 3721979"/>
                  <a:gd name="connsiteY12" fmla="*/ 578882 h 578882"/>
                  <a:gd name="connsiteX13" fmla="*/ 620330 w 3721979"/>
                  <a:gd name="connsiteY13" fmla="*/ 578882 h 578882"/>
                  <a:gd name="connsiteX14" fmla="*/ 96482 w 3721979"/>
                  <a:gd name="connsiteY14" fmla="*/ 578882 h 578882"/>
                  <a:gd name="connsiteX15" fmla="*/ 0 w 3721979"/>
                  <a:gd name="connsiteY15" fmla="*/ 482400 h 578882"/>
                  <a:gd name="connsiteX16" fmla="*/ 0 w 3721979"/>
                  <a:gd name="connsiteY16" fmla="*/ 482402 h 578882"/>
                  <a:gd name="connsiteX17" fmla="*/ 0 w 3721979"/>
                  <a:gd name="connsiteY17" fmla="*/ 337681 h 578882"/>
                  <a:gd name="connsiteX18" fmla="*/ 0 w 3721979"/>
                  <a:gd name="connsiteY18" fmla="*/ 337681 h 578882"/>
                  <a:gd name="connsiteX19" fmla="*/ 0 w 3721979"/>
                  <a:gd name="connsiteY19" fmla="*/ 96482 h 57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721979" h="578882">
                    <a:moveTo>
                      <a:pt x="0" y="96482"/>
                    </a:moveTo>
                    <a:cubicBezTo>
                      <a:pt x="0" y="43196"/>
                      <a:pt x="43196" y="0"/>
                      <a:pt x="96482" y="0"/>
                    </a:cubicBezTo>
                    <a:lnTo>
                      <a:pt x="620330" y="0"/>
                    </a:lnTo>
                    <a:lnTo>
                      <a:pt x="620330" y="0"/>
                    </a:lnTo>
                    <a:lnTo>
                      <a:pt x="1550825" y="0"/>
                    </a:lnTo>
                    <a:lnTo>
                      <a:pt x="3625497" y="0"/>
                    </a:lnTo>
                    <a:cubicBezTo>
                      <a:pt x="3678783" y="0"/>
                      <a:pt x="3721979" y="43196"/>
                      <a:pt x="3721979" y="96482"/>
                    </a:cubicBezTo>
                    <a:lnTo>
                      <a:pt x="3721979" y="337681"/>
                    </a:lnTo>
                    <a:lnTo>
                      <a:pt x="3721979" y="337681"/>
                    </a:lnTo>
                    <a:lnTo>
                      <a:pt x="3721979" y="482402"/>
                    </a:lnTo>
                    <a:lnTo>
                      <a:pt x="3721979" y="482400"/>
                    </a:lnTo>
                    <a:cubicBezTo>
                      <a:pt x="3721979" y="535686"/>
                      <a:pt x="3678783" y="578882"/>
                      <a:pt x="3625497" y="578882"/>
                    </a:cubicBezTo>
                    <a:lnTo>
                      <a:pt x="1550825" y="578882"/>
                    </a:lnTo>
                    <a:lnTo>
                      <a:pt x="620330" y="578882"/>
                    </a:lnTo>
                    <a:lnTo>
                      <a:pt x="96482" y="578882"/>
                    </a:lnTo>
                    <a:cubicBezTo>
                      <a:pt x="43196" y="578882"/>
                      <a:pt x="0" y="535686"/>
                      <a:pt x="0" y="482400"/>
                    </a:cubicBezTo>
                    <a:lnTo>
                      <a:pt x="0" y="482402"/>
                    </a:lnTo>
                    <a:lnTo>
                      <a:pt x="0" y="337681"/>
                    </a:lnTo>
                    <a:lnTo>
                      <a:pt x="0" y="337681"/>
                    </a:lnTo>
                    <a:lnTo>
                      <a:pt x="0" y="96482"/>
                    </a:lnTo>
                    <a:close/>
                  </a:path>
                </a:pathLst>
              </a:cu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Име на променлива</a:t>
                </a:r>
              </a:p>
            </p:txBody>
          </p:sp>
          <p:sp>
            <p:nvSpPr>
              <p:cNvPr id="560135" name="AutoShape 7"/>
              <p:cNvSpPr>
                <a:spLocks noChangeArrowheads="1"/>
              </p:cNvSpPr>
              <p:nvPr/>
            </p:nvSpPr>
            <p:spPr bwMode="auto">
              <a:xfrm>
                <a:off x="5871000" y="5634000"/>
                <a:ext cx="1752600" cy="578882"/>
              </a:xfrm>
              <a:custGeom>
                <a:avLst/>
                <a:gdLst>
                  <a:gd name="connsiteX0" fmla="*/ 0 w 1752600"/>
                  <a:gd name="connsiteY0" fmla="*/ 96482 h 578882"/>
                  <a:gd name="connsiteX1" fmla="*/ 96482 w 1752600"/>
                  <a:gd name="connsiteY1" fmla="*/ 0 h 578882"/>
                  <a:gd name="connsiteX2" fmla="*/ 292100 w 1752600"/>
                  <a:gd name="connsiteY2" fmla="*/ 0 h 578882"/>
                  <a:gd name="connsiteX3" fmla="*/ 292100 w 1752600"/>
                  <a:gd name="connsiteY3" fmla="*/ 0 h 578882"/>
                  <a:gd name="connsiteX4" fmla="*/ 730250 w 1752600"/>
                  <a:gd name="connsiteY4" fmla="*/ 0 h 578882"/>
                  <a:gd name="connsiteX5" fmla="*/ 1656118 w 1752600"/>
                  <a:gd name="connsiteY5" fmla="*/ 0 h 578882"/>
                  <a:gd name="connsiteX6" fmla="*/ 1752600 w 1752600"/>
                  <a:gd name="connsiteY6" fmla="*/ 96482 h 578882"/>
                  <a:gd name="connsiteX7" fmla="*/ 1752600 w 1752600"/>
                  <a:gd name="connsiteY7" fmla="*/ 96480 h 578882"/>
                  <a:gd name="connsiteX8" fmla="*/ 1752600 w 1752600"/>
                  <a:gd name="connsiteY8" fmla="*/ 96480 h 578882"/>
                  <a:gd name="connsiteX9" fmla="*/ 1752600 w 1752600"/>
                  <a:gd name="connsiteY9" fmla="*/ 241201 h 578882"/>
                  <a:gd name="connsiteX10" fmla="*/ 1752600 w 1752600"/>
                  <a:gd name="connsiteY10" fmla="*/ 482400 h 578882"/>
                  <a:gd name="connsiteX11" fmla="*/ 1656118 w 1752600"/>
                  <a:gd name="connsiteY11" fmla="*/ 578882 h 578882"/>
                  <a:gd name="connsiteX12" fmla="*/ 730250 w 1752600"/>
                  <a:gd name="connsiteY12" fmla="*/ 578882 h 578882"/>
                  <a:gd name="connsiteX13" fmla="*/ 292100 w 1752600"/>
                  <a:gd name="connsiteY13" fmla="*/ 578882 h 578882"/>
                  <a:gd name="connsiteX14" fmla="*/ 292100 w 1752600"/>
                  <a:gd name="connsiteY14" fmla="*/ 578882 h 578882"/>
                  <a:gd name="connsiteX15" fmla="*/ 96482 w 1752600"/>
                  <a:gd name="connsiteY15" fmla="*/ 578882 h 578882"/>
                  <a:gd name="connsiteX16" fmla="*/ 0 w 1752600"/>
                  <a:gd name="connsiteY16" fmla="*/ 482400 h 578882"/>
                  <a:gd name="connsiteX17" fmla="*/ 0 w 1752600"/>
                  <a:gd name="connsiteY17" fmla="*/ 241201 h 578882"/>
                  <a:gd name="connsiteX18" fmla="*/ -96884 w 1752600"/>
                  <a:gd name="connsiteY18" fmla="*/ 52429 h 578882"/>
                  <a:gd name="connsiteX19" fmla="*/ 0 w 1752600"/>
                  <a:gd name="connsiteY19" fmla="*/ 96480 h 578882"/>
                  <a:gd name="connsiteX20" fmla="*/ 0 w 1752600"/>
                  <a:gd name="connsiteY20" fmla="*/ 96482 h 578882"/>
                  <a:gd name="connsiteX0" fmla="*/ 0 w 1752600"/>
                  <a:gd name="connsiteY0" fmla="*/ 96482 h 578882"/>
                  <a:gd name="connsiteX1" fmla="*/ 96482 w 1752600"/>
                  <a:gd name="connsiteY1" fmla="*/ 0 h 578882"/>
                  <a:gd name="connsiteX2" fmla="*/ 292100 w 1752600"/>
                  <a:gd name="connsiteY2" fmla="*/ 0 h 578882"/>
                  <a:gd name="connsiteX3" fmla="*/ 292100 w 1752600"/>
                  <a:gd name="connsiteY3" fmla="*/ 0 h 578882"/>
                  <a:gd name="connsiteX4" fmla="*/ 730250 w 1752600"/>
                  <a:gd name="connsiteY4" fmla="*/ 0 h 578882"/>
                  <a:gd name="connsiteX5" fmla="*/ 1656118 w 1752600"/>
                  <a:gd name="connsiteY5" fmla="*/ 0 h 578882"/>
                  <a:gd name="connsiteX6" fmla="*/ 1752600 w 1752600"/>
                  <a:gd name="connsiteY6" fmla="*/ 96482 h 578882"/>
                  <a:gd name="connsiteX7" fmla="*/ 1752600 w 1752600"/>
                  <a:gd name="connsiteY7" fmla="*/ 96480 h 578882"/>
                  <a:gd name="connsiteX8" fmla="*/ 1752600 w 1752600"/>
                  <a:gd name="connsiteY8" fmla="*/ 96480 h 578882"/>
                  <a:gd name="connsiteX9" fmla="*/ 1752600 w 1752600"/>
                  <a:gd name="connsiteY9" fmla="*/ 241201 h 578882"/>
                  <a:gd name="connsiteX10" fmla="*/ 1752600 w 1752600"/>
                  <a:gd name="connsiteY10" fmla="*/ 482400 h 578882"/>
                  <a:gd name="connsiteX11" fmla="*/ 1656118 w 1752600"/>
                  <a:gd name="connsiteY11" fmla="*/ 578882 h 578882"/>
                  <a:gd name="connsiteX12" fmla="*/ 730250 w 1752600"/>
                  <a:gd name="connsiteY12" fmla="*/ 578882 h 578882"/>
                  <a:gd name="connsiteX13" fmla="*/ 292100 w 1752600"/>
                  <a:gd name="connsiteY13" fmla="*/ 578882 h 578882"/>
                  <a:gd name="connsiteX14" fmla="*/ 292100 w 1752600"/>
                  <a:gd name="connsiteY14" fmla="*/ 578882 h 578882"/>
                  <a:gd name="connsiteX15" fmla="*/ 96482 w 1752600"/>
                  <a:gd name="connsiteY15" fmla="*/ 578882 h 578882"/>
                  <a:gd name="connsiteX16" fmla="*/ 0 w 1752600"/>
                  <a:gd name="connsiteY16" fmla="*/ 482400 h 578882"/>
                  <a:gd name="connsiteX17" fmla="*/ 0 w 1752600"/>
                  <a:gd name="connsiteY17" fmla="*/ 241201 h 578882"/>
                  <a:gd name="connsiteX18" fmla="*/ 0 w 1752600"/>
                  <a:gd name="connsiteY18" fmla="*/ 96480 h 578882"/>
                  <a:gd name="connsiteX19" fmla="*/ 0 w 1752600"/>
                  <a:gd name="connsiteY19" fmla="*/ 96482 h 57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52600" h="578882">
                    <a:moveTo>
                      <a:pt x="0" y="96482"/>
                    </a:moveTo>
                    <a:cubicBezTo>
                      <a:pt x="0" y="43196"/>
                      <a:pt x="43196" y="0"/>
                      <a:pt x="96482" y="0"/>
                    </a:cubicBezTo>
                    <a:lnTo>
                      <a:pt x="292100" y="0"/>
                    </a:lnTo>
                    <a:lnTo>
                      <a:pt x="292100" y="0"/>
                    </a:lnTo>
                    <a:lnTo>
                      <a:pt x="730250" y="0"/>
                    </a:lnTo>
                    <a:lnTo>
                      <a:pt x="1656118" y="0"/>
                    </a:lnTo>
                    <a:cubicBezTo>
                      <a:pt x="1709404" y="0"/>
                      <a:pt x="1752600" y="43196"/>
                      <a:pt x="1752600" y="96482"/>
                    </a:cubicBezTo>
                    <a:lnTo>
                      <a:pt x="1752600" y="96480"/>
                    </a:lnTo>
                    <a:lnTo>
                      <a:pt x="1752600" y="96480"/>
                    </a:lnTo>
                    <a:lnTo>
                      <a:pt x="1752600" y="241201"/>
                    </a:lnTo>
                    <a:lnTo>
                      <a:pt x="1752600" y="482400"/>
                    </a:lnTo>
                    <a:cubicBezTo>
                      <a:pt x="1752600" y="535686"/>
                      <a:pt x="1709404" y="578882"/>
                      <a:pt x="1656118" y="578882"/>
                    </a:cubicBezTo>
                    <a:lnTo>
                      <a:pt x="730250" y="578882"/>
                    </a:lnTo>
                    <a:lnTo>
                      <a:pt x="292100" y="578882"/>
                    </a:lnTo>
                    <a:lnTo>
                      <a:pt x="292100" y="578882"/>
                    </a:lnTo>
                    <a:lnTo>
                      <a:pt x="96482" y="578882"/>
                    </a:lnTo>
                    <a:cubicBezTo>
                      <a:pt x="43196" y="578882"/>
                      <a:pt x="0" y="535686"/>
                      <a:pt x="0" y="482400"/>
                    </a:cubicBezTo>
                    <a:lnTo>
                      <a:pt x="0" y="241201"/>
                    </a:lnTo>
                    <a:lnTo>
                      <a:pt x="0" y="96480"/>
                    </a:lnTo>
                    <a:lnTo>
                      <a:pt x="0" y="96482"/>
                    </a:lnTo>
                    <a:close/>
                  </a:path>
                </a:pathLst>
              </a:cu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Стойност</a:t>
                </a:r>
              </a:p>
            </p:txBody>
          </p:sp>
        </p:grpSp>
        <p:sp>
          <p:nvSpPr>
            <p:cNvPr id="3" name="Rectangle 2"/>
            <p:cNvSpPr/>
            <p:nvPr/>
          </p:nvSpPr>
          <p:spPr bwMode="auto">
            <a:xfrm>
              <a:off x="3576000" y="5094000"/>
              <a:ext cx="675000" cy="45000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333480" y="5094960"/>
              <a:ext cx="1087520" cy="45000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907078" y="5089529"/>
              <a:ext cx="286364" cy="454471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7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/>
              <a:t> 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-</a:t>
            </a:r>
            <a:r>
              <a:rPr lang="bg-BG" dirty="0"/>
              <a:t> дробно число: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sz="3200" dirty="0"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-</a:t>
            </a:r>
            <a:r>
              <a:rPr lang="bg-BG" dirty="0"/>
              <a:t> текст</a:t>
            </a:r>
            <a:r>
              <a:rPr lang="en-US" dirty="0"/>
              <a:t> (</a:t>
            </a:r>
            <a:r>
              <a:rPr lang="bg-BG" dirty="0"/>
              <a:t>низ</a:t>
            </a:r>
            <a:r>
              <a:rPr lang="en-US" dirty="0"/>
              <a:t>): </a:t>
            </a:r>
            <a:r>
              <a:rPr lang="bg-BG" b="1" dirty="0"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"</a:t>
            </a:r>
            <a:r>
              <a:rPr lang="en-US" b="1" dirty="0">
                <a:cs typeface="Consolas" pitchFamily="49" charset="0"/>
              </a:rPr>
              <a:t>Hi</a:t>
            </a:r>
            <a:r>
              <a:rPr lang="bg-BG" b="1" dirty="0"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  <a:endParaRPr lang="bg-BG" dirty="0">
              <a:cs typeface="Consolas" pitchFamily="49" charset="0"/>
            </a:endParaRPr>
          </a:p>
          <a:p>
            <a:pPr lvl="1"/>
            <a:r>
              <a:rPr lang="en-US" b="1" dirty="0">
                <a:cs typeface="Consolas" pitchFamily="49" charset="0"/>
              </a:rPr>
              <a:t>char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/>
              <a:t>-</a:t>
            </a:r>
            <a:r>
              <a:rPr lang="en-US" dirty="0">
                <a:cs typeface="Consolas" pitchFamily="49" charset="0"/>
              </a:rPr>
              <a:t> </a:t>
            </a:r>
            <a:r>
              <a:rPr lang="bg-BG" dirty="0">
                <a:cs typeface="Consolas" pitchFamily="49" charset="0"/>
              </a:rPr>
              <a:t>единичен символ: </a:t>
            </a:r>
            <a:r>
              <a:rPr lang="bg-BG" b="1" dirty="0">
                <a:cs typeface="Consolas" pitchFamily="49" charset="0"/>
              </a:rPr>
              <a:t>'</a:t>
            </a:r>
            <a:r>
              <a:rPr lang="en-US" b="1" dirty="0">
                <a:cs typeface="Consolas" pitchFamily="49" charset="0"/>
              </a:rPr>
              <a:t>a ', '&amp; ', ' @ ', ' B ', … </a:t>
            </a:r>
            <a:endParaRPr lang="bg-BG" b="1" dirty="0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B8B73C-92DC-4EEC-A8C1-96BDCA3F7B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1D87D-8030-4641-8161-9D853A5114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32F5379-C2F7-4FF2-824A-6CDDF9A28E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35234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990000" cy="5232857"/>
          </a:xfrm>
        </p:spPr>
        <p:txBody>
          <a:bodyPr/>
          <a:lstStyle/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получаваме</a:t>
            </a:r>
            <a:r>
              <a:rPr lang="bg-BG" sz="3400" dirty="0"/>
              <a:t> от конзолата, идва под формата на </a:t>
            </a:r>
            <a:r>
              <a:rPr lang="bg-BG" sz="3400" b="1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200" dirty="0"/>
              <a:t>Всичко, което </a:t>
            </a:r>
            <a:r>
              <a:rPr lang="bg-BG" sz="3200" b="1" dirty="0">
                <a:solidFill>
                  <a:schemeClr val="bg1"/>
                </a:solidFill>
              </a:rPr>
              <a:t>печатаме</a:t>
            </a:r>
            <a:r>
              <a:rPr lang="bg-BG" sz="3200" dirty="0"/>
              <a:t> на конзолата, се </a:t>
            </a:r>
            <a:r>
              <a:rPr lang="bg-BG" sz="3200" b="1" dirty="0">
                <a:solidFill>
                  <a:schemeClr val="bg1"/>
                </a:solidFill>
              </a:rPr>
              <a:t>преобразува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dirty="0"/>
              <a:t>Команда за четене от конзолата:</a:t>
            </a:r>
          </a:p>
          <a:p>
            <a:pPr lvl="1"/>
            <a:r>
              <a:rPr lang="bg-BG" dirty="0"/>
              <a:t>Връща ни текста, въведен от потребителя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64077" y="5004000"/>
            <a:ext cx="7162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37C999-8804-44ED-B013-1CDD5239EC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8047" y="1031116"/>
            <a:ext cx="10033549" cy="5276048"/>
          </a:xfrm>
        </p:spPr>
        <p:txBody>
          <a:bodyPr/>
          <a:lstStyle/>
          <a:p>
            <a:r>
              <a:rPr lang="bg-BG" sz="3600" dirty="0"/>
              <a:t>Четец на вход:</a:t>
            </a:r>
            <a:endParaRPr lang="en-US" sz="3600" dirty="0"/>
          </a:p>
          <a:p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42119" y="3227036"/>
            <a:ext cx="820987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System.out.println(name);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49119" y="1661169"/>
            <a:ext cx="820987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D485BA8-3210-4115-A224-84A94785A9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E993AA-C0FC-40D4-82B5-A213706E2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3801000" y="5194076"/>
            <a:ext cx="4906060" cy="108600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8207" y="100750"/>
            <a:ext cx="8397308" cy="882654"/>
          </a:xfrm>
        </p:spPr>
        <p:txBody>
          <a:bodyPr/>
          <a:lstStyle/>
          <a:p>
            <a:r>
              <a:rPr lang="bg-BG" dirty="0"/>
              <a:t>Четене на цели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81000" y="3894437"/>
            <a:ext cx="943280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it-IT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81000" y="1721856"/>
            <a:ext cx="685151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137F3E-A52E-44E1-9199-2351F1C7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63" y="5054697"/>
            <a:ext cx="35814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465472 w 3581400"/>
              <a:gd name="connsiteY3" fmla="*/ -204008 h 965716"/>
              <a:gd name="connsiteX4" fmla="*/ 298450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2984500 w 3581400"/>
              <a:gd name="connsiteY12" fmla="*/ 965716 h 965716"/>
              <a:gd name="connsiteX13" fmla="*/ 2089150 w 3581400"/>
              <a:gd name="connsiteY13" fmla="*/ 965716 h 965716"/>
              <a:gd name="connsiteX14" fmla="*/ 208915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984500 w 3581400"/>
              <a:gd name="connsiteY3" fmla="*/ 0 h 965716"/>
              <a:gd name="connsiteX4" fmla="*/ 3420444 w 3581400"/>
              <a:gd name="connsiteY4" fmla="*/ 0 h 965716"/>
              <a:gd name="connsiteX5" fmla="*/ 3581400 w 3581400"/>
              <a:gd name="connsiteY5" fmla="*/ 160956 h 965716"/>
              <a:gd name="connsiteX6" fmla="*/ 3581400 w 3581400"/>
              <a:gd name="connsiteY6" fmla="*/ 160953 h 965716"/>
              <a:gd name="connsiteX7" fmla="*/ 3581400 w 3581400"/>
              <a:gd name="connsiteY7" fmla="*/ 160953 h 965716"/>
              <a:gd name="connsiteX8" fmla="*/ 3581400 w 3581400"/>
              <a:gd name="connsiteY8" fmla="*/ 402382 h 965716"/>
              <a:gd name="connsiteX9" fmla="*/ 3581400 w 3581400"/>
              <a:gd name="connsiteY9" fmla="*/ 804760 h 965716"/>
              <a:gd name="connsiteX10" fmla="*/ 3420444 w 3581400"/>
              <a:gd name="connsiteY10" fmla="*/ 965716 h 965716"/>
              <a:gd name="connsiteX11" fmla="*/ 2984500 w 3581400"/>
              <a:gd name="connsiteY11" fmla="*/ 965716 h 965716"/>
              <a:gd name="connsiteX12" fmla="*/ 2089150 w 3581400"/>
              <a:gd name="connsiteY12" fmla="*/ 965716 h 965716"/>
              <a:gd name="connsiteX13" fmla="*/ 2089150 w 3581400"/>
              <a:gd name="connsiteY13" fmla="*/ 965716 h 965716"/>
              <a:gd name="connsiteX14" fmla="*/ 160956 w 3581400"/>
              <a:gd name="connsiteY14" fmla="*/ 965716 h 965716"/>
              <a:gd name="connsiteX15" fmla="*/ 0 w 3581400"/>
              <a:gd name="connsiteY15" fmla="*/ 804760 h 965716"/>
              <a:gd name="connsiteX16" fmla="*/ 0 w 3581400"/>
              <a:gd name="connsiteY16" fmla="*/ 402382 h 965716"/>
              <a:gd name="connsiteX17" fmla="*/ 0 w 3581400"/>
              <a:gd name="connsiteY17" fmla="*/ 160953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089150" y="0"/>
                </a:lnTo>
                <a:lnTo>
                  <a:pt x="298450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2984500" y="965716"/>
                </a:lnTo>
                <a:lnTo>
                  <a:pt x="2089150" y="965716"/>
                </a:lnTo>
                <a:lnTo>
                  <a:pt x="208915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B65A7C2-888B-4049-AC9C-9A24C3A27E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дробни (реални)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62092" y="4226208"/>
            <a:ext cx="961504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new Scanner(System.in);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28280" y="1899327"/>
            <a:ext cx="67628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.parseDouble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4943628-0A06-4DCF-971E-B12F64F3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25" y="5135990"/>
            <a:ext cx="3691075" cy="965716"/>
          </a:xfrm>
          <a:custGeom>
            <a:avLst/>
            <a:gdLst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2153127 w 3691075"/>
              <a:gd name="connsiteY2" fmla="*/ 0 h 965716"/>
              <a:gd name="connsiteX3" fmla="*/ 2517645 w 3691075"/>
              <a:gd name="connsiteY3" fmla="*/ -168083 h 965716"/>
              <a:gd name="connsiteX4" fmla="*/ 3075896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3075896 w 3691075"/>
              <a:gd name="connsiteY12" fmla="*/ 965716 h 965716"/>
              <a:gd name="connsiteX13" fmla="*/ 2153127 w 3691075"/>
              <a:gd name="connsiteY13" fmla="*/ 965716 h 965716"/>
              <a:gd name="connsiteX14" fmla="*/ 2153127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0 w 3691075"/>
              <a:gd name="connsiteY18" fmla="*/ 160953 h 965716"/>
              <a:gd name="connsiteX19" fmla="*/ 0 w 3691075"/>
              <a:gd name="connsiteY19" fmla="*/ 160953 h 965716"/>
              <a:gd name="connsiteX20" fmla="*/ 0 w 3691075"/>
              <a:gd name="connsiteY20" fmla="*/ 160956 h 965716"/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2153127 w 3691075"/>
              <a:gd name="connsiteY2" fmla="*/ 0 h 965716"/>
              <a:gd name="connsiteX3" fmla="*/ 3075896 w 3691075"/>
              <a:gd name="connsiteY3" fmla="*/ 0 h 965716"/>
              <a:gd name="connsiteX4" fmla="*/ 3530119 w 3691075"/>
              <a:gd name="connsiteY4" fmla="*/ 0 h 965716"/>
              <a:gd name="connsiteX5" fmla="*/ 3691075 w 3691075"/>
              <a:gd name="connsiteY5" fmla="*/ 160956 h 965716"/>
              <a:gd name="connsiteX6" fmla="*/ 3691075 w 3691075"/>
              <a:gd name="connsiteY6" fmla="*/ 160953 h 965716"/>
              <a:gd name="connsiteX7" fmla="*/ 3691075 w 3691075"/>
              <a:gd name="connsiteY7" fmla="*/ 160953 h 965716"/>
              <a:gd name="connsiteX8" fmla="*/ 3691075 w 3691075"/>
              <a:gd name="connsiteY8" fmla="*/ 402382 h 965716"/>
              <a:gd name="connsiteX9" fmla="*/ 3691075 w 3691075"/>
              <a:gd name="connsiteY9" fmla="*/ 804760 h 965716"/>
              <a:gd name="connsiteX10" fmla="*/ 3530119 w 3691075"/>
              <a:gd name="connsiteY10" fmla="*/ 965716 h 965716"/>
              <a:gd name="connsiteX11" fmla="*/ 3075896 w 3691075"/>
              <a:gd name="connsiteY11" fmla="*/ 965716 h 965716"/>
              <a:gd name="connsiteX12" fmla="*/ 2153127 w 3691075"/>
              <a:gd name="connsiteY12" fmla="*/ 965716 h 965716"/>
              <a:gd name="connsiteX13" fmla="*/ 2153127 w 3691075"/>
              <a:gd name="connsiteY13" fmla="*/ 965716 h 965716"/>
              <a:gd name="connsiteX14" fmla="*/ 160956 w 3691075"/>
              <a:gd name="connsiteY14" fmla="*/ 965716 h 965716"/>
              <a:gd name="connsiteX15" fmla="*/ 0 w 3691075"/>
              <a:gd name="connsiteY15" fmla="*/ 804760 h 965716"/>
              <a:gd name="connsiteX16" fmla="*/ 0 w 3691075"/>
              <a:gd name="connsiteY16" fmla="*/ 402382 h 965716"/>
              <a:gd name="connsiteX17" fmla="*/ 0 w 3691075"/>
              <a:gd name="connsiteY17" fmla="*/ 160953 h 965716"/>
              <a:gd name="connsiteX18" fmla="*/ 0 w 3691075"/>
              <a:gd name="connsiteY18" fmla="*/ 160953 h 965716"/>
              <a:gd name="connsiteX19" fmla="*/ 0 w 3691075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1075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153127" y="0"/>
                </a:lnTo>
                <a:lnTo>
                  <a:pt x="3075896" y="0"/>
                </a:lnTo>
                <a:lnTo>
                  <a:pt x="3530119" y="0"/>
                </a:lnTo>
                <a:cubicBezTo>
                  <a:pt x="3619013" y="0"/>
                  <a:pt x="3691075" y="72062"/>
                  <a:pt x="3691075" y="160956"/>
                </a:cubicBezTo>
                <a:lnTo>
                  <a:pt x="3691075" y="160953"/>
                </a:lnTo>
                <a:lnTo>
                  <a:pt x="3691075" y="160953"/>
                </a:lnTo>
                <a:lnTo>
                  <a:pt x="3691075" y="402382"/>
                </a:lnTo>
                <a:lnTo>
                  <a:pt x="3691075" y="804760"/>
                </a:lnTo>
                <a:cubicBezTo>
                  <a:pt x="3691075" y="893654"/>
                  <a:pt x="3619013" y="965716"/>
                  <a:pt x="3530119" y="965716"/>
                </a:cubicBezTo>
                <a:lnTo>
                  <a:pt x="3075896" y="965716"/>
                </a:lnTo>
                <a:lnTo>
                  <a:pt x="2153127" y="965716"/>
                </a:lnTo>
                <a:lnTo>
                  <a:pt x="2153127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8E959F-D8CE-46C0-AC16-D0DCE1B1A2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D3D0F8-591C-494B-B97F-10AB0395C2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E816D04-2EDB-46CC-98BA-45035ED079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043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219200"/>
            <a:ext cx="11815018" cy="5043924"/>
          </a:xfrm>
        </p:spPr>
        <p:txBody>
          <a:bodyPr/>
          <a:lstStyle/>
          <a:p>
            <a:r>
              <a:rPr lang="bg-BG" dirty="0"/>
              <a:t>Да се напише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400" dirty="0"/>
              <a:t>Примерен вход и изход:</a:t>
            </a:r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1" y="4572001"/>
            <a:ext cx="5163160" cy="553229"/>
            <a:chOff x="736384" y="4787519"/>
            <a:chExt cx="4884092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356351" y="4914898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367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801" y="5449597"/>
            <a:ext cx="5211715" cy="540149"/>
            <a:chOff x="736384" y="4800599"/>
            <a:chExt cx="4483119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230309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242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1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443" y="3609871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9D02CC6-A921-4431-9402-95DFD74FE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943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2" y="1600201"/>
            <a:ext cx="8381998" cy="239441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println</a:t>
            </a:r>
            <a:r>
              <a:rPr lang="en-US" sz="2600" dirty="0"/>
              <a:t>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2" y="4278051"/>
            <a:ext cx="8381998" cy="153847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("Hello, " + name + "!");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56000" y="5712942"/>
            <a:ext cx="2831354" cy="546870"/>
          </a:xfrm>
          <a:custGeom>
            <a:avLst/>
            <a:gdLst>
              <a:gd name="connsiteX0" fmla="*/ 0 w 2456514"/>
              <a:gd name="connsiteY0" fmla="*/ 108010 h 648049"/>
              <a:gd name="connsiteX1" fmla="*/ 108010 w 2456514"/>
              <a:gd name="connsiteY1" fmla="*/ 0 h 648049"/>
              <a:gd name="connsiteX2" fmla="*/ 409419 w 2456514"/>
              <a:gd name="connsiteY2" fmla="*/ 0 h 648049"/>
              <a:gd name="connsiteX3" fmla="*/ 409419 w 2456514"/>
              <a:gd name="connsiteY3" fmla="*/ 0 h 648049"/>
              <a:gd name="connsiteX4" fmla="*/ 1023548 w 2456514"/>
              <a:gd name="connsiteY4" fmla="*/ 0 h 648049"/>
              <a:gd name="connsiteX5" fmla="*/ 2348504 w 2456514"/>
              <a:gd name="connsiteY5" fmla="*/ 0 h 648049"/>
              <a:gd name="connsiteX6" fmla="*/ 2456514 w 2456514"/>
              <a:gd name="connsiteY6" fmla="*/ 108010 h 648049"/>
              <a:gd name="connsiteX7" fmla="*/ 2456514 w 2456514"/>
              <a:gd name="connsiteY7" fmla="*/ 108008 h 648049"/>
              <a:gd name="connsiteX8" fmla="*/ 2456514 w 2456514"/>
              <a:gd name="connsiteY8" fmla="*/ 108008 h 648049"/>
              <a:gd name="connsiteX9" fmla="*/ 2456514 w 2456514"/>
              <a:gd name="connsiteY9" fmla="*/ 270020 h 648049"/>
              <a:gd name="connsiteX10" fmla="*/ 2456514 w 2456514"/>
              <a:gd name="connsiteY10" fmla="*/ 540039 h 648049"/>
              <a:gd name="connsiteX11" fmla="*/ 2348504 w 2456514"/>
              <a:gd name="connsiteY11" fmla="*/ 648049 h 648049"/>
              <a:gd name="connsiteX12" fmla="*/ 1023548 w 2456514"/>
              <a:gd name="connsiteY12" fmla="*/ 648049 h 648049"/>
              <a:gd name="connsiteX13" fmla="*/ 409419 w 2456514"/>
              <a:gd name="connsiteY13" fmla="*/ 648049 h 648049"/>
              <a:gd name="connsiteX14" fmla="*/ 409419 w 2456514"/>
              <a:gd name="connsiteY14" fmla="*/ 648049 h 648049"/>
              <a:gd name="connsiteX15" fmla="*/ 108010 w 2456514"/>
              <a:gd name="connsiteY15" fmla="*/ 648049 h 648049"/>
              <a:gd name="connsiteX16" fmla="*/ 0 w 2456514"/>
              <a:gd name="connsiteY16" fmla="*/ 540039 h 648049"/>
              <a:gd name="connsiteX17" fmla="*/ 0 w 2456514"/>
              <a:gd name="connsiteY17" fmla="*/ 270020 h 648049"/>
              <a:gd name="connsiteX18" fmla="*/ -152451 w 2456514"/>
              <a:gd name="connsiteY18" fmla="*/ 18858 h 648049"/>
              <a:gd name="connsiteX19" fmla="*/ 0 w 2456514"/>
              <a:gd name="connsiteY19" fmla="*/ 108008 h 648049"/>
              <a:gd name="connsiteX20" fmla="*/ 0 w 2456514"/>
              <a:gd name="connsiteY20" fmla="*/ 108010 h 648049"/>
              <a:gd name="connsiteX0" fmla="*/ 0 w 2456514"/>
              <a:gd name="connsiteY0" fmla="*/ 108010 h 648049"/>
              <a:gd name="connsiteX1" fmla="*/ 108010 w 2456514"/>
              <a:gd name="connsiteY1" fmla="*/ 0 h 648049"/>
              <a:gd name="connsiteX2" fmla="*/ 409419 w 2456514"/>
              <a:gd name="connsiteY2" fmla="*/ 0 h 648049"/>
              <a:gd name="connsiteX3" fmla="*/ 409419 w 2456514"/>
              <a:gd name="connsiteY3" fmla="*/ 0 h 648049"/>
              <a:gd name="connsiteX4" fmla="*/ 1023548 w 2456514"/>
              <a:gd name="connsiteY4" fmla="*/ 0 h 648049"/>
              <a:gd name="connsiteX5" fmla="*/ 2348504 w 2456514"/>
              <a:gd name="connsiteY5" fmla="*/ 0 h 648049"/>
              <a:gd name="connsiteX6" fmla="*/ 2456514 w 2456514"/>
              <a:gd name="connsiteY6" fmla="*/ 108010 h 648049"/>
              <a:gd name="connsiteX7" fmla="*/ 2456514 w 2456514"/>
              <a:gd name="connsiteY7" fmla="*/ 108008 h 648049"/>
              <a:gd name="connsiteX8" fmla="*/ 2456514 w 2456514"/>
              <a:gd name="connsiteY8" fmla="*/ 108008 h 648049"/>
              <a:gd name="connsiteX9" fmla="*/ 2456514 w 2456514"/>
              <a:gd name="connsiteY9" fmla="*/ 270020 h 648049"/>
              <a:gd name="connsiteX10" fmla="*/ 2456514 w 2456514"/>
              <a:gd name="connsiteY10" fmla="*/ 540039 h 648049"/>
              <a:gd name="connsiteX11" fmla="*/ 2348504 w 2456514"/>
              <a:gd name="connsiteY11" fmla="*/ 648049 h 648049"/>
              <a:gd name="connsiteX12" fmla="*/ 1023548 w 2456514"/>
              <a:gd name="connsiteY12" fmla="*/ 648049 h 648049"/>
              <a:gd name="connsiteX13" fmla="*/ 409419 w 2456514"/>
              <a:gd name="connsiteY13" fmla="*/ 648049 h 648049"/>
              <a:gd name="connsiteX14" fmla="*/ 409419 w 2456514"/>
              <a:gd name="connsiteY14" fmla="*/ 648049 h 648049"/>
              <a:gd name="connsiteX15" fmla="*/ 108010 w 2456514"/>
              <a:gd name="connsiteY15" fmla="*/ 648049 h 648049"/>
              <a:gd name="connsiteX16" fmla="*/ 0 w 2456514"/>
              <a:gd name="connsiteY16" fmla="*/ 540039 h 648049"/>
              <a:gd name="connsiteX17" fmla="*/ 0 w 2456514"/>
              <a:gd name="connsiteY17" fmla="*/ 270020 h 648049"/>
              <a:gd name="connsiteX18" fmla="*/ 0 w 2456514"/>
              <a:gd name="connsiteY18" fmla="*/ 108008 h 648049"/>
              <a:gd name="connsiteX19" fmla="*/ 0 w 2456514"/>
              <a:gd name="connsiteY19" fmla="*/ 108010 h 64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56514" h="648049">
                <a:moveTo>
                  <a:pt x="0" y="108010"/>
                </a:moveTo>
                <a:cubicBezTo>
                  <a:pt x="0" y="48358"/>
                  <a:pt x="48358" y="0"/>
                  <a:pt x="108010" y="0"/>
                </a:cubicBezTo>
                <a:lnTo>
                  <a:pt x="409419" y="0"/>
                </a:lnTo>
                <a:lnTo>
                  <a:pt x="409419" y="0"/>
                </a:lnTo>
                <a:lnTo>
                  <a:pt x="1023548" y="0"/>
                </a:lnTo>
                <a:lnTo>
                  <a:pt x="2348504" y="0"/>
                </a:lnTo>
                <a:cubicBezTo>
                  <a:pt x="2408156" y="0"/>
                  <a:pt x="2456514" y="48358"/>
                  <a:pt x="2456514" y="108010"/>
                </a:cubicBezTo>
                <a:lnTo>
                  <a:pt x="2456514" y="108008"/>
                </a:lnTo>
                <a:lnTo>
                  <a:pt x="2456514" y="108008"/>
                </a:lnTo>
                <a:lnTo>
                  <a:pt x="2456514" y="270020"/>
                </a:lnTo>
                <a:lnTo>
                  <a:pt x="2456514" y="540039"/>
                </a:lnTo>
                <a:cubicBezTo>
                  <a:pt x="2456514" y="599691"/>
                  <a:pt x="2408156" y="648049"/>
                  <a:pt x="2348504" y="648049"/>
                </a:cubicBezTo>
                <a:lnTo>
                  <a:pt x="1023548" y="648049"/>
                </a:lnTo>
                <a:lnTo>
                  <a:pt x="409419" y="648049"/>
                </a:lnTo>
                <a:lnTo>
                  <a:pt x="409419" y="648049"/>
                </a:lnTo>
                <a:lnTo>
                  <a:pt x="108010" y="648049"/>
                </a:lnTo>
                <a:cubicBezTo>
                  <a:pt x="48358" y="648049"/>
                  <a:pt x="0" y="599691"/>
                  <a:pt x="0" y="540039"/>
                </a:cubicBezTo>
                <a:lnTo>
                  <a:pt x="0" y="270020"/>
                </a:lnTo>
                <a:lnTo>
                  <a:pt x="0" y="108008"/>
                </a:lnTo>
                <a:lnTo>
                  <a:pt x="0" y="10801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Конкатенация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56000" y="2563143"/>
            <a:ext cx="3285000" cy="910857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204462 w 3581400"/>
              <a:gd name="connsiteY18" fmla="*/ 58889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204462 w 3785862"/>
              <a:gd name="connsiteY0" fmla="*/ 160956 h 965716"/>
              <a:gd name="connsiteX1" fmla="*/ 365418 w 3785862"/>
              <a:gd name="connsiteY1" fmla="*/ 0 h 965716"/>
              <a:gd name="connsiteX2" fmla="*/ 801362 w 3785862"/>
              <a:gd name="connsiteY2" fmla="*/ 0 h 965716"/>
              <a:gd name="connsiteX3" fmla="*/ 801362 w 3785862"/>
              <a:gd name="connsiteY3" fmla="*/ 0 h 965716"/>
              <a:gd name="connsiteX4" fmla="*/ 1696712 w 3785862"/>
              <a:gd name="connsiteY4" fmla="*/ 0 h 965716"/>
              <a:gd name="connsiteX5" fmla="*/ 3624906 w 3785862"/>
              <a:gd name="connsiteY5" fmla="*/ 0 h 965716"/>
              <a:gd name="connsiteX6" fmla="*/ 3785862 w 3785862"/>
              <a:gd name="connsiteY6" fmla="*/ 160956 h 965716"/>
              <a:gd name="connsiteX7" fmla="*/ 3785862 w 3785862"/>
              <a:gd name="connsiteY7" fmla="*/ 160953 h 965716"/>
              <a:gd name="connsiteX8" fmla="*/ 3785862 w 3785862"/>
              <a:gd name="connsiteY8" fmla="*/ 160953 h 965716"/>
              <a:gd name="connsiteX9" fmla="*/ 3785862 w 3785862"/>
              <a:gd name="connsiteY9" fmla="*/ 402382 h 965716"/>
              <a:gd name="connsiteX10" fmla="*/ 3785862 w 3785862"/>
              <a:gd name="connsiteY10" fmla="*/ 804760 h 965716"/>
              <a:gd name="connsiteX11" fmla="*/ 3624906 w 3785862"/>
              <a:gd name="connsiteY11" fmla="*/ 965716 h 965716"/>
              <a:gd name="connsiteX12" fmla="*/ 1696712 w 3785862"/>
              <a:gd name="connsiteY12" fmla="*/ 965716 h 965716"/>
              <a:gd name="connsiteX13" fmla="*/ 801362 w 3785862"/>
              <a:gd name="connsiteY13" fmla="*/ 965716 h 965716"/>
              <a:gd name="connsiteX14" fmla="*/ 801362 w 3785862"/>
              <a:gd name="connsiteY14" fmla="*/ 965716 h 965716"/>
              <a:gd name="connsiteX15" fmla="*/ 365418 w 3785862"/>
              <a:gd name="connsiteY15" fmla="*/ 965716 h 965716"/>
              <a:gd name="connsiteX16" fmla="*/ 204462 w 3785862"/>
              <a:gd name="connsiteY16" fmla="*/ 804760 h 965716"/>
              <a:gd name="connsiteX17" fmla="*/ 204462 w 3785862"/>
              <a:gd name="connsiteY17" fmla="*/ 402382 h 965716"/>
              <a:gd name="connsiteX18" fmla="*/ 0 w 3785862"/>
              <a:gd name="connsiteY18" fmla="*/ 58889 h 965716"/>
              <a:gd name="connsiteX19" fmla="*/ 204462 w 3785862"/>
              <a:gd name="connsiteY19" fmla="*/ 160953 h 965716"/>
              <a:gd name="connsiteX20" fmla="*/ 204462 w 3785862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EDB4B84-2671-45E4-9523-C62D572379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7C5F67-9137-418C-99D2-71C596B22A72}"/>
              </a:ext>
            </a:extLst>
          </p:cNvPr>
          <p:cNvSpPr/>
          <p:nvPr/>
        </p:nvSpPr>
        <p:spPr bwMode="auto">
          <a:xfrm>
            <a:off x="2001000" y="2574000"/>
            <a:ext cx="5175000" cy="91085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0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11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385857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2200" y="4364960"/>
            <a:ext cx="939958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30130" y="3384089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30129" y="5541089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36916" y="2257619"/>
            <a:ext cx="4124872" cy="667041"/>
          </a:xfrm>
          <a:custGeom>
            <a:avLst/>
            <a:gdLst>
              <a:gd name="connsiteX0" fmla="*/ 0 w 4124872"/>
              <a:gd name="connsiteY0" fmla="*/ 111176 h 667041"/>
              <a:gd name="connsiteX1" fmla="*/ 111176 w 4124872"/>
              <a:gd name="connsiteY1" fmla="*/ 0 h 667041"/>
              <a:gd name="connsiteX2" fmla="*/ 687479 w 4124872"/>
              <a:gd name="connsiteY2" fmla="*/ 0 h 667041"/>
              <a:gd name="connsiteX3" fmla="*/ 687479 w 4124872"/>
              <a:gd name="connsiteY3" fmla="*/ 0 h 667041"/>
              <a:gd name="connsiteX4" fmla="*/ 1718697 w 4124872"/>
              <a:gd name="connsiteY4" fmla="*/ 0 h 667041"/>
              <a:gd name="connsiteX5" fmla="*/ 4013696 w 4124872"/>
              <a:gd name="connsiteY5" fmla="*/ 0 h 667041"/>
              <a:gd name="connsiteX6" fmla="*/ 4124872 w 4124872"/>
              <a:gd name="connsiteY6" fmla="*/ 111176 h 667041"/>
              <a:gd name="connsiteX7" fmla="*/ 4124872 w 4124872"/>
              <a:gd name="connsiteY7" fmla="*/ 389107 h 667041"/>
              <a:gd name="connsiteX8" fmla="*/ 4124872 w 4124872"/>
              <a:gd name="connsiteY8" fmla="*/ 389107 h 667041"/>
              <a:gd name="connsiteX9" fmla="*/ 4124872 w 4124872"/>
              <a:gd name="connsiteY9" fmla="*/ 555868 h 667041"/>
              <a:gd name="connsiteX10" fmla="*/ 4124872 w 4124872"/>
              <a:gd name="connsiteY10" fmla="*/ 555865 h 667041"/>
              <a:gd name="connsiteX11" fmla="*/ 4013696 w 4124872"/>
              <a:gd name="connsiteY11" fmla="*/ 667041 h 667041"/>
              <a:gd name="connsiteX12" fmla="*/ 1718697 w 4124872"/>
              <a:gd name="connsiteY12" fmla="*/ 667041 h 667041"/>
              <a:gd name="connsiteX13" fmla="*/ 687479 w 4124872"/>
              <a:gd name="connsiteY13" fmla="*/ 667041 h 667041"/>
              <a:gd name="connsiteX14" fmla="*/ 687479 w 4124872"/>
              <a:gd name="connsiteY14" fmla="*/ 667041 h 667041"/>
              <a:gd name="connsiteX15" fmla="*/ 111176 w 4124872"/>
              <a:gd name="connsiteY15" fmla="*/ 667041 h 667041"/>
              <a:gd name="connsiteX16" fmla="*/ 0 w 4124872"/>
              <a:gd name="connsiteY16" fmla="*/ 555865 h 667041"/>
              <a:gd name="connsiteX17" fmla="*/ 0 w 4124872"/>
              <a:gd name="connsiteY17" fmla="*/ 555868 h 667041"/>
              <a:gd name="connsiteX18" fmla="*/ -236066 w 4124872"/>
              <a:gd name="connsiteY18" fmla="*/ 650512 h 667041"/>
              <a:gd name="connsiteX19" fmla="*/ 0 w 4124872"/>
              <a:gd name="connsiteY19" fmla="*/ 389107 h 667041"/>
              <a:gd name="connsiteX20" fmla="*/ 0 w 4124872"/>
              <a:gd name="connsiteY20" fmla="*/ 111176 h 667041"/>
              <a:gd name="connsiteX0" fmla="*/ 0 w 4124872"/>
              <a:gd name="connsiteY0" fmla="*/ 111176 h 667041"/>
              <a:gd name="connsiteX1" fmla="*/ 111176 w 4124872"/>
              <a:gd name="connsiteY1" fmla="*/ 0 h 667041"/>
              <a:gd name="connsiteX2" fmla="*/ 687479 w 4124872"/>
              <a:gd name="connsiteY2" fmla="*/ 0 h 667041"/>
              <a:gd name="connsiteX3" fmla="*/ 687479 w 4124872"/>
              <a:gd name="connsiteY3" fmla="*/ 0 h 667041"/>
              <a:gd name="connsiteX4" fmla="*/ 1718697 w 4124872"/>
              <a:gd name="connsiteY4" fmla="*/ 0 h 667041"/>
              <a:gd name="connsiteX5" fmla="*/ 4013696 w 4124872"/>
              <a:gd name="connsiteY5" fmla="*/ 0 h 667041"/>
              <a:gd name="connsiteX6" fmla="*/ 4124872 w 4124872"/>
              <a:gd name="connsiteY6" fmla="*/ 111176 h 667041"/>
              <a:gd name="connsiteX7" fmla="*/ 4124872 w 4124872"/>
              <a:gd name="connsiteY7" fmla="*/ 389107 h 667041"/>
              <a:gd name="connsiteX8" fmla="*/ 4124872 w 4124872"/>
              <a:gd name="connsiteY8" fmla="*/ 389107 h 667041"/>
              <a:gd name="connsiteX9" fmla="*/ 4124872 w 4124872"/>
              <a:gd name="connsiteY9" fmla="*/ 555868 h 667041"/>
              <a:gd name="connsiteX10" fmla="*/ 4124872 w 4124872"/>
              <a:gd name="connsiteY10" fmla="*/ 555865 h 667041"/>
              <a:gd name="connsiteX11" fmla="*/ 4013696 w 4124872"/>
              <a:gd name="connsiteY11" fmla="*/ 667041 h 667041"/>
              <a:gd name="connsiteX12" fmla="*/ 1718697 w 4124872"/>
              <a:gd name="connsiteY12" fmla="*/ 667041 h 667041"/>
              <a:gd name="connsiteX13" fmla="*/ 687479 w 4124872"/>
              <a:gd name="connsiteY13" fmla="*/ 667041 h 667041"/>
              <a:gd name="connsiteX14" fmla="*/ 687479 w 4124872"/>
              <a:gd name="connsiteY14" fmla="*/ 667041 h 667041"/>
              <a:gd name="connsiteX15" fmla="*/ 111176 w 4124872"/>
              <a:gd name="connsiteY15" fmla="*/ 667041 h 667041"/>
              <a:gd name="connsiteX16" fmla="*/ 0 w 4124872"/>
              <a:gd name="connsiteY16" fmla="*/ 555865 h 667041"/>
              <a:gd name="connsiteX17" fmla="*/ 0 w 4124872"/>
              <a:gd name="connsiteY17" fmla="*/ 555868 h 667041"/>
              <a:gd name="connsiteX18" fmla="*/ 0 w 4124872"/>
              <a:gd name="connsiteY18" fmla="*/ 389107 h 667041"/>
              <a:gd name="connsiteX19" fmla="*/ 0 w 4124872"/>
              <a:gd name="connsiteY19" fmla="*/ 111176 h 66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667041">
                <a:moveTo>
                  <a:pt x="0" y="111176"/>
                </a:moveTo>
                <a:cubicBezTo>
                  <a:pt x="0" y="49775"/>
                  <a:pt x="49775" y="0"/>
                  <a:pt x="111176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4013696" y="0"/>
                </a:lnTo>
                <a:cubicBezTo>
                  <a:pt x="4075097" y="0"/>
                  <a:pt x="4124872" y="49775"/>
                  <a:pt x="4124872" y="111176"/>
                </a:cubicBezTo>
                <a:lnTo>
                  <a:pt x="4124872" y="389107"/>
                </a:lnTo>
                <a:lnTo>
                  <a:pt x="4124872" y="389107"/>
                </a:lnTo>
                <a:lnTo>
                  <a:pt x="4124872" y="555868"/>
                </a:lnTo>
                <a:lnTo>
                  <a:pt x="4124872" y="555865"/>
                </a:lnTo>
                <a:cubicBezTo>
                  <a:pt x="4124872" y="617266"/>
                  <a:pt x="4075097" y="667041"/>
                  <a:pt x="4013696" y="667041"/>
                </a:cubicBezTo>
                <a:lnTo>
                  <a:pt x="1718697" y="667041"/>
                </a:lnTo>
                <a:lnTo>
                  <a:pt x="687479" y="667041"/>
                </a:lnTo>
                <a:lnTo>
                  <a:pt x="687479" y="667041"/>
                </a:lnTo>
                <a:lnTo>
                  <a:pt x="111176" y="667041"/>
                </a:lnTo>
                <a:cubicBezTo>
                  <a:pt x="49775" y="667041"/>
                  <a:pt x="0" y="617266"/>
                  <a:pt x="0" y="555865"/>
                </a:cubicBezTo>
                <a:lnTo>
                  <a:pt x="0" y="555868"/>
                </a:lnTo>
                <a:lnTo>
                  <a:pt x="0" y="389107"/>
                </a:lnTo>
                <a:lnTo>
                  <a:pt x="0" y="11117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долепяне/конкатенация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E8B3F10-1E30-476F-8638-2287425C5F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35000" cy="53858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816047"/>
            <a:ext cx="487838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4239000"/>
            <a:ext cx="79088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85621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6416649-EC79-4BAB-B4E6-8306825E08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27350" y="944432"/>
            <a:ext cx="2990252" cy="29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6800" y="1855561"/>
            <a:ext cx="494840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6799" y="4307882"/>
            <a:ext cx="92504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96000" y="262321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6489" y="5073654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6.25 –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6489" y="5444870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19801" y="4682591"/>
            <a:ext cx="554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dirty="0">
                <a:solidFill>
                  <a:schemeClr val="accent2"/>
                </a:solidFill>
              </a:rPr>
              <a:t>// 6 – дробната част се отрязва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B792F67-F1A7-4B32-9D23-A22CA18431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19200"/>
            <a:ext cx="11815018" cy="5201066"/>
          </a:xfrm>
        </p:spPr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5"/>
            <a:ext cx="105187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3401"/>
            <a:ext cx="10515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94412" y="2367915"/>
            <a:ext cx="5248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Целочислен резултат:6</a:t>
            </a:r>
          </a:p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Грешка: деление на 0</a:t>
            </a:r>
            <a:endParaRPr lang="en-US" sz="2600" noProof="1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61145" y="4713441"/>
            <a:ext cx="52382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Дробен резултат: 7.5</a:t>
            </a:r>
            <a:endParaRPr lang="en-US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Infinity</a:t>
            </a:r>
            <a:endParaRPr lang="bg-BG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NaN</a:t>
            </a:r>
            <a:endParaRPr lang="bg-BG" sz="2600" noProof="1">
              <a:solidFill>
                <a:schemeClr val="accent2"/>
              </a:solidFill>
            </a:endParaRPr>
          </a:p>
          <a:p>
            <a:endParaRPr lang="en-US" sz="2600" noProof="1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C5A7B0C-C533-485D-A472-4490842EB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50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 </a:t>
            </a:r>
            <a:r>
              <a:rPr lang="en-US" sz="3200" b="1" dirty="0"/>
              <a:t>- </a:t>
            </a:r>
            <a:r>
              <a:rPr lang="bg-BG" sz="3200" dirty="0"/>
              <a:t>остатък от целочислено деление на числа</a:t>
            </a:r>
            <a:r>
              <a:rPr lang="en-US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6000" y="1905731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4040" y="3929761"/>
            <a:ext cx="95265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2206" y="2807234"/>
            <a:ext cx="126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2206" y="3908893"/>
            <a:ext cx="526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800" noProof="1">
                <a:solidFill>
                  <a:schemeClr val="accent2"/>
                </a:solidFill>
              </a:rPr>
              <a:t>// 1 </a:t>
            </a:r>
            <a:r>
              <a:rPr lang="bg-BG" sz="2800" noProof="1">
                <a:solidFill>
                  <a:schemeClr val="accent2"/>
                </a:solidFill>
              </a:rPr>
              <a:t>–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r>
              <a:rPr lang="bg-BG" sz="2800" noProof="1">
                <a:solidFill>
                  <a:schemeClr val="accent2"/>
                </a:solidFill>
              </a:rPr>
              <a:t>числото</a:t>
            </a:r>
            <a:r>
              <a:rPr lang="en-US" sz="2800" noProof="1">
                <a:solidFill>
                  <a:schemeClr val="accent2"/>
                </a:solidFill>
              </a:rPr>
              <a:t> 3</a:t>
            </a:r>
            <a:r>
              <a:rPr lang="bg-BG" sz="2800" noProof="1">
                <a:solidFill>
                  <a:schemeClr val="accent2"/>
                </a:solidFill>
              </a:rPr>
              <a:t> е нечетно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7091" y="4333952"/>
            <a:ext cx="530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7091" y="4761765"/>
            <a:ext cx="530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860" y="1836677"/>
            <a:ext cx="3294288" cy="1835451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52F59A30-AD9C-455B-B72B-323E9792D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2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8B20A-9960-46DB-AE25-13803884D5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екрана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200211"/>
          </a:xfrm>
        </p:spPr>
        <p:txBody>
          <a:bodyPr>
            <a:normAutofit/>
          </a:bodyPr>
          <a:lstStyle/>
          <a:p>
            <a:r>
              <a:rPr lang="bg-BG" sz="3000" dirty="0"/>
              <a:t>При печат на текст, числа и други данни, можем да ги</a:t>
            </a:r>
            <a:r>
              <a:rPr lang="en-US" sz="3000" dirty="0"/>
              <a:t> </a:t>
            </a:r>
            <a:r>
              <a:rPr lang="bg-BG" sz="3000" dirty="0"/>
              <a:t>съединим, използвайки шаблони 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(String),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%d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(double),</a:t>
            </a:r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%c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(char),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%n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(new line),… 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01000" y="2799000"/>
            <a:ext cx="9448800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int age = Integer.parseInt(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("You are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BA120C7-2BEA-42A6-998E-10E418B2F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6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6955" y="1654641"/>
            <a:ext cx="7911453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В </a:t>
            </a:r>
            <a:r>
              <a:rPr lang="en-US" sz="3000" dirty="0">
                <a:solidFill>
                  <a:schemeClr val="bg2"/>
                </a:solidFill>
              </a:rPr>
              <a:t>Java </a:t>
            </a:r>
            <a:r>
              <a:rPr lang="bg-BG" sz="30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частта </a:t>
            </a:r>
            <a:r>
              <a:rPr lang="en-US" sz="3000" b="1" dirty="0">
                <a:solidFill>
                  <a:schemeClr val="bg1"/>
                </a:solidFill>
              </a:rPr>
              <a:t>main(…)</a:t>
            </a:r>
            <a:endParaRPr lang="bg-BG" sz="30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3000" b="1" noProof="1">
                <a:solidFill>
                  <a:schemeClr val="bg1"/>
                </a:solidFill>
              </a:rPr>
              <a:t>System.out.println(…)</a:t>
            </a:r>
            <a:endParaRPr lang="bg-BG" sz="3000" noProof="1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Въвеждане на текст и числа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/>
                </a:solidFill>
              </a:rPr>
              <a:t> %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</a:t>
            </a:r>
            <a:r>
              <a:rPr lang="bg-BG" sz="3800" b="1" dirty="0"/>
              <a:t>език за</a:t>
            </a:r>
            <a:r>
              <a:rPr lang="en-US" sz="3800" b="1" dirty="0"/>
              <a:t> </a:t>
            </a:r>
            <a:r>
              <a:rPr lang="bg-BG" sz="3800" b="1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Java, C#, JavaScript</a:t>
            </a:r>
            <a:r>
              <a:rPr lang="bg-BG" sz="4000" b="1" dirty="0"/>
              <a:t>,</a:t>
            </a:r>
            <a:r>
              <a:rPr lang="en-US" sz="4000" b="1" dirty="0"/>
              <a:t> Python,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IntelliJ IDEA, Visual Studio, PyCharm, Visual Studio Code,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</a:t>
            </a:r>
            <a:r>
              <a:rPr lang="bg-BG" b="1" dirty="0"/>
              <a:t>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</a:t>
            </a:r>
            <a:r>
              <a:rPr lang="bg-BG" b="1" dirty="0"/>
              <a:t>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Main.class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1" y="1121144"/>
            <a:ext cx="955979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>
                <a:cs typeface="Consolas" panose="020B0609020204030204" pitchFamily="49" charset="0"/>
              </a:rPr>
              <a:t>Един от </a:t>
            </a: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топ </a:t>
            </a:r>
            <a:r>
              <a:rPr lang="en-US" sz="3400" b="1" dirty="0">
                <a:solidFill>
                  <a:schemeClr val="bg1"/>
                </a:solidFill>
                <a:cs typeface="Consolas" panose="020B0609020204030204" pitchFamily="49" charset="0"/>
              </a:rPr>
              <a:t>3</a:t>
            </a:r>
            <a:r>
              <a:rPr lang="bg-BG" sz="34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cs typeface="Consolas" panose="020B0609020204030204" pitchFamily="49" charset="0"/>
              </a:rPr>
              <a:t>95</a:t>
            </a:r>
            <a:r>
              <a:rPr lang="bg-BG" sz="3400" dirty="0">
                <a:cs typeface="Consolas" panose="020B0609020204030204" pitchFamily="49" charset="0"/>
              </a:rPr>
              <a:t>% от всички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технологични корпорации 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използват </a:t>
            </a:r>
            <a:r>
              <a:rPr lang="en-US" sz="3400" dirty="0">
                <a:cs typeface="Consolas" panose="020B0609020204030204" pitchFamily="49" charset="0"/>
              </a:rPr>
              <a:t>Java </a:t>
            </a:r>
            <a:r>
              <a:rPr lang="bg-BG" sz="3400" dirty="0">
                <a:cs typeface="Consolas" panose="020B0609020204030204" pitchFamily="49" charset="0"/>
              </a:rPr>
              <a:t>като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основен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език</a:t>
            </a:r>
          </a:p>
          <a:p>
            <a:pPr>
              <a:lnSpc>
                <a:spcPct val="100000"/>
              </a:lnSpc>
            </a:pPr>
            <a:r>
              <a:rPr lang="bg-BG" sz="3400" dirty="0">
                <a:cs typeface="Consolas" panose="020B0609020204030204" pitchFamily="49" charset="0"/>
              </a:rPr>
              <a:t>В момента има повече от 3 милиарда телефона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и 125 милиона телевизора, които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използват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dirty="0">
                <a:cs typeface="Consolas" panose="020B0609020204030204" pitchFamily="49" charset="0"/>
              </a:rPr>
              <a:t>Java</a:t>
            </a:r>
            <a:endParaRPr lang="bg-BG" sz="3400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400" dirty="0"/>
              <a:t>Първото име на езикът е било </a:t>
            </a:r>
            <a:r>
              <a:rPr lang="en-US" sz="3400" b="1" dirty="0">
                <a:solidFill>
                  <a:schemeClr val="bg1"/>
                </a:solidFill>
              </a:rPr>
              <a:t>Oak</a:t>
            </a:r>
            <a:r>
              <a:rPr lang="en-US" sz="3400" dirty="0"/>
              <a:t> (</a:t>
            </a:r>
            <a:r>
              <a:rPr lang="bg-BG" sz="3400" dirty="0"/>
              <a:t>дъб)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Съзадателят на езика е </a:t>
            </a:r>
            <a:r>
              <a:rPr lang="bg-BG" sz="3400" b="1" dirty="0">
                <a:solidFill>
                  <a:schemeClr val="bg1"/>
                </a:solidFill>
              </a:rPr>
              <a:t>Джеймс Гослинг</a:t>
            </a:r>
            <a:endParaRPr lang="bg-BG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Интересни факти за езика </a:t>
            </a:r>
            <a:r>
              <a:rPr lang="en-US" dirty="0"/>
              <a:t>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226AF2-B0AC-4101-9029-FA10DA171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IntelliJ IDEA </a:t>
            </a:r>
            <a:r>
              <a:rPr lang="bg-BG" sz="3200" dirty="0"/>
              <a:t>е среда за разработка на езика </a:t>
            </a:r>
            <a:r>
              <a:rPr lang="en-US" sz="3200" dirty="0"/>
              <a:t>Java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b="1" dirty="0"/>
              <a:t>IntelliJ IDEA Community</a:t>
            </a:r>
            <a:endParaRPr lang="bg-BG" sz="3600" b="1" dirty="0"/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endParaRPr lang="bg-BG" sz="3200" b="1" dirty="0"/>
          </a:p>
          <a:p>
            <a:pPr lvl="1"/>
            <a:r>
              <a:rPr lang="bg-BG" sz="3200" b="1" dirty="0">
                <a:hlinkClick r:id="rId4"/>
              </a:rPr>
              <a:t>Инструкции за инсталация</a:t>
            </a:r>
            <a:r>
              <a:rPr lang="bg-BG" sz="3200" b="1" dirty="0"/>
              <a:t> на по-стара версия</a:t>
            </a:r>
          </a:p>
          <a:p>
            <a:r>
              <a:rPr lang="bg-BG" sz="3800" dirty="0"/>
              <a:t>Приложението е </a:t>
            </a:r>
            <a:r>
              <a:rPr lang="bg-BG" sz="3800" b="1" dirty="0"/>
              <a:t>мултиплатформено</a:t>
            </a:r>
            <a:r>
              <a:rPr lang="en-US" sz="3800" dirty="0"/>
              <a:t> (Linux, Mac OS, Windows)</a:t>
            </a:r>
            <a:endParaRPr lang="bg-BG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7058</TotalTime>
  <Words>2629</Words>
  <Application>Microsoft Office PowerPoint</Application>
  <PresentationFormat>Widescreen</PresentationFormat>
  <Paragraphs>389</Paragraphs>
  <Slides>40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Интересни факти за езика Java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 (2)</vt:lpstr>
      <vt:lpstr>Писане на програмен код</vt:lpstr>
      <vt:lpstr>Писане на програмен код (2)</vt:lpstr>
      <vt:lpstr>Стартиране на програмата</vt:lpstr>
      <vt:lpstr>Резултат от стартиране на програмата</vt:lpstr>
      <vt:lpstr>Типични грешки в Java програмите</vt:lpstr>
      <vt:lpstr>Типични грешки в Java програмите (2)</vt:lpstr>
      <vt:lpstr>Числата от 1 до 10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Четене на текст</vt:lpstr>
      <vt:lpstr>Четене на текст</vt:lpstr>
      <vt:lpstr>Четене на цели числа</vt:lpstr>
      <vt:lpstr>Четене на дробни (реални) числа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Печатане на екрана</vt:lpstr>
      <vt:lpstr>Съединяване на текст и числа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127</cp:revision>
  <dcterms:created xsi:type="dcterms:W3CDTF">2018-05-23T13:08:44Z</dcterms:created>
  <dcterms:modified xsi:type="dcterms:W3CDTF">2022-01-04T18:43:35Z</dcterms:modified>
  <cp:category>computer programming;programming;C#;програмиране;кодиране</cp:category>
</cp:coreProperties>
</file>