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792" r:id="rId2"/>
    <p:sldMasterId id="2147483801" r:id="rId3"/>
    <p:sldMasterId id="2147483862" r:id="rId4"/>
  </p:sldMasterIdLst>
  <p:notesMasterIdLst>
    <p:notesMasterId r:id="rId19"/>
  </p:notesMasterIdLst>
  <p:handoutMasterIdLst>
    <p:handoutMasterId r:id="rId20"/>
  </p:handoutMasterIdLst>
  <p:sldIdLst>
    <p:sldId id="447" r:id="rId5"/>
    <p:sldId id="455" r:id="rId6"/>
    <p:sldId id="470" r:id="rId7"/>
    <p:sldId id="458" r:id="rId8"/>
    <p:sldId id="474" r:id="rId9"/>
    <p:sldId id="473" r:id="rId10"/>
    <p:sldId id="476" r:id="rId11"/>
    <p:sldId id="479" r:id="rId12"/>
    <p:sldId id="480" r:id="rId13"/>
    <p:sldId id="477" r:id="rId14"/>
    <p:sldId id="478" r:id="rId15"/>
    <p:sldId id="448" r:id="rId16"/>
    <p:sldId id="475" r:id="rId17"/>
    <p:sldId id="44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4BE9BAE1-2B7F-4B56-85FA-2CB6EB6D60E7}">
          <p14:sldIdLst>
            <p14:sldId id="447"/>
            <p14:sldId id="455"/>
            <p14:sldId id="470"/>
            <p14:sldId id="458"/>
            <p14:sldId id="474"/>
            <p14:sldId id="473"/>
            <p14:sldId id="476"/>
            <p14:sldId id="479"/>
            <p14:sldId id="480"/>
            <p14:sldId id="477"/>
            <p14:sldId id="478"/>
            <p14:sldId id="448"/>
            <p14:sldId id="475"/>
            <p14:sldId id="444"/>
          </p14:sldIdLst>
        </p14:section>
        <p14:section name="CREDITS &amp; COPYRIGHTS" id="{A11DE2D7-8506-4D4C-9DA4-C8ABD28C713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96338" autoAdjust="0"/>
  </p:normalViewPr>
  <p:slideViewPr>
    <p:cSldViewPr snapToGrid="0">
      <p:cViewPr varScale="1">
        <p:scale>
          <a:sx n="126" d="100"/>
          <a:sy n="126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73C6-F235-4D76-8306-F9B8675CC3E3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FF5F-7075-4034-9D87-24613F64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5003-6321-498D-BE48-F7CA1ED29012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7036-F49A-467A-BF23-BEBBC4D5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346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98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78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74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6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39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9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3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0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3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5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4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27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37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4B6CD7-6499-479F-9CCA-D8908254E936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3" name="Figure">
              <a:extLst>
                <a:ext uri="{FF2B5EF4-FFF2-40B4-BE49-F238E27FC236}">
                  <a16:creationId xmlns:a16="http://schemas.microsoft.com/office/drawing/2014/main" id="{D20B0470-F419-435F-B58C-3C3722A47B17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021DC576-2F28-4A56-ACCD-EF70E9C180D2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id="{DEB69096-630C-4947-845E-ACB18712FA8A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id="{124062B6-6236-41F5-8AEF-3FD87043A9F0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E178CED8-4535-4F12-85F1-18787F1F5D0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id="{A964FAC0-2421-40EB-83E1-A26EB53301EA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46999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9508563-B641-4132-867F-BB6D2C85860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98B5F4A-9C22-4A32-8328-7DA507C042E4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C3A4488-F4FB-44FA-B4B4-485C122BB804}"/>
              </a:ext>
            </a:extLst>
          </p:cNvPr>
          <p:cNvSpPr/>
          <p:nvPr userDrawn="1"/>
        </p:nvSpPr>
        <p:spPr>
          <a:xfrm>
            <a:off x="1002560" y="1879259"/>
            <a:ext cx="7590438" cy="4978741"/>
          </a:xfrm>
          <a:custGeom>
            <a:avLst/>
            <a:gdLst>
              <a:gd name="connsiteX0" fmla="*/ 6341668 w 7590438"/>
              <a:gd name="connsiteY0" fmla="*/ 994 h 4978741"/>
              <a:gd name="connsiteX1" fmla="*/ 7590438 w 7590438"/>
              <a:gd name="connsiteY1" fmla="*/ 1946720 h 4978741"/>
              <a:gd name="connsiteX2" fmla="*/ 5527381 w 7590438"/>
              <a:gd name="connsiteY2" fmla="*/ 4927891 h 4978741"/>
              <a:gd name="connsiteX3" fmla="*/ 5417570 w 7590438"/>
              <a:gd name="connsiteY3" fmla="*/ 4978741 h 4978741"/>
              <a:gd name="connsiteX4" fmla="*/ 3171206 w 7590438"/>
              <a:gd name="connsiteY4" fmla="*/ 4978741 h 4978741"/>
              <a:gd name="connsiteX5" fmla="*/ 3031431 w 7590438"/>
              <a:gd name="connsiteY5" fmla="*/ 4927891 h 4978741"/>
              <a:gd name="connsiteX6" fmla="*/ 0 w 7590438"/>
              <a:gd name="connsiteY6" fmla="*/ 1946720 h 4978741"/>
              <a:gd name="connsiteX7" fmla="*/ 4640710 w 7590438"/>
              <a:gd name="connsiteY7" fmla="*/ 508161 h 4978741"/>
              <a:gd name="connsiteX8" fmla="*/ 6341668 w 7590438"/>
              <a:gd name="connsiteY8" fmla="*/ 994 h 49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1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6" name="Figure">
            <a:extLst>
              <a:ext uri="{FF2B5EF4-FFF2-40B4-BE49-F238E27FC236}">
                <a16:creationId xmlns:a16="http://schemas.microsoft.com/office/drawing/2014/main" id="{8AECFF67-532A-4F20-AC24-D67815BECD5D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7" name="Figure">
            <a:extLst>
              <a:ext uri="{FF2B5EF4-FFF2-40B4-BE49-F238E27FC236}">
                <a16:creationId xmlns:a16="http://schemas.microsoft.com/office/drawing/2014/main" id="{32317ACE-FB5E-4BD1-929E-5C77F188678A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43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9099B8-BC83-41D8-8960-1B3250B51F8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6C51BB-701F-461F-9F32-9F76FD688F3D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8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8" name="Figure">
            <a:extLst>
              <a:ext uri="{FF2B5EF4-FFF2-40B4-BE49-F238E27FC236}">
                <a16:creationId xmlns:a16="http://schemas.microsoft.com/office/drawing/2014/main" id="{4676B7C6-E6FF-4568-BD8C-71C3B2730C57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F6536B3B-36A2-4A00-9B5F-B84F83D2F3FC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03B6CA4-DD77-4137-947D-186758031F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DC61FD-979C-49D8-8EC8-0414A39C8BCD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E851E1C-FE07-4902-AB63-0740ED44A82B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089CEF4D-F0BB-4C65-98B7-96ACEADE2230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igure">
            <a:extLst>
              <a:ext uri="{FF2B5EF4-FFF2-40B4-BE49-F238E27FC236}">
                <a16:creationId xmlns:a16="http://schemas.microsoft.com/office/drawing/2014/main" id="{84E9059E-DF0A-413A-BE8D-4A3C7D3C4992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74065CF-E03F-47A0-BA69-8273B1F3FB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C6E09C-1B3F-41EF-B8FF-9238FF1C5ACA}"/>
              </a:ext>
            </a:extLst>
          </p:cNvPr>
          <p:cNvSpPr/>
          <p:nvPr userDrawn="1"/>
        </p:nvSpPr>
        <p:spPr>
          <a:xfrm>
            <a:off x="169090" y="1050968"/>
            <a:ext cx="8974910" cy="5807033"/>
          </a:xfrm>
          <a:custGeom>
            <a:avLst/>
            <a:gdLst>
              <a:gd name="connsiteX0" fmla="*/ 7194434 w 8974910"/>
              <a:gd name="connsiteY0" fmla="*/ 705 h 5807033"/>
              <a:gd name="connsiteX1" fmla="*/ 8881036 w 8974910"/>
              <a:gd name="connsiteY1" fmla="*/ 375319 h 5807033"/>
              <a:gd name="connsiteX2" fmla="*/ 8974910 w 8974910"/>
              <a:gd name="connsiteY2" fmla="*/ 426432 h 5807033"/>
              <a:gd name="connsiteX3" fmla="*/ 8974910 w 8974910"/>
              <a:gd name="connsiteY3" fmla="*/ 5220352 h 5807033"/>
              <a:gd name="connsiteX4" fmla="*/ 8963281 w 8974910"/>
              <a:gd name="connsiteY4" fmla="*/ 5230884 h 5807033"/>
              <a:gd name="connsiteX5" fmla="*/ 8306503 w 8974910"/>
              <a:gd name="connsiteY5" fmla="*/ 5715951 h 5807033"/>
              <a:gd name="connsiteX6" fmla="*/ 8152171 w 8974910"/>
              <a:gd name="connsiteY6" fmla="*/ 5807033 h 5807033"/>
              <a:gd name="connsiteX7" fmla="*/ 246528 w 8974910"/>
              <a:gd name="connsiteY7" fmla="*/ 5807033 h 5807033"/>
              <a:gd name="connsiteX8" fmla="*/ 186184 w 8974910"/>
              <a:gd name="connsiteY8" fmla="*/ 5714765 h 5807033"/>
              <a:gd name="connsiteX9" fmla="*/ 128400 w 8974910"/>
              <a:gd name="connsiteY9" fmla="*/ 5604760 h 5807033"/>
              <a:gd name="connsiteX10" fmla="*/ 4583223 w 8974910"/>
              <a:gd name="connsiteY10" fmla="*/ 423448 h 5807033"/>
              <a:gd name="connsiteX11" fmla="*/ 6977357 w 8974910"/>
              <a:gd name="connsiteY11" fmla="*/ 1400 h 5807033"/>
              <a:gd name="connsiteX12" fmla="*/ 7194434 w 8974910"/>
              <a:gd name="connsiteY12" fmla="*/ 705 h 58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74910" h="5807033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48DE288-DF42-48FB-8914-2D6F43EDE8AA}"/>
              </a:ext>
            </a:extLst>
          </p:cNvPr>
          <p:cNvSpPr/>
          <p:nvPr userDrawn="1"/>
        </p:nvSpPr>
        <p:spPr>
          <a:xfrm>
            <a:off x="0" y="533976"/>
            <a:ext cx="9144001" cy="6324024"/>
          </a:xfrm>
          <a:custGeom>
            <a:avLst/>
            <a:gdLst>
              <a:gd name="connsiteX0" fmla="*/ 7806349 w 9144001"/>
              <a:gd name="connsiteY0" fmla="*/ 1324 h 6324024"/>
              <a:gd name="connsiteX1" fmla="*/ 9106782 w 9144001"/>
              <a:gd name="connsiteY1" fmla="*/ 775992 h 6324024"/>
              <a:gd name="connsiteX2" fmla="*/ 9144001 w 9144001"/>
              <a:gd name="connsiteY2" fmla="*/ 851077 h 6324024"/>
              <a:gd name="connsiteX3" fmla="*/ 9144001 w 9144001"/>
              <a:gd name="connsiteY3" fmla="*/ 4028565 h 6324024"/>
              <a:gd name="connsiteX4" fmla="*/ 9100919 w 9144001"/>
              <a:gd name="connsiteY4" fmla="*/ 4128469 h 6324024"/>
              <a:gd name="connsiteX5" fmla="*/ 7269925 w 9144001"/>
              <a:gd name="connsiteY5" fmla="*/ 6243966 h 6324024"/>
              <a:gd name="connsiteX6" fmla="*/ 7145095 w 9144001"/>
              <a:gd name="connsiteY6" fmla="*/ 6324024 h 6324024"/>
              <a:gd name="connsiteX7" fmla="*/ 2840405 w 9144001"/>
              <a:gd name="connsiteY7" fmla="*/ 6324024 h 6324024"/>
              <a:gd name="connsiteX8" fmla="*/ 2671618 w 9144001"/>
              <a:gd name="connsiteY8" fmla="*/ 6243966 h 6324024"/>
              <a:gd name="connsiteX9" fmla="*/ 160501 w 9144001"/>
              <a:gd name="connsiteY9" fmla="*/ 4375751 h 6324024"/>
              <a:gd name="connsiteX10" fmla="*/ 0 w 9144001"/>
              <a:gd name="connsiteY10" fmla="*/ 4175762 h 6324024"/>
              <a:gd name="connsiteX11" fmla="*/ 0 w 9144001"/>
              <a:gd name="connsiteY11" fmla="*/ 1584310 h 6324024"/>
              <a:gd name="connsiteX12" fmla="*/ 69156 w 9144001"/>
              <a:gd name="connsiteY12" fmla="*/ 1547978 h 6324024"/>
              <a:gd name="connsiteX13" fmla="*/ 5541303 w 9144001"/>
              <a:gd name="connsiteY13" fmla="*/ 676681 h 6324024"/>
              <a:gd name="connsiteX14" fmla="*/ 7806349 w 9144001"/>
              <a:gd name="connsiteY14" fmla="*/ 1324 h 632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144001" h="6324024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defTabSz="914354"/>
            <a:endParaRPr noProof="0">
              <a:solidFill>
                <a:schemeClr val="lt1"/>
              </a:solidFill>
              <a:sym typeface="Gill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37574" y="1988719"/>
            <a:ext cx="7128886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106995" y="5880905"/>
            <a:ext cx="4390044" cy="6478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igure">
            <a:extLst>
              <a:ext uri="{FF2B5EF4-FFF2-40B4-BE49-F238E27FC236}">
                <a16:creationId xmlns:a16="http://schemas.microsoft.com/office/drawing/2014/main" id="{8CB5020E-B4C6-4C2A-BA90-7D9058074F04}"/>
              </a:ext>
            </a:extLst>
          </p:cNvPr>
          <p:cNvSpPr/>
          <p:nvPr userDrawn="1"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31E7F817-FD4F-4860-95C4-D7FB475A1928}"/>
              </a:ext>
            </a:extLst>
          </p:cNvPr>
          <p:cNvSpPr/>
          <p:nvPr userDrawn="1"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824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</p:spPr>
        <p:txBody>
          <a:bodyPr lIns="0" anchor="b">
            <a:noAutofit/>
          </a:bodyPr>
          <a:lstStyle>
            <a:lvl1pPr>
              <a:defRPr sz="9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B50C27-B96C-471F-8A4F-8EA99226D09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972244-A305-408D-90FE-83B186996CB7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CA3CBCDC-EF5A-4084-8DFD-1DB2BE33CE5F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CBA5B0F5-B526-43E9-945F-1DCD58CD4B9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766EB2-23C9-4FE5-8DE1-0B0CC43E770F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7577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ABA4D-AA96-41C9-9968-EC1A8F304A3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3" name="Figure">
              <a:extLst>
                <a:ext uri="{FF2B5EF4-FFF2-40B4-BE49-F238E27FC236}">
                  <a16:creationId xmlns:a16="http://schemas.microsoft.com/office/drawing/2014/main" id="{47EBFB5B-7C0F-4A77-851F-48485ED551BC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007D920C-231C-4FC5-8B68-00B94BCD4A47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:a16="http://schemas.microsoft.com/office/drawing/2014/main" id="{A4C9F44D-D832-4CA5-A26B-90C9BA487C2E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D6F654-DE12-48BB-B64A-4AF7F4AA4D91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igure">
              <a:extLst>
                <a:ext uri="{FF2B5EF4-FFF2-40B4-BE49-F238E27FC236}">
                  <a16:creationId xmlns:a16="http://schemas.microsoft.com/office/drawing/2014/main" id="{41FC2B7D-9C1B-4198-B4DE-CFB6BD4754D3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64E60097-CCC4-4415-9FB2-907ED9556A47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02010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4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1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2CFBFD-078F-46CF-B89A-80455E04CC8C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3775212E-68E8-48EA-9CD8-4375E7F97829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id="{9266A2D6-572A-4FFB-87C7-3B74291C6BE6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id="{1DC574F3-A60C-404E-83B1-315DDE56B489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968D71C5-74D9-42A6-A59B-1112D89801F5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id="{84F39031-09C1-41F7-B020-01181D89089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9" name="Figure">
              <a:extLst>
                <a:ext uri="{FF2B5EF4-FFF2-40B4-BE49-F238E27FC236}">
                  <a16:creationId xmlns:a16="http://schemas.microsoft.com/office/drawing/2014/main" id="{057374AB-D878-4361-8464-D856CF507241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DD5F3466-D89A-4CDA-87BE-31785CFD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442DEDC-1F23-4F4C-B36C-16B96284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179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2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66B9AB6-2D94-4DD9-B990-2F9EEFA54A2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27" name="Figure">
              <a:extLst>
                <a:ext uri="{FF2B5EF4-FFF2-40B4-BE49-F238E27FC236}">
                  <a16:creationId xmlns:a16="http://schemas.microsoft.com/office/drawing/2014/main" id="{F0B07676-AA8F-4ECD-8F72-D483096CFB93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8" name="Figure">
              <a:extLst>
                <a:ext uri="{FF2B5EF4-FFF2-40B4-BE49-F238E27FC236}">
                  <a16:creationId xmlns:a16="http://schemas.microsoft.com/office/drawing/2014/main" id="{57A716BC-23D1-44B9-8175-6D3B65F05F5D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9" name="Figure">
              <a:extLst>
                <a:ext uri="{FF2B5EF4-FFF2-40B4-BE49-F238E27FC236}">
                  <a16:creationId xmlns:a16="http://schemas.microsoft.com/office/drawing/2014/main" id="{AE702A63-3D5C-4539-B7BC-96A1FA5E08EB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2353EE-FE09-4612-B6EA-8EFE65E3BD33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1" name="Figure">
              <a:extLst>
                <a:ext uri="{FF2B5EF4-FFF2-40B4-BE49-F238E27FC236}">
                  <a16:creationId xmlns:a16="http://schemas.microsoft.com/office/drawing/2014/main" id="{7AC1DA73-26F1-4A2C-885D-CE108925C12D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2" name="Figure">
              <a:extLst>
                <a:ext uri="{FF2B5EF4-FFF2-40B4-BE49-F238E27FC236}">
                  <a16:creationId xmlns:a16="http://schemas.microsoft.com/office/drawing/2014/main" id="{43210743-B29B-4BDA-9E80-D2292722BA14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/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/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/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81891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A19E69-CF76-4473-8B79-978FAF18F5CB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332BEAC1-1291-4C65-9331-6C30D45A2209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0F02ACD5-CC39-4E2D-BF29-DBC03C7CB061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:a16="http://schemas.microsoft.com/office/drawing/2014/main" id="{DD143982-05B2-46AF-8566-31619551C533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CADB7D-5944-4720-9CDE-C0D004CA299D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4E33CFDC-D398-45CD-B14F-E39F7129E481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5" name="Figure">
              <a:extLst>
                <a:ext uri="{FF2B5EF4-FFF2-40B4-BE49-F238E27FC236}">
                  <a16:creationId xmlns:a16="http://schemas.microsoft.com/office/drawing/2014/main" id="{FBB15AA5-665C-49CE-AEA7-7E55D06A1BEF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8924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2F7B406-3085-492E-B09E-2978F9D1569F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9C9573A-2203-40B1-9B26-BB3DF93CCF9C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CFF2A35A-C301-467D-BDFE-B2B781444F11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Figure">
            <a:extLst>
              <a:ext uri="{FF2B5EF4-FFF2-40B4-BE49-F238E27FC236}">
                <a16:creationId xmlns:a16="http://schemas.microsoft.com/office/drawing/2014/main" id="{CE296C91-6CFC-43FC-9242-C714F05172D4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7FE0CE-1951-45D3-8D1A-7ADD0DD8D969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483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7ECC3C-4C4D-431C-B039-1115FA527B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065735-C96D-4963-83B2-125B5119233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ABAADA-114F-4A68-A0AC-FB26F8F83BF0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Figure">
            <a:extLst>
              <a:ext uri="{FF2B5EF4-FFF2-40B4-BE49-F238E27FC236}">
                <a16:creationId xmlns:a16="http://schemas.microsoft.com/office/drawing/2014/main" id="{431C13A3-9EAB-44A8-9D9B-3546DD45B39A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4" name="Figure">
            <a:extLst>
              <a:ext uri="{FF2B5EF4-FFF2-40B4-BE49-F238E27FC236}">
                <a16:creationId xmlns:a16="http://schemas.microsoft.com/office/drawing/2014/main" id="{C6AC9BA2-80CB-418C-876B-00D88B6C0BE3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80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3F65A9-BCCA-464E-95BD-8C4622BA715C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7BBF9-2C7C-4A8D-AD62-52054A2971D4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0531DACB-A641-42A5-8250-930302AE7409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191E889A-802C-4070-8C69-C9A69F00B6D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D84A62-C5EA-4E0D-BF70-CCE02089DF14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720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2EEF0003-ADB8-41EE-9FD2-C32549BBF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C76CA9-0B80-4E38-85B8-80304E61940B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1EC8EA-2609-4AD7-93A2-F37ED6958658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D8A40038-07DF-46E5-8843-82638D982D30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R="0" lvl="0" indent="0" algn="ctr" defTabSz="3429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8951F270-CBA0-4799-A7ED-C28C77E1FE6F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265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54259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09441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sv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1889733"/>
          </a:xfrm>
        </p:spPr>
        <p:txBody>
          <a:bodyPr/>
          <a:lstStyle/>
          <a:p>
            <a:r>
              <a:rPr lang="en-US" dirty="0" err="1"/>
              <a:t>Grupo</a:t>
            </a:r>
            <a:r>
              <a:rPr lang="en-US" dirty="0"/>
              <a:t> N</a:t>
            </a:r>
            <a:r>
              <a:rPr lang="pt-PT" dirty="0"/>
              <a:t>º 4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5028" y="3962400"/>
            <a:ext cx="5007944" cy="641958"/>
          </a:xfrm>
        </p:spPr>
        <p:txBody>
          <a:bodyPr/>
          <a:lstStyle/>
          <a:p>
            <a:r>
              <a:rPr lang="en-US" dirty="0"/>
              <a:t>Katsu-vie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srgbClr val="615474"/>
                </a:solidFill>
                <a:latin typeface="Calibri" panose="020F0502020204030204"/>
              </a:rPr>
              <a:t>17 / 02 / 2023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00" y="158825"/>
            <a:ext cx="655928" cy="8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7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Layout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5" y="2618420"/>
            <a:ext cx="3729894" cy="30305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9" y="2396639"/>
            <a:ext cx="5295511" cy="4212931"/>
          </a:xfrm>
          <a:prstGeom prst="rect">
            <a:avLst/>
          </a:prstGeom>
        </p:spPr>
      </p:pic>
      <p:sp>
        <p:nvSpPr>
          <p:cNvPr id="60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1448316" y="20778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>
                <a:solidFill>
                  <a:prstClr val="black"/>
                </a:solidFill>
                <a:latin typeface="Calibri" panose="020F0502020204030204"/>
              </a:rPr>
              <a:t>Home</a:t>
            </a: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4445516" y="20778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Entidades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7544316" y="20778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Negócios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657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Layout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2039199" y="1528753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Opiniões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6347883" y="1528754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Pesquisa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57" y="1805752"/>
            <a:ext cx="2807524" cy="49742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50" y="1843055"/>
            <a:ext cx="2732102" cy="47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6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500" y="2059967"/>
            <a:ext cx="6021872" cy="2080233"/>
          </a:xfrm>
        </p:spPr>
        <p:txBody>
          <a:bodyPr/>
          <a:lstStyle/>
          <a:p>
            <a:r>
              <a:rPr lang="pt-BR" dirty="0"/>
              <a:t>Apresentação</a:t>
            </a:r>
            <a:r>
              <a:rPr lang="en-US" dirty="0"/>
              <a:t> do App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09" y="340606"/>
            <a:ext cx="671228" cy="8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 do App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Criar um CRM para aplicação</a:t>
            </a:r>
          </a:p>
          <a:p>
            <a:pPr>
              <a:lnSpc>
                <a:spcPct val="100000"/>
              </a:lnSpc>
            </a:pPr>
            <a:r>
              <a:rPr lang="pt-BR" dirty="0"/>
              <a:t>Integrar AWS </a:t>
            </a:r>
            <a:r>
              <a:rPr lang="pt-BR" dirty="0" err="1"/>
              <a:t>Cloud</a:t>
            </a:r>
            <a:r>
              <a:rPr lang="pt-BR" dirty="0"/>
              <a:t> para infraestrutura e soluções escaláveis para computação armazenamento, banco de dados, análises e muito mais.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51F02384-994A-4C3C-8656-0CE2B6A3B91B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14593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51F02384-994A-4C3C-8656-0CE2B6A3B91B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652000" cy="772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846882"/>
            <a:ext cx="8229600" cy="2953718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bg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729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85" y="1397006"/>
            <a:ext cx="5934065" cy="854076"/>
          </a:xfrm>
        </p:spPr>
        <p:txBody>
          <a:bodyPr/>
          <a:lstStyle/>
          <a:p>
            <a:r>
              <a:rPr lang="pt-BR" dirty="0"/>
              <a:t>Integrantes do grupo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23885" y="3040064"/>
            <a:ext cx="7886700" cy="253523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/>
              <a:t>Aniceto José Jolela</a:t>
            </a:r>
          </a:p>
          <a:p>
            <a:pPr marL="457200" indent="-457200">
              <a:buAutoNum type="arabicPeriod"/>
            </a:pPr>
            <a:r>
              <a:rPr lang="en-US" dirty="0" err="1"/>
              <a:t>Carmo</a:t>
            </a:r>
            <a:r>
              <a:rPr lang="en-US" dirty="0"/>
              <a:t> </a:t>
            </a:r>
            <a:r>
              <a:rPr lang="en-US" dirty="0" err="1"/>
              <a:t>Júnior</a:t>
            </a:r>
            <a:r>
              <a:rPr lang="en-US" dirty="0"/>
              <a:t> </a:t>
            </a:r>
            <a:r>
              <a:rPr lang="en-US" dirty="0" err="1"/>
              <a:t>Romão</a:t>
            </a:r>
            <a:r>
              <a:rPr lang="en-US" dirty="0"/>
              <a:t> Da Gama</a:t>
            </a:r>
          </a:p>
          <a:p>
            <a:pPr marL="457200" indent="-457200">
              <a:buAutoNum type="arabicPeriod"/>
            </a:pPr>
            <a:r>
              <a:rPr lang="en-US" dirty="0"/>
              <a:t>José Eduardo Chico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Milton </a:t>
            </a:r>
            <a:r>
              <a:rPr lang="en-US" dirty="0" err="1"/>
              <a:t>Alcino</a:t>
            </a:r>
            <a:r>
              <a:rPr lang="en-US" dirty="0"/>
              <a:t> </a:t>
            </a:r>
            <a:r>
              <a:rPr lang="en-US" dirty="0" err="1"/>
              <a:t>Bita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Nelson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João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9" y="239006"/>
            <a:ext cx="671228" cy="8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6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23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708979" y="2609243"/>
            <a:ext cx="1100552" cy="899663"/>
            <a:chOff x="1921112" y="114053"/>
            <a:chExt cx="8110307" cy="6629895"/>
          </a:xfrm>
        </p:grpSpPr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2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02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3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4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5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36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708979" y="3733979"/>
            <a:ext cx="1100552" cy="899663"/>
            <a:chOff x="1921112" y="114053"/>
            <a:chExt cx="8110307" cy="6629895"/>
          </a:xfrm>
        </p:grpSpPr>
        <p:sp>
          <p:nvSpPr>
            <p:cNvPr id="37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2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03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3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4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5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46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708979" y="1484508"/>
            <a:ext cx="1100552" cy="899663"/>
            <a:chOff x="1921112" y="114053"/>
            <a:chExt cx="8110307" cy="6629895"/>
          </a:xfrm>
        </p:grpSpPr>
        <p:sp>
          <p:nvSpPr>
            <p:cNvPr id="47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8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9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01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0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1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2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53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1813670" y="1563795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t>Resumo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54" name="TextBox 129">
            <a:extLst>
              <a:ext uri="{FF2B5EF4-FFF2-40B4-BE49-F238E27FC236}">
                <a16:creationId xmlns:a16="http://schemas.microsoft.com/office/drawing/2014/main" id="{CC622461-4704-41D9-A52C-03B8AD9FE67F}"/>
              </a:ext>
            </a:extLst>
          </p:cNvPr>
          <p:cNvSpPr txBox="1"/>
          <p:nvPr/>
        </p:nvSpPr>
        <p:spPr>
          <a:xfrm>
            <a:off x="1813670" y="2691045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t>Impacto Social</a:t>
            </a:r>
          </a:p>
        </p:txBody>
      </p:sp>
      <p:sp>
        <p:nvSpPr>
          <p:cNvPr id="55" name="TextBox 132">
            <a:extLst>
              <a:ext uri="{FF2B5EF4-FFF2-40B4-BE49-F238E27FC236}">
                <a16:creationId xmlns:a16="http://schemas.microsoft.com/office/drawing/2014/main" id="{4B4E1CB5-770B-4761-9F0D-AE9E9D7DAAE6}"/>
              </a:ext>
            </a:extLst>
          </p:cNvPr>
          <p:cNvSpPr txBox="1"/>
          <p:nvPr/>
        </p:nvSpPr>
        <p:spPr>
          <a:xfrm>
            <a:off x="1813670" y="3818297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Tecnologias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utilizadas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142">
            <a:extLst>
              <a:ext uri="{FF2B5EF4-FFF2-40B4-BE49-F238E27FC236}">
                <a16:creationId xmlns:a16="http://schemas.microsoft.com/office/drawing/2014/main" id="{BF66E086-42AB-4B5C-8F92-D1313B24C01C}"/>
              </a:ext>
            </a:extLst>
          </p:cNvPr>
          <p:cNvSpPr txBox="1"/>
          <p:nvPr/>
        </p:nvSpPr>
        <p:spPr>
          <a:xfrm>
            <a:off x="1813670" y="4892116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Ciclo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vida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do App</a:t>
            </a:r>
          </a:p>
        </p:txBody>
      </p:sp>
      <p:sp>
        <p:nvSpPr>
          <p:cNvPr id="57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5948143" y="4892116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Melhorias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do App</a:t>
            </a:r>
          </a:p>
        </p:txBody>
      </p:sp>
      <p:grpSp>
        <p:nvGrpSpPr>
          <p:cNvPr id="59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4847592" y="4810314"/>
            <a:ext cx="1100552" cy="899663"/>
            <a:chOff x="1921112" y="114053"/>
            <a:chExt cx="8110307" cy="6629895"/>
          </a:xfrm>
        </p:grpSpPr>
        <p:sp>
          <p:nvSpPr>
            <p:cNvPr id="60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1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2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07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3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4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5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73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713119" y="4812829"/>
            <a:ext cx="1100552" cy="899663"/>
            <a:chOff x="1921112" y="114053"/>
            <a:chExt cx="8110307" cy="6629895"/>
          </a:xfrm>
        </p:grpSpPr>
        <p:sp>
          <p:nvSpPr>
            <p:cNvPr id="74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5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6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04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7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8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9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pic>
        <p:nvPicPr>
          <p:cNvPr id="80" name="Imagem 7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9" y="239006"/>
            <a:ext cx="671228" cy="840494"/>
          </a:xfrm>
          <a:prstGeom prst="rect">
            <a:avLst/>
          </a:prstGeom>
        </p:spPr>
      </p:pic>
      <p:sp>
        <p:nvSpPr>
          <p:cNvPr id="81" name="Title 17"/>
          <p:cNvSpPr>
            <a:spLocks noGrp="1"/>
          </p:cNvSpPr>
          <p:nvPr>
            <p:ph type="title"/>
          </p:nvPr>
        </p:nvSpPr>
        <p:spPr>
          <a:xfrm>
            <a:off x="628650" y="82244"/>
            <a:ext cx="7886700" cy="1132235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Sumário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2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5948143" y="3834209"/>
            <a:ext cx="2395757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Apresentação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do App</a:t>
            </a:r>
          </a:p>
        </p:txBody>
      </p:sp>
      <p:grpSp>
        <p:nvGrpSpPr>
          <p:cNvPr id="83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4847592" y="3752407"/>
            <a:ext cx="1100552" cy="899663"/>
            <a:chOff x="1921112" y="114053"/>
            <a:chExt cx="8110307" cy="6629895"/>
          </a:xfrm>
        </p:grpSpPr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06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8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58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1794105" y="5876804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Layout</a:t>
            </a:r>
          </a:p>
        </p:txBody>
      </p:sp>
      <p:grpSp>
        <p:nvGrpSpPr>
          <p:cNvPr id="66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93554" y="5795002"/>
            <a:ext cx="1100552" cy="899663"/>
            <a:chOff x="1921112" y="114053"/>
            <a:chExt cx="8110307" cy="6629895"/>
          </a:xfrm>
        </p:grpSpPr>
        <p:sp>
          <p:nvSpPr>
            <p:cNvPr id="67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8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9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05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0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1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2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90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5956020" y="5882043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t>Conclusão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  <p:grpSp>
        <p:nvGrpSpPr>
          <p:cNvPr id="91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4855469" y="5800241"/>
            <a:ext cx="1100552" cy="899663"/>
            <a:chOff x="1921112" y="114053"/>
            <a:chExt cx="8110307" cy="6629895"/>
          </a:xfrm>
        </p:grpSpPr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08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5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3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Resumo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/>
              <a:t>A </a:t>
            </a:r>
            <a:r>
              <a:rPr lang="pt-BR" dirty="0" err="1"/>
              <a:t>trybu</a:t>
            </a:r>
            <a:r>
              <a:rPr lang="pt-BR" dirty="0"/>
              <a:t> nasceu da ideia de que existem diversos tipos únicos de públicos.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Este conceito </a:t>
            </a:r>
            <a:r>
              <a:rPr lang="pt-BR" b="1" dirty="0" err="1"/>
              <a:t>trybu</a:t>
            </a:r>
            <a:r>
              <a:rPr lang="pt-BR" b="1" dirty="0"/>
              <a:t>,</a:t>
            </a:r>
            <a:r>
              <a:rPr lang="pt-BR" dirty="0"/>
              <a:t> foi criado por mulheres que um dia atreveram-se a sonhar</a:t>
            </a:r>
            <a:r>
              <a:rPr lang="pt-PT" dirty="0"/>
              <a:t>.</a:t>
            </a:r>
            <a:endParaRPr lang="pt-BR" b="1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Com a criação da app </a:t>
            </a:r>
            <a:r>
              <a:rPr lang="pt-BR" b="1" dirty="0"/>
              <a:t>ELA Empreende</a:t>
            </a:r>
            <a:r>
              <a:rPr lang="pt-BR" dirty="0"/>
              <a:t>, veio para agregar valor às empreendedoras.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Impacto</a:t>
            </a:r>
            <a:r>
              <a:rPr lang="en-US" dirty="0"/>
              <a:t> Social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Motivação para as mulheres empreenderem</a:t>
            </a:r>
          </a:p>
          <a:p>
            <a:pPr>
              <a:lnSpc>
                <a:spcPct val="100000"/>
              </a:lnSpc>
            </a:pPr>
            <a:r>
              <a:rPr lang="pt-BR" dirty="0"/>
              <a:t>Criar redes de empreendedoras</a:t>
            </a:r>
          </a:p>
          <a:p>
            <a:pPr>
              <a:lnSpc>
                <a:spcPct val="100000"/>
              </a:lnSpc>
            </a:pPr>
            <a:r>
              <a:rPr lang="pt-PT" dirty="0"/>
              <a:t>Estar passo a passo com o cliente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51F02384-994A-4C3C-8656-0CE2B6A3B91B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679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grpSp>
        <p:nvGrpSpPr>
          <p:cNvPr id="39" name="Group 65">
            <a:extLst>
              <a:ext uri="{FF2B5EF4-FFF2-40B4-BE49-F238E27FC236}">
                <a16:creationId xmlns:a16="http://schemas.microsoft.com/office/drawing/2014/main" id="{A3B0DF40-C49E-4642-8812-08274DAF5BF1}"/>
              </a:ext>
            </a:extLst>
          </p:cNvPr>
          <p:cNvGrpSpPr/>
          <p:nvPr/>
        </p:nvGrpSpPr>
        <p:grpSpPr>
          <a:xfrm>
            <a:off x="173620" y="2591613"/>
            <a:ext cx="1920015" cy="1569547"/>
            <a:chOff x="1921112" y="114053"/>
            <a:chExt cx="8110307" cy="6629895"/>
          </a:xfrm>
        </p:grpSpPr>
        <p:sp>
          <p:nvSpPr>
            <p:cNvPr id="40" name="Figure">
              <a:extLst>
                <a:ext uri="{FF2B5EF4-FFF2-40B4-BE49-F238E27FC236}">
                  <a16:creationId xmlns:a16="http://schemas.microsoft.com/office/drawing/2014/main" id="{0AEE4FD5-81D6-4C5E-8CBD-00F4108D5475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ACBBA69B-2C80-4A4F-B011-C38D171A91F6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2" name="Figure">
              <a:extLst>
                <a:ext uri="{FF2B5EF4-FFF2-40B4-BE49-F238E27FC236}">
                  <a16:creationId xmlns:a16="http://schemas.microsoft.com/office/drawing/2014/main" id="{B68770DD-AC13-4198-9DE7-CEB7E3603E79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3" name="Figure">
              <a:extLst>
                <a:ext uri="{FF2B5EF4-FFF2-40B4-BE49-F238E27FC236}">
                  <a16:creationId xmlns:a16="http://schemas.microsoft.com/office/drawing/2014/main" id="{74A3A687-15ED-4866-8B7B-45215D1D255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4" name="Figure">
              <a:extLst>
                <a:ext uri="{FF2B5EF4-FFF2-40B4-BE49-F238E27FC236}">
                  <a16:creationId xmlns:a16="http://schemas.microsoft.com/office/drawing/2014/main" id="{824FB043-3C1D-4D3A-A1AE-9C8F3136E7A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5" name="Figure">
              <a:extLst>
                <a:ext uri="{FF2B5EF4-FFF2-40B4-BE49-F238E27FC236}">
                  <a16:creationId xmlns:a16="http://schemas.microsoft.com/office/drawing/2014/main" id="{5BEB2C59-7958-4F86-8DAF-416377092A6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46" name="Group 79">
            <a:extLst>
              <a:ext uri="{FF2B5EF4-FFF2-40B4-BE49-F238E27FC236}">
                <a16:creationId xmlns:a16="http://schemas.microsoft.com/office/drawing/2014/main" id="{44124AFC-F55F-4841-A830-7FFCE9C2C0BE}"/>
              </a:ext>
            </a:extLst>
          </p:cNvPr>
          <p:cNvGrpSpPr/>
          <p:nvPr/>
        </p:nvGrpSpPr>
        <p:grpSpPr>
          <a:xfrm>
            <a:off x="3556979" y="2591613"/>
            <a:ext cx="1920015" cy="1569547"/>
            <a:chOff x="1921112" y="114053"/>
            <a:chExt cx="8110307" cy="6629895"/>
          </a:xfrm>
        </p:grpSpPr>
        <p:sp>
          <p:nvSpPr>
            <p:cNvPr id="47" name="Figure">
              <a:extLst>
                <a:ext uri="{FF2B5EF4-FFF2-40B4-BE49-F238E27FC236}">
                  <a16:creationId xmlns:a16="http://schemas.microsoft.com/office/drawing/2014/main" id="{2870612D-5192-4704-84A7-9DC7D96A652F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8" name="Figure">
              <a:extLst>
                <a:ext uri="{FF2B5EF4-FFF2-40B4-BE49-F238E27FC236}">
                  <a16:creationId xmlns:a16="http://schemas.microsoft.com/office/drawing/2014/main" id="{BD8496F4-6584-44EE-9CD5-0BE3932CE1B2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9" name="Figure">
              <a:extLst>
                <a:ext uri="{FF2B5EF4-FFF2-40B4-BE49-F238E27FC236}">
                  <a16:creationId xmlns:a16="http://schemas.microsoft.com/office/drawing/2014/main" id="{13248431-A400-47A3-B207-49EEE9BC17F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0" name="Figure">
              <a:extLst>
                <a:ext uri="{FF2B5EF4-FFF2-40B4-BE49-F238E27FC236}">
                  <a16:creationId xmlns:a16="http://schemas.microsoft.com/office/drawing/2014/main" id="{78D041A8-66E5-4FD5-8CB9-F3B783E1F96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1" name="Figure">
              <a:extLst>
                <a:ext uri="{FF2B5EF4-FFF2-40B4-BE49-F238E27FC236}">
                  <a16:creationId xmlns:a16="http://schemas.microsoft.com/office/drawing/2014/main" id="{31AD4DAE-275D-490C-A898-A3FBA15CEC99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2" name="Figure">
              <a:extLst>
                <a:ext uri="{FF2B5EF4-FFF2-40B4-BE49-F238E27FC236}">
                  <a16:creationId xmlns:a16="http://schemas.microsoft.com/office/drawing/2014/main" id="{467AC8B5-E2B8-4D49-8BEC-B8B72985B19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53" name="Group 86">
            <a:extLst>
              <a:ext uri="{FF2B5EF4-FFF2-40B4-BE49-F238E27FC236}">
                <a16:creationId xmlns:a16="http://schemas.microsoft.com/office/drawing/2014/main" id="{A1794D90-6AB1-4374-9F6A-280AD4B97D9B}"/>
              </a:ext>
            </a:extLst>
          </p:cNvPr>
          <p:cNvGrpSpPr/>
          <p:nvPr/>
        </p:nvGrpSpPr>
        <p:grpSpPr>
          <a:xfrm>
            <a:off x="6940337" y="2591613"/>
            <a:ext cx="1920015" cy="1569547"/>
            <a:chOff x="1921112" y="114053"/>
            <a:chExt cx="8110307" cy="6629895"/>
          </a:xfrm>
        </p:grpSpPr>
        <p:sp>
          <p:nvSpPr>
            <p:cNvPr id="54" name="Figure">
              <a:extLst>
                <a:ext uri="{FF2B5EF4-FFF2-40B4-BE49-F238E27FC236}">
                  <a16:creationId xmlns:a16="http://schemas.microsoft.com/office/drawing/2014/main" id="{383A4DD6-15B3-49C6-B14A-2B716B5C3EB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5" name="Figure">
              <a:extLst>
                <a:ext uri="{FF2B5EF4-FFF2-40B4-BE49-F238E27FC236}">
                  <a16:creationId xmlns:a16="http://schemas.microsoft.com/office/drawing/2014/main" id="{FA7BE794-52FC-4CA7-9AD5-82F7BFE46A65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6" name="Figure">
              <a:extLst>
                <a:ext uri="{FF2B5EF4-FFF2-40B4-BE49-F238E27FC236}">
                  <a16:creationId xmlns:a16="http://schemas.microsoft.com/office/drawing/2014/main" id="{169A64DF-42F7-45D2-98D1-051FBF82CA55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7" name="Figure">
              <a:extLst>
                <a:ext uri="{FF2B5EF4-FFF2-40B4-BE49-F238E27FC236}">
                  <a16:creationId xmlns:a16="http://schemas.microsoft.com/office/drawing/2014/main" id="{727D6876-A7C0-426D-A6D9-8AE2D085C535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8" name="Figure">
              <a:extLst>
                <a:ext uri="{FF2B5EF4-FFF2-40B4-BE49-F238E27FC236}">
                  <a16:creationId xmlns:a16="http://schemas.microsoft.com/office/drawing/2014/main" id="{D6808B61-5893-44E4-B804-8099F4AF23E7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9" name="Figure">
              <a:extLst>
                <a:ext uri="{FF2B5EF4-FFF2-40B4-BE49-F238E27FC236}">
                  <a16:creationId xmlns:a16="http://schemas.microsoft.com/office/drawing/2014/main" id="{044E8351-C4B7-4C79-B756-5F0BFF73DEE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70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413498" y="4858349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Dart</a:t>
            </a:r>
          </a:p>
        </p:txBody>
      </p:sp>
      <p:sp>
        <p:nvSpPr>
          <p:cNvPr id="73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3776849" y="4858350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Flask</a:t>
            </a:r>
          </a:p>
        </p:txBody>
      </p:sp>
      <p:sp>
        <p:nvSpPr>
          <p:cNvPr id="74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7140202" y="4858350"/>
            <a:ext cx="1590300" cy="504265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Visual Code</a:t>
            </a:r>
          </a:p>
        </p:txBody>
      </p:sp>
      <p:pic>
        <p:nvPicPr>
          <p:cNvPr id="76" name="Graphic 55" descr="Coffee">
            <a:extLst>
              <a:ext uri="{FF2B5EF4-FFF2-40B4-BE49-F238E27FC236}">
                <a16:creationId xmlns:a16="http://schemas.microsoft.com/office/drawing/2014/main" id="{37E6CE4B-A777-4106-874A-38415A3893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913" y="4217016"/>
            <a:ext cx="540060" cy="521261"/>
          </a:xfrm>
          <a:prstGeom prst="rect">
            <a:avLst/>
          </a:prstGeom>
        </p:spPr>
      </p:pic>
      <p:pic>
        <p:nvPicPr>
          <p:cNvPr id="78" name="Graphic 57" descr="Coffee">
            <a:extLst>
              <a:ext uri="{FF2B5EF4-FFF2-40B4-BE49-F238E27FC236}">
                <a16:creationId xmlns:a16="http://schemas.microsoft.com/office/drawing/2014/main" id="{EA4D6841-0963-407D-B0DD-DE2ADDAC34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324" y="4216322"/>
            <a:ext cx="540060" cy="521261"/>
          </a:xfrm>
          <a:prstGeom prst="rect">
            <a:avLst/>
          </a:prstGeom>
        </p:spPr>
      </p:pic>
      <p:pic>
        <p:nvPicPr>
          <p:cNvPr id="79" name="Graphic 58" descr="Rocket">
            <a:extLst>
              <a:ext uri="{FF2B5EF4-FFF2-40B4-BE49-F238E27FC236}">
                <a16:creationId xmlns:a16="http://schemas.microsoft.com/office/drawing/2014/main" id="{46B9FCB7-D9F9-4563-92C3-70CACFBBF3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647" y="4216322"/>
            <a:ext cx="540060" cy="521261"/>
          </a:xfrm>
          <a:prstGeom prst="rect">
            <a:avLst/>
          </a:prstGeom>
        </p:spPr>
      </p:pic>
      <p:sp>
        <p:nvSpPr>
          <p:cNvPr id="80" name="Rectangle 59">
            <a:extLst>
              <a:ext uri="{FF2B5EF4-FFF2-40B4-BE49-F238E27FC236}">
                <a16:creationId xmlns:a16="http://schemas.microsoft.com/office/drawing/2014/main" id="{D86494BE-C64E-4D8D-BBCD-D02AA84E5741}"/>
              </a:ext>
            </a:extLst>
          </p:cNvPr>
          <p:cNvSpPr/>
          <p:nvPr/>
        </p:nvSpPr>
        <p:spPr>
          <a:xfrm>
            <a:off x="7330274" y="2242997"/>
            <a:ext cx="1210909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Ferramentas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Rectangle 61">
            <a:extLst>
              <a:ext uri="{FF2B5EF4-FFF2-40B4-BE49-F238E27FC236}">
                <a16:creationId xmlns:a16="http://schemas.microsoft.com/office/drawing/2014/main" id="{BF3D3878-1FCC-43B3-A121-646B859FFA48}"/>
              </a:ext>
            </a:extLst>
          </p:cNvPr>
          <p:cNvSpPr/>
          <p:nvPr/>
        </p:nvSpPr>
        <p:spPr>
          <a:xfrm>
            <a:off x="3923041" y="2242997"/>
            <a:ext cx="1298672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>
                <a:solidFill>
                  <a:prstClr val="black"/>
                </a:solidFill>
              </a:rPr>
              <a:t>Framework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836207" y="22429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Linguagens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413498" y="5555538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MySQL</a:t>
            </a:r>
          </a:p>
        </p:txBody>
      </p:sp>
      <p:sp>
        <p:nvSpPr>
          <p:cNvPr id="86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7140202" y="5555538"/>
            <a:ext cx="1590300" cy="504265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Lunacy</a:t>
            </a:r>
          </a:p>
        </p:txBody>
      </p:sp>
      <p:sp>
        <p:nvSpPr>
          <p:cNvPr id="87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413498" y="6252727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Python</a:t>
            </a:r>
          </a:p>
        </p:txBody>
      </p:sp>
      <p:sp>
        <p:nvSpPr>
          <p:cNvPr id="90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7140200" y="6252727"/>
            <a:ext cx="1590300" cy="504265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>
                <a:solidFill>
                  <a:prstClr val="white"/>
                </a:solidFill>
                <a:latin typeface="Calibri" panose="020F0502020204030204"/>
              </a:rPr>
              <a:t>Github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3764278" y="5555538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Flutter</a:t>
            </a:r>
          </a:p>
        </p:txBody>
      </p:sp>
    </p:spTree>
    <p:extLst>
      <p:ext uri="{BB962C8B-B14F-4D97-AF65-F5344CB8AC3E}">
        <p14:creationId xmlns:p14="http://schemas.microsoft.com/office/powerpoint/2010/main" val="294436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Ciclo de vida do </a:t>
            </a:r>
            <a:r>
              <a:rPr lang="pt-BR" dirty="0" err="1"/>
              <a:t>App</a:t>
            </a:r>
            <a:endParaRPr lang="pt-B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grpSp>
        <p:nvGrpSpPr>
          <p:cNvPr id="60" name="Group 46">
            <a:extLst>
              <a:ext uri="{FF2B5EF4-FFF2-40B4-BE49-F238E27FC236}">
                <a16:creationId xmlns:a16="http://schemas.microsoft.com/office/drawing/2014/main" id="{007DF6C6-0216-432A-B2F2-9D5487A44184}"/>
              </a:ext>
            </a:extLst>
          </p:cNvPr>
          <p:cNvGrpSpPr/>
          <p:nvPr/>
        </p:nvGrpSpPr>
        <p:grpSpPr>
          <a:xfrm>
            <a:off x="2907642" y="2068736"/>
            <a:ext cx="3328717" cy="3446809"/>
            <a:chOff x="4033975" y="1942343"/>
            <a:chExt cx="4122464" cy="4268716"/>
          </a:xfrm>
        </p:grpSpPr>
        <p:grpSp>
          <p:nvGrpSpPr>
            <p:cNvPr id="61" name="Group 5">
              <a:extLst>
                <a:ext uri="{FF2B5EF4-FFF2-40B4-BE49-F238E27FC236}">
                  <a16:creationId xmlns:a16="http://schemas.microsoft.com/office/drawing/2014/main" id="{F06FACEC-C924-4022-8132-C703A6CFB49D}"/>
                </a:ext>
              </a:extLst>
            </p:cNvPr>
            <p:cNvGrpSpPr/>
            <p:nvPr/>
          </p:nvGrpSpPr>
          <p:grpSpPr>
            <a:xfrm>
              <a:off x="5538629" y="5732127"/>
              <a:ext cx="1118377" cy="478932"/>
              <a:chOff x="5538629" y="5732127"/>
              <a:chExt cx="1118377" cy="478932"/>
            </a:xfrm>
          </p:grpSpPr>
          <p:sp>
            <p:nvSpPr>
              <p:cNvPr id="81" name="Freeform 5">
                <a:extLst>
                  <a:ext uri="{FF2B5EF4-FFF2-40B4-BE49-F238E27FC236}">
                    <a16:creationId xmlns:a16="http://schemas.microsoft.com/office/drawing/2014/main" id="{C95F169F-4A0D-4395-BF60-1A9D45307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5732127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2D95A972-75FB-4CDC-A6FC-DCB362368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6015311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2" name="Group 8">
              <a:extLst>
                <a:ext uri="{FF2B5EF4-FFF2-40B4-BE49-F238E27FC236}">
                  <a16:creationId xmlns:a16="http://schemas.microsoft.com/office/drawing/2014/main" id="{70F53D81-3BA9-4A7F-A54F-CB31135CCA4A}"/>
                </a:ext>
              </a:extLst>
            </p:cNvPr>
            <p:cNvGrpSpPr/>
            <p:nvPr/>
          </p:nvGrpSpPr>
          <p:grpSpPr>
            <a:xfrm>
              <a:off x="4033975" y="1942343"/>
              <a:ext cx="4122464" cy="2161063"/>
              <a:chOff x="4033975" y="1891543"/>
              <a:chExt cx="4122464" cy="2161063"/>
            </a:xfrm>
          </p:grpSpPr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13A30FB6-5D9C-426B-8261-E7182F88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478" y="3969087"/>
                <a:ext cx="538961" cy="57420"/>
              </a:xfrm>
              <a:custGeom>
                <a:avLst/>
                <a:gdLst>
                  <a:gd name="T0" fmla="*/ 347 w 366"/>
                  <a:gd name="T1" fmla="*/ 39 h 39"/>
                  <a:gd name="T2" fmla="*/ 19 w 366"/>
                  <a:gd name="T3" fmla="*/ 39 h 39"/>
                  <a:gd name="T4" fmla="*/ 0 w 366"/>
                  <a:gd name="T5" fmla="*/ 19 h 39"/>
                  <a:gd name="T6" fmla="*/ 0 w 366"/>
                  <a:gd name="T7" fmla="*/ 19 h 39"/>
                  <a:gd name="T8" fmla="*/ 19 w 366"/>
                  <a:gd name="T9" fmla="*/ 0 h 39"/>
                  <a:gd name="T10" fmla="*/ 347 w 366"/>
                  <a:gd name="T11" fmla="*/ 0 h 39"/>
                  <a:gd name="T12" fmla="*/ 366 w 366"/>
                  <a:gd name="T13" fmla="*/ 19 h 39"/>
                  <a:gd name="T14" fmla="*/ 366 w 366"/>
                  <a:gd name="T15" fmla="*/ 19 h 39"/>
                  <a:gd name="T16" fmla="*/ 347 w 366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9">
                    <a:moveTo>
                      <a:pt x="347" y="39"/>
                    </a:moveTo>
                    <a:cubicBezTo>
                      <a:pt x="19" y="39"/>
                      <a:pt x="19" y="39"/>
                      <a:pt x="19" y="39"/>
                    </a:cubicBezTo>
                    <a:cubicBezTo>
                      <a:pt x="8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57" y="0"/>
                      <a:pt x="366" y="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30"/>
                      <a:pt x="357" y="39"/>
                      <a:pt x="347" y="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CBC1127A-7214-403A-9871-5B42FFD41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5951" y="2538818"/>
                <a:ext cx="420207" cy="387582"/>
              </a:xfrm>
              <a:custGeom>
                <a:avLst/>
                <a:gdLst>
                  <a:gd name="T0" fmla="*/ 276 w 285"/>
                  <a:gd name="T1" fmla="*/ 35 h 263"/>
                  <a:gd name="T2" fmla="*/ 34 w 285"/>
                  <a:gd name="T3" fmla="*/ 256 h 263"/>
                  <a:gd name="T4" fmla="*/ 7 w 285"/>
                  <a:gd name="T5" fmla="*/ 254 h 263"/>
                  <a:gd name="T6" fmla="*/ 7 w 285"/>
                  <a:gd name="T7" fmla="*/ 254 h 263"/>
                  <a:gd name="T8" fmla="*/ 8 w 285"/>
                  <a:gd name="T9" fmla="*/ 227 h 263"/>
                  <a:gd name="T10" fmla="*/ 250 w 285"/>
                  <a:gd name="T11" fmla="*/ 7 h 263"/>
                  <a:gd name="T12" fmla="*/ 278 w 285"/>
                  <a:gd name="T13" fmla="*/ 8 h 263"/>
                  <a:gd name="T14" fmla="*/ 278 w 285"/>
                  <a:gd name="T15" fmla="*/ 8 h 263"/>
                  <a:gd name="T16" fmla="*/ 276 w 285"/>
                  <a:gd name="T17" fmla="*/ 3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276" y="35"/>
                    </a:moveTo>
                    <a:cubicBezTo>
                      <a:pt x="34" y="256"/>
                      <a:pt x="34" y="256"/>
                      <a:pt x="34" y="256"/>
                    </a:cubicBezTo>
                    <a:cubicBezTo>
                      <a:pt x="26" y="263"/>
                      <a:pt x="14" y="262"/>
                      <a:pt x="7" y="254"/>
                    </a:cubicBezTo>
                    <a:cubicBezTo>
                      <a:pt x="7" y="254"/>
                      <a:pt x="7" y="254"/>
                      <a:pt x="7" y="254"/>
                    </a:cubicBezTo>
                    <a:cubicBezTo>
                      <a:pt x="0" y="246"/>
                      <a:pt x="0" y="234"/>
                      <a:pt x="8" y="227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258" y="0"/>
                      <a:pt x="270" y="0"/>
                      <a:pt x="278" y="8"/>
                    </a:cubicBezTo>
                    <a:cubicBezTo>
                      <a:pt x="278" y="8"/>
                      <a:pt x="278" y="8"/>
                      <a:pt x="278" y="8"/>
                    </a:cubicBezTo>
                    <a:cubicBezTo>
                      <a:pt x="285" y="16"/>
                      <a:pt x="284" y="28"/>
                      <a:pt x="27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F888CF76-CD18-4BF8-9564-2D1C7FB7B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5405" y="1891543"/>
                <a:ext cx="56115" cy="538961"/>
              </a:xfrm>
              <a:custGeom>
                <a:avLst/>
                <a:gdLst>
                  <a:gd name="T0" fmla="*/ 38 w 38"/>
                  <a:gd name="T1" fmla="*/ 19 h 366"/>
                  <a:gd name="T2" fmla="*/ 38 w 38"/>
                  <a:gd name="T3" fmla="*/ 347 h 366"/>
                  <a:gd name="T4" fmla="*/ 19 w 38"/>
                  <a:gd name="T5" fmla="*/ 366 h 366"/>
                  <a:gd name="T6" fmla="*/ 19 w 38"/>
                  <a:gd name="T7" fmla="*/ 366 h 366"/>
                  <a:gd name="T8" fmla="*/ 0 w 38"/>
                  <a:gd name="T9" fmla="*/ 347 h 366"/>
                  <a:gd name="T10" fmla="*/ 0 w 38"/>
                  <a:gd name="T11" fmla="*/ 19 h 366"/>
                  <a:gd name="T12" fmla="*/ 19 w 38"/>
                  <a:gd name="T13" fmla="*/ 0 h 366"/>
                  <a:gd name="T14" fmla="*/ 19 w 38"/>
                  <a:gd name="T15" fmla="*/ 0 h 366"/>
                  <a:gd name="T16" fmla="*/ 38 w 38"/>
                  <a:gd name="T17" fmla="*/ 1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366">
                    <a:moveTo>
                      <a:pt x="38" y="19"/>
                    </a:moveTo>
                    <a:cubicBezTo>
                      <a:pt x="38" y="347"/>
                      <a:pt x="38" y="347"/>
                      <a:pt x="38" y="347"/>
                    </a:cubicBezTo>
                    <a:cubicBezTo>
                      <a:pt x="38" y="357"/>
                      <a:pt x="29" y="366"/>
                      <a:pt x="19" y="366"/>
                    </a:cubicBezTo>
                    <a:cubicBezTo>
                      <a:pt x="19" y="366"/>
                      <a:pt x="19" y="366"/>
                      <a:pt x="19" y="366"/>
                    </a:cubicBezTo>
                    <a:cubicBezTo>
                      <a:pt x="8" y="366"/>
                      <a:pt x="0" y="357"/>
                      <a:pt x="0" y="34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DCCF1B4B-524E-4259-ACF8-D9FA2A2AA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975" y="3996491"/>
                <a:ext cx="538961" cy="56115"/>
              </a:xfrm>
              <a:custGeom>
                <a:avLst/>
                <a:gdLst>
                  <a:gd name="T0" fmla="*/ 20 w 366"/>
                  <a:gd name="T1" fmla="*/ 38 h 38"/>
                  <a:gd name="T2" fmla="*/ 347 w 366"/>
                  <a:gd name="T3" fmla="*/ 38 h 38"/>
                  <a:gd name="T4" fmla="*/ 366 w 366"/>
                  <a:gd name="T5" fmla="*/ 19 h 38"/>
                  <a:gd name="T6" fmla="*/ 366 w 366"/>
                  <a:gd name="T7" fmla="*/ 19 h 38"/>
                  <a:gd name="T8" fmla="*/ 347 w 366"/>
                  <a:gd name="T9" fmla="*/ 0 h 38"/>
                  <a:gd name="T10" fmla="*/ 20 w 366"/>
                  <a:gd name="T11" fmla="*/ 0 h 38"/>
                  <a:gd name="T12" fmla="*/ 0 w 366"/>
                  <a:gd name="T13" fmla="*/ 19 h 38"/>
                  <a:gd name="T14" fmla="*/ 0 w 366"/>
                  <a:gd name="T15" fmla="*/ 19 h 38"/>
                  <a:gd name="T16" fmla="*/ 20 w 36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8">
                    <a:moveTo>
                      <a:pt x="20" y="38"/>
                    </a:moveTo>
                    <a:cubicBezTo>
                      <a:pt x="347" y="38"/>
                      <a:pt x="347" y="38"/>
                      <a:pt x="347" y="38"/>
                    </a:cubicBezTo>
                    <a:cubicBezTo>
                      <a:pt x="358" y="38"/>
                      <a:pt x="366" y="2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8"/>
                      <a:pt x="358" y="0"/>
                      <a:pt x="34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9"/>
                      <a:pt x="9" y="38"/>
                      <a:pt x="20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3AD5E1DA-9D97-4597-B533-6ED5A9E22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561" y="2564918"/>
                <a:ext cx="420207" cy="387582"/>
              </a:xfrm>
              <a:custGeom>
                <a:avLst/>
                <a:gdLst>
                  <a:gd name="T0" fmla="*/ 8 w 285"/>
                  <a:gd name="T1" fmla="*/ 36 h 263"/>
                  <a:gd name="T2" fmla="*/ 250 w 285"/>
                  <a:gd name="T3" fmla="*/ 256 h 263"/>
                  <a:gd name="T4" fmla="*/ 277 w 285"/>
                  <a:gd name="T5" fmla="*/ 255 h 263"/>
                  <a:gd name="T6" fmla="*/ 277 w 285"/>
                  <a:gd name="T7" fmla="*/ 255 h 263"/>
                  <a:gd name="T8" fmla="*/ 276 w 285"/>
                  <a:gd name="T9" fmla="*/ 227 h 263"/>
                  <a:gd name="T10" fmla="*/ 34 w 285"/>
                  <a:gd name="T11" fmla="*/ 7 h 263"/>
                  <a:gd name="T12" fmla="*/ 7 w 285"/>
                  <a:gd name="T13" fmla="*/ 9 h 263"/>
                  <a:gd name="T14" fmla="*/ 7 w 285"/>
                  <a:gd name="T15" fmla="*/ 9 h 263"/>
                  <a:gd name="T16" fmla="*/ 8 w 285"/>
                  <a:gd name="T17" fmla="*/ 36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8" y="36"/>
                    </a:moveTo>
                    <a:cubicBezTo>
                      <a:pt x="250" y="256"/>
                      <a:pt x="250" y="256"/>
                      <a:pt x="250" y="256"/>
                    </a:cubicBezTo>
                    <a:cubicBezTo>
                      <a:pt x="258" y="263"/>
                      <a:pt x="270" y="262"/>
                      <a:pt x="277" y="255"/>
                    </a:cubicBezTo>
                    <a:cubicBezTo>
                      <a:pt x="277" y="255"/>
                      <a:pt x="277" y="255"/>
                      <a:pt x="277" y="255"/>
                    </a:cubicBezTo>
                    <a:cubicBezTo>
                      <a:pt x="285" y="247"/>
                      <a:pt x="284" y="235"/>
                      <a:pt x="276" y="22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6" y="0"/>
                      <a:pt x="14" y="1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0" y="16"/>
                      <a:pt x="0" y="29"/>
                      <a:pt x="8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5C0D6F32-DE3F-471A-B6C4-60F0C465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674" y="2683671"/>
              <a:ext cx="1145781" cy="965692"/>
            </a:xfrm>
            <a:custGeom>
              <a:avLst/>
              <a:gdLst>
                <a:gd name="T0" fmla="*/ 778 w 778"/>
                <a:gd name="T1" fmla="*/ 0 h 655"/>
                <a:gd name="T2" fmla="*/ 778 w 778"/>
                <a:gd name="T3" fmla="*/ 655 h 655"/>
                <a:gd name="T4" fmla="*/ 0 w 778"/>
                <a:gd name="T5" fmla="*/ 655 h 655"/>
                <a:gd name="T6" fmla="*/ 0 w 778"/>
                <a:gd name="T7" fmla="*/ 654 h 655"/>
                <a:gd name="T8" fmla="*/ 50 w 778"/>
                <a:gd name="T9" fmla="*/ 491 h 655"/>
                <a:gd name="T10" fmla="*/ 778 w 778"/>
                <a:gd name="T11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8" h="655">
                  <a:moveTo>
                    <a:pt x="778" y="0"/>
                  </a:moveTo>
                  <a:cubicBezTo>
                    <a:pt x="778" y="655"/>
                    <a:pt x="778" y="655"/>
                    <a:pt x="778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9" y="598"/>
                    <a:pt x="26" y="543"/>
                    <a:pt x="50" y="491"/>
                  </a:cubicBezTo>
                  <a:cubicBezTo>
                    <a:pt x="173" y="215"/>
                    <a:pt x="477" y="5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9362A96-8EAA-4171-B21B-3CEB71D3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438" y="3689819"/>
              <a:ext cx="1181016" cy="942203"/>
            </a:xfrm>
            <a:custGeom>
              <a:avLst/>
              <a:gdLst>
                <a:gd name="T0" fmla="*/ 802 w 802"/>
                <a:gd name="T1" fmla="*/ 0 h 639"/>
                <a:gd name="T2" fmla="*/ 802 w 802"/>
                <a:gd name="T3" fmla="*/ 639 h 639"/>
                <a:gd name="T4" fmla="*/ 229 w 802"/>
                <a:gd name="T5" fmla="*/ 639 h 639"/>
                <a:gd name="T6" fmla="*/ 128 w 802"/>
                <a:gd name="T7" fmla="*/ 475 h 639"/>
                <a:gd name="T8" fmla="*/ 20 w 802"/>
                <a:gd name="T9" fmla="*/ 0 h 639"/>
                <a:gd name="T10" fmla="*/ 802 w 802"/>
                <a:gd name="T1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802" y="0"/>
                  </a:moveTo>
                  <a:cubicBezTo>
                    <a:pt x="802" y="639"/>
                    <a:pt x="802" y="639"/>
                    <a:pt x="802" y="639"/>
                  </a:cubicBezTo>
                  <a:cubicBezTo>
                    <a:pt x="229" y="639"/>
                    <a:pt x="229" y="639"/>
                    <a:pt x="229" y="639"/>
                  </a:cubicBezTo>
                  <a:cubicBezTo>
                    <a:pt x="194" y="586"/>
                    <a:pt x="160" y="532"/>
                    <a:pt x="128" y="475"/>
                  </a:cubicBezTo>
                  <a:cubicBezTo>
                    <a:pt x="54" y="338"/>
                    <a:pt x="0" y="184"/>
                    <a:pt x="20" y="0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D1EFFB0-CE69-4F91-9AE5-DBB7BF0D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2683671"/>
              <a:ext cx="1132731" cy="965692"/>
            </a:xfrm>
            <a:custGeom>
              <a:avLst/>
              <a:gdLst>
                <a:gd name="T0" fmla="*/ 769 w 769"/>
                <a:gd name="T1" fmla="*/ 655 h 655"/>
                <a:gd name="T2" fmla="*/ 0 w 769"/>
                <a:gd name="T3" fmla="*/ 655 h 655"/>
                <a:gd name="T4" fmla="*/ 0 w 769"/>
                <a:gd name="T5" fmla="*/ 0 h 655"/>
                <a:gd name="T6" fmla="*/ 722 w 769"/>
                <a:gd name="T7" fmla="*/ 491 h 655"/>
                <a:gd name="T8" fmla="*/ 769 w 769"/>
                <a:gd name="T9" fmla="*/ 654 h 655"/>
                <a:gd name="T10" fmla="*/ 769 w 769"/>
                <a:gd name="T11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655">
                  <a:moveTo>
                    <a:pt x="769" y="655"/>
                  </a:moveTo>
                  <a:cubicBezTo>
                    <a:pt x="0" y="655"/>
                    <a:pt x="0" y="655"/>
                    <a:pt x="0" y="6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7" y="7"/>
                    <a:pt x="602" y="201"/>
                    <a:pt x="722" y="491"/>
                  </a:cubicBezTo>
                  <a:cubicBezTo>
                    <a:pt x="743" y="542"/>
                    <a:pt x="759" y="597"/>
                    <a:pt x="769" y="654"/>
                  </a:cubicBezTo>
                  <a:cubicBezTo>
                    <a:pt x="769" y="654"/>
                    <a:pt x="769" y="654"/>
                    <a:pt x="769" y="6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F9D2D1B-49E9-4E6D-9686-6478CB8A4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836" y="4672476"/>
              <a:ext cx="815619" cy="964388"/>
            </a:xfrm>
            <a:custGeom>
              <a:avLst/>
              <a:gdLst>
                <a:gd name="T0" fmla="*/ 554 w 554"/>
                <a:gd name="T1" fmla="*/ 0 h 654"/>
                <a:gd name="T2" fmla="*/ 554 w 554"/>
                <a:gd name="T3" fmla="*/ 654 h 654"/>
                <a:gd name="T4" fmla="*/ 330 w 554"/>
                <a:gd name="T5" fmla="*/ 654 h 654"/>
                <a:gd name="T6" fmla="*/ 236 w 554"/>
                <a:gd name="T7" fmla="*/ 615 h 654"/>
                <a:gd name="T8" fmla="*/ 197 w 554"/>
                <a:gd name="T9" fmla="*/ 520 h 654"/>
                <a:gd name="T10" fmla="*/ 196 w 554"/>
                <a:gd name="T11" fmla="*/ 490 h 654"/>
                <a:gd name="T12" fmla="*/ 0 w 554"/>
                <a:gd name="T13" fmla="*/ 0 h 654"/>
                <a:gd name="T14" fmla="*/ 554 w 554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654">
                  <a:moveTo>
                    <a:pt x="554" y="0"/>
                  </a:moveTo>
                  <a:cubicBezTo>
                    <a:pt x="554" y="654"/>
                    <a:pt x="554" y="654"/>
                    <a:pt x="554" y="654"/>
                  </a:cubicBezTo>
                  <a:cubicBezTo>
                    <a:pt x="330" y="654"/>
                    <a:pt x="330" y="654"/>
                    <a:pt x="330" y="654"/>
                  </a:cubicBezTo>
                  <a:cubicBezTo>
                    <a:pt x="293" y="654"/>
                    <a:pt x="260" y="639"/>
                    <a:pt x="236" y="615"/>
                  </a:cubicBezTo>
                  <a:cubicBezTo>
                    <a:pt x="211" y="590"/>
                    <a:pt x="197" y="557"/>
                    <a:pt x="197" y="520"/>
                  </a:cubicBezTo>
                  <a:cubicBezTo>
                    <a:pt x="197" y="510"/>
                    <a:pt x="196" y="500"/>
                    <a:pt x="196" y="490"/>
                  </a:cubicBezTo>
                  <a:cubicBezTo>
                    <a:pt x="187" y="291"/>
                    <a:pt x="96" y="146"/>
                    <a:pt x="0" y="0"/>
                  </a:cubicBezTo>
                  <a:lnTo>
                    <a:pt x="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FB8F1F83-CCB3-49CF-9996-FA47FA20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3689819"/>
              <a:ext cx="1181016" cy="942203"/>
            </a:xfrm>
            <a:custGeom>
              <a:avLst/>
              <a:gdLst>
                <a:gd name="T0" fmla="*/ 681 w 802"/>
                <a:gd name="T1" fmla="*/ 475 h 639"/>
                <a:gd name="T2" fmla="*/ 576 w 802"/>
                <a:gd name="T3" fmla="*/ 639 h 639"/>
                <a:gd name="T4" fmla="*/ 0 w 802"/>
                <a:gd name="T5" fmla="*/ 639 h 639"/>
                <a:gd name="T6" fmla="*/ 0 w 802"/>
                <a:gd name="T7" fmla="*/ 0 h 639"/>
                <a:gd name="T8" fmla="*/ 774 w 802"/>
                <a:gd name="T9" fmla="*/ 0 h 639"/>
                <a:gd name="T10" fmla="*/ 681 w 802"/>
                <a:gd name="T11" fmla="*/ 47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681" y="475"/>
                  </a:moveTo>
                  <a:cubicBezTo>
                    <a:pt x="649" y="532"/>
                    <a:pt x="612" y="585"/>
                    <a:pt x="576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802" y="203"/>
                    <a:pt x="753" y="347"/>
                    <a:pt x="681" y="4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8BBE6196-3702-48B2-912D-480CE1AF9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4672476"/>
              <a:ext cx="819534" cy="964388"/>
            </a:xfrm>
            <a:custGeom>
              <a:avLst/>
              <a:gdLst>
                <a:gd name="T0" fmla="*/ 556 w 556"/>
                <a:gd name="T1" fmla="*/ 0 h 654"/>
                <a:gd name="T2" fmla="*/ 371 w 556"/>
                <a:gd name="T3" fmla="*/ 490 h 654"/>
                <a:gd name="T4" fmla="*/ 371 w 556"/>
                <a:gd name="T5" fmla="*/ 503 h 654"/>
                <a:gd name="T6" fmla="*/ 371 w 556"/>
                <a:gd name="T7" fmla="*/ 520 h 654"/>
                <a:gd name="T8" fmla="*/ 237 w 556"/>
                <a:gd name="T9" fmla="*/ 654 h 654"/>
                <a:gd name="T10" fmla="*/ 0 w 556"/>
                <a:gd name="T11" fmla="*/ 654 h 654"/>
                <a:gd name="T12" fmla="*/ 0 w 556"/>
                <a:gd name="T13" fmla="*/ 0 h 654"/>
                <a:gd name="T14" fmla="*/ 556 w 556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6" h="654">
                  <a:moveTo>
                    <a:pt x="556" y="0"/>
                  </a:moveTo>
                  <a:cubicBezTo>
                    <a:pt x="462" y="138"/>
                    <a:pt x="375" y="281"/>
                    <a:pt x="371" y="490"/>
                  </a:cubicBezTo>
                  <a:cubicBezTo>
                    <a:pt x="371" y="494"/>
                    <a:pt x="371" y="498"/>
                    <a:pt x="371" y="503"/>
                  </a:cubicBezTo>
                  <a:cubicBezTo>
                    <a:pt x="371" y="520"/>
                    <a:pt x="371" y="520"/>
                    <a:pt x="371" y="520"/>
                  </a:cubicBezTo>
                  <a:cubicBezTo>
                    <a:pt x="371" y="594"/>
                    <a:pt x="311" y="654"/>
                    <a:pt x="237" y="654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88" name="Graphic 48" descr="Users">
            <a:extLst>
              <a:ext uri="{FF2B5EF4-FFF2-40B4-BE49-F238E27FC236}">
                <a16:creationId xmlns:a16="http://schemas.microsoft.com/office/drawing/2014/main" id="{0FF83E91-07E6-41A0-8C11-CCB373E340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091" y="2881318"/>
            <a:ext cx="547682" cy="547682"/>
          </a:xfrm>
          <a:prstGeom prst="rect">
            <a:avLst/>
          </a:prstGeom>
        </p:spPr>
      </p:pic>
      <p:pic>
        <p:nvPicPr>
          <p:cNvPr id="89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153" y="4360580"/>
            <a:ext cx="377852" cy="377852"/>
          </a:xfrm>
          <a:prstGeom prst="rect">
            <a:avLst/>
          </a:prstGeom>
        </p:spPr>
      </p:pic>
      <p:pic>
        <p:nvPicPr>
          <p:cNvPr id="92" name="Graphic 52" descr="Chat">
            <a:extLst>
              <a:ext uri="{FF2B5EF4-FFF2-40B4-BE49-F238E27FC236}">
                <a16:creationId xmlns:a16="http://schemas.microsoft.com/office/drawing/2014/main" id="{BA5C7945-9933-456F-B794-DDD1840C8B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119" y="2894912"/>
            <a:ext cx="547682" cy="547682"/>
          </a:xfrm>
          <a:prstGeom prst="rect">
            <a:avLst/>
          </a:prstGeom>
        </p:spPr>
      </p:pic>
      <p:pic>
        <p:nvPicPr>
          <p:cNvPr id="94" name="Graphic 56" descr="Pie chart">
            <a:extLst>
              <a:ext uri="{FF2B5EF4-FFF2-40B4-BE49-F238E27FC236}">
                <a16:creationId xmlns:a16="http://schemas.microsoft.com/office/drawing/2014/main" id="{334A1B55-A65B-4FD9-90CD-1667ED0257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3375" y="3586303"/>
            <a:ext cx="547682" cy="547682"/>
          </a:xfrm>
          <a:prstGeom prst="rect">
            <a:avLst/>
          </a:prstGeom>
        </p:spPr>
      </p:pic>
      <p:grpSp>
        <p:nvGrpSpPr>
          <p:cNvPr id="96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329605" y="2066071"/>
            <a:ext cx="2523076" cy="1186523"/>
            <a:chOff x="240064" y="2349073"/>
            <a:chExt cx="3364101" cy="1582029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1890789" y="2349073"/>
              <a:ext cx="1713376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 defTabSz="685766"/>
              <a:r>
                <a:rPr lang="en-US" sz="2000" b="1" cap="all" dirty="0">
                  <a:solidFill>
                    <a:srgbClr val="3D4149"/>
                  </a:solidFill>
                  <a:latin typeface="Calibri" panose="020F0502020204030204"/>
                </a:rPr>
                <a:t>UI Design</a:t>
              </a:r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1081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É a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área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design que define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melhores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aspectos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para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melhorar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integração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usuário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com o App.</a:t>
              </a:r>
            </a:p>
          </p:txBody>
        </p:sp>
      </p:grpSp>
      <p:sp>
        <p:nvSpPr>
          <p:cNvPr id="100" name="Rectangle 71">
            <a:extLst>
              <a:ext uri="{FF2B5EF4-FFF2-40B4-BE49-F238E27FC236}">
                <a16:creationId xmlns:a16="http://schemas.microsoft.com/office/drawing/2014/main" id="{7512FE2F-6188-4974-BFA8-09BF7E1561F1}"/>
              </a:ext>
            </a:extLst>
          </p:cNvPr>
          <p:cNvSpPr/>
          <p:nvPr/>
        </p:nvSpPr>
        <p:spPr>
          <a:xfrm>
            <a:off x="1570600" y="3577862"/>
            <a:ext cx="1282082" cy="40011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 defTabSz="685766"/>
            <a:r>
              <a:rPr lang="en-US" sz="2000" b="1" cap="all" dirty="0">
                <a:solidFill>
                  <a:srgbClr val="3D4149"/>
                </a:solidFill>
                <a:latin typeface="Calibri" panose="020F0502020204030204"/>
              </a:rPr>
              <a:t>Database</a:t>
            </a:r>
          </a:p>
        </p:txBody>
      </p:sp>
      <p:grpSp>
        <p:nvGrpSpPr>
          <p:cNvPr id="102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329605" y="5064257"/>
            <a:ext cx="2523076" cy="1544762"/>
            <a:chOff x="240064" y="2349073"/>
            <a:chExt cx="3364101" cy="2059681"/>
          </a:xfrm>
        </p:grpSpPr>
        <p:sp>
          <p:nvSpPr>
            <p:cNvPr id="103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884121" y="2349073"/>
              <a:ext cx="1720044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 defTabSz="685766"/>
              <a:r>
                <a:rPr lang="en-US" sz="2000" b="1" cap="all" dirty="0">
                  <a:solidFill>
                    <a:srgbClr val="3D4149"/>
                  </a:solidFill>
                  <a:latin typeface="Calibri" panose="020F0502020204030204"/>
                </a:rPr>
                <a:t>Back-end</a:t>
              </a:r>
            </a:p>
          </p:txBody>
        </p:sp>
        <p:sp>
          <p:nvSpPr>
            <p:cNvPr id="104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1559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pt-BR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São definidos o tipo de banco de dados que será utilizado, os protocolos de comunicação com o front-</a:t>
              </a:r>
              <a:r>
                <a:rPr lang="pt-BR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end</a:t>
              </a:r>
              <a:r>
                <a:rPr lang="pt-BR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, tratamento de dados e a estrutura fundamental para construção do </a:t>
              </a:r>
              <a:r>
                <a:rPr lang="pt-BR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app</a:t>
              </a:r>
              <a:r>
                <a:rPr lang="pt-BR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. </a:t>
              </a:r>
            </a:p>
          </p:txBody>
        </p:sp>
      </p:grpSp>
      <p:grpSp>
        <p:nvGrpSpPr>
          <p:cNvPr id="105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6291320" y="1939071"/>
            <a:ext cx="2523076" cy="1545596"/>
            <a:chOff x="240064" y="2349073"/>
            <a:chExt cx="3364101" cy="2060793"/>
          </a:xfrm>
        </p:grpSpPr>
        <p:sp>
          <p:nvSpPr>
            <p:cNvPr id="10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349073"/>
              <a:ext cx="1927109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defTabSz="685766"/>
              <a:r>
                <a:rPr lang="en-US" sz="2000" b="1" cap="all" dirty="0">
                  <a:solidFill>
                    <a:srgbClr val="3D4149"/>
                  </a:solidFill>
                  <a:latin typeface="Calibri" panose="020F0502020204030204"/>
                </a:rPr>
                <a:t>Front-end</a:t>
              </a:r>
            </a:p>
          </p:txBody>
        </p:sp>
        <p:sp>
          <p:nvSpPr>
            <p:cNvPr id="10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240064" y="2849354"/>
              <a:ext cx="3364101" cy="1560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pt-BR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Já conseguimos perceber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pt-BR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visualmente  a evolução do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pt-BR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projeto, mesmo ainda estando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pt-BR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estático já está sendo construído o suporte para implementar as funcionalidades do software.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08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6291320" y="3538893"/>
            <a:ext cx="2523076" cy="1544762"/>
            <a:chOff x="240064" y="2349073"/>
            <a:chExt cx="3364101" cy="2059686"/>
          </a:xfrm>
        </p:grpSpPr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349073"/>
              <a:ext cx="3020742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defTabSz="685766"/>
              <a:r>
                <a:rPr lang="en-US" sz="2000" b="1" cap="all" dirty="0">
                  <a:solidFill>
                    <a:srgbClr val="3D4149"/>
                  </a:solidFill>
                  <a:latin typeface="Calibri" panose="020F0502020204030204"/>
                </a:rPr>
                <a:t>User integration</a:t>
              </a:r>
            </a:p>
          </p:txBody>
        </p:sp>
        <p:sp>
          <p:nvSpPr>
            <p:cNvPr id="110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240064" y="2849355"/>
              <a:ext cx="3364101" cy="1559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Nesse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ponto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são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implementados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botões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aoo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, o chat etc. E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assim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nos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encaminhamos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para o final do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projeto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que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já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está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pronto para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ser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entregue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para o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cliente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.</a:t>
              </a:r>
            </a:p>
          </p:txBody>
        </p:sp>
      </p:grpSp>
      <p:grpSp>
        <p:nvGrpSpPr>
          <p:cNvPr id="11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6291320" y="5178554"/>
            <a:ext cx="2523076" cy="1006153"/>
            <a:chOff x="240064" y="2349073"/>
            <a:chExt cx="3364101" cy="1341539"/>
          </a:xfrm>
        </p:grpSpPr>
        <p:sp>
          <p:nvSpPr>
            <p:cNvPr id="11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349073"/>
              <a:ext cx="2409206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defTabSz="685766"/>
              <a:r>
                <a:rPr lang="en-US" sz="2000" b="1" cap="all" dirty="0">
                  <a:solidFill>
                    <a:srgbClr val="3D4149"/>
                  </a:solidFill>
                  <a:latin typeface="Calibri" panose="020F0502020204030204"/>
                </a:rPr>
                <a:t>Maintenance</a:t>
              </a:r>
            </a:p>
          </p:txBody>
        </p:sp>
        <p:sp>
          <p:nvSpPr>
            <p:cNvPr id="11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240064" y="2849355"/>
              <a:ext cx="3364101" cy="841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É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apartir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dela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que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garantimos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a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efetividade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</a:t>
              </a:r>
              <a:r>
                <a:rPr lang="en-US" sz="1350" dirty="0" err="1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desempenho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app no Mercado.</a:t>
              </a:r>
            </a:p>
          </p:txBody>
        </p:sp>
      </p:grpSp>
      <p:pic>
        <p:nvPicPr>
          <p:cNvPr id="114" name="Graphic 88" descr="Users">
            <a:extLst>
              <a:ext uri="{FF2B5EF4-FFF2-40B4-BE49-F238E27FC236}">
                <a16:creationId xmlns:a16="http://schemas.microsoft.com/office/drawing/2014/main" id="{55D76D8C-6BB3-4928-95E1-5743B5A72E2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405" y="2138748"/>
            <a:ext cx="308610" cy="308610"/>
          </a:xfrm>
          <a:prstGeom prst="rect">
            <a:avLst/>
          </a:prstGeom>
        </p:spPr>
      </p:pic>
      <p:pic>
        <p:nvPicPr>
          <p:cNvPr id="115" name="Graphic 89" descr="Download from cloud">
            <a:extLst>
              <a:ext uri="{FF2B5EF4-FFF2-40B4-BE49-F238E27FC236}">
                <a16:creationId xmlns:a16="http://schemas.microsoft.com/office/drawing/2014/main" id="{ABAC3F56-1A98-4560-81D2-885C699F96A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405" y="5138886"/>
            <a:ext cx="308610" cy="308610"/>
          </a:xfrm>
          <a:prstGeom prst="rect">
            <a:avLst/>
          </a:prstGeom>
        </p:spPr>
      </p:pic>
      <p:pic>
        <p:nvPicPr>
          <p:cNvPr id="116" name="Graphic 90" descr="Chat">
            <a:extLst>
              <a:ext uri="{FF2B5EF4-FFF2-40B4-BE49-F238E27FC236}">
                <a16:creationId xmlns:a16="http://schemas.microsoft.com/office/drawing/2014/main" id="{C338D66E-6092-4B5C-B84F-9269197C8010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54985" y="2011748"/>
            <a:ext cx="308610" cy="308610"/>
          </a:xfrm>
          <a:prstGeom prst="rect">
            <a:avLst/>
          </a:prstGeom>
        </p:spPr>
      </p:pic>
      <p:pic>
        <p:nvPicPr>
          <p:cNvPr id="118" name="Graphic 92" descr="Pie chart">
            <a:extLst>
              <a:ext uri="{FF2B5EF4-FFF2-40B4-BE49-F238E27FC236}">
                <a16:creationId xmlns:a16="http://schemas.microsoft.com/office/drawing/2014/main" id="{3A34BF2F-C244-4E93-BE52-50F3958DF907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0405" y="3585519"/>
            <a:ext cx="308610" cy="30861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9690" y="3916141"/>
            <a:ext cx="312829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Agrupa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dados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sobre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o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mesmo</a:t>
            </a:r>
            <a:endParaRPr lang="en-US" sz="1350" dirty="0">
              <a:solidFill>
                <a:srgbClr val="3D4149">
                  <a:lumMod val="60000"/>
                  <a:lumOff val="40000"/>
                </a:srgbClr>
              </a:solidFill>
            </a:endParaRPr>
          </a:p>
          <a:p>
            <a:pPr algn="just"/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assunto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armazenado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assim</a:t>
            </a:r>
            <a:endParaRPr lang="en-US" sz="1350" dirty="0">
              <a:solidFill>
                <a:srgbClr val="3D4149">
                  <a:lumMod val="60000"/>
                  <a:lumOff val="40000"/>
                </a:srgbClr>
              </a:solidFill>
            </a:endParaRPr>
          </a:p>
          <a:p>
            <a:pPr algn="just"/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diversos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dados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como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documentos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</a:p>
          <a:p>
            <a:pPr algn="just"/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serviços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clientes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empresas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entre outros. </a:t>
            </a:r>
          </a:p>
          <a:p>
            <a:pPr algn="just"/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Para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serem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consumidos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>
                <a:solidFill>
                  <a:srgbClr val="3D4149">
                    <a:lumMod val="60000"/>
                    <a:lumOff val="40000"/>
                  </a:srgbClr>
                </a:solidFill>
              </a:rPr>
              <a:t>posteriormente</a:t>
            </a:r>
            <a:r>
              <a:rPr lang="en-US" sz="1350" dirty="0">
                <a:solidFill>
                  <a:srgbClr val="3D4149">
                    <a:lumMod val="60000"/>
                    <a:lumOff val="40000"/>
                  </a:srgbClr>
                </a:solidFill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72" y="3610486"/>
            <a:ext cx="524412" cy="5244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0" y="4378387"/>
            <a:ext cx="314247" cy="314247"/>
          </a:xfrm>
          <a:prstGeom prst="rect">
            <a:avLst/>
          </a:prstGeom>
        </p:spPr>
      </p:pic>
      <p:pic>
        <p:nvPicPr>
          <p:cNvPr id="121" name="Imagem 120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76" y="3648130"/>
            <a:ext cx="224561" cy="224561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6" y="5261417"/>
            <a:ext cx="224561" cy="2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1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Layout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3871383" y="1607500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Cadastro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37" y="2223238"/>
            <a:ext cx="5487383" cy="46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Layout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4174272" y="1528753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>
                <a:solidFill>
                  <a:prstClr val="black"/>
                </a:solidFill>
                <a:latin typeface="Calibri" panose="020F0502020204030204"/>
              </a:rPr>
              <a:t>Cadastro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3" y="2065744"/>
            <a:ext cx="8368317" cy="46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37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3211</TotalTime>
  <Words>373</Words>
  <Application>Microsoft Macintosh PowerPoint</Application>
  <PresentationFormat>On-screen Show (4:3)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1_Blank</vt:lpstr>
      <vt:lpstr>1_Showeet theme</vt:lpstr>
      <vt:lpstr>Grupo Nº 4</vt:lpstr>
      <vt:lpstr>Integrantes do grupo</vt:lpstr>
      <vt:lpstr>Sumário</vt:lpstr>
      <vt:lpstr>Resumo</vt:lpstr>
      <vt:lpstr>Impacto Social</vt:lpstr>
      <vt:lpstr>Tecnologias utilizadas</vt:lpstr>
      <vt:lpstr>Ciclo de vida do App</vt:lpstr>
      <vt:lpstr>Layout</vt:lpstr>
      <vt:lpstr>Layout</vt:lpstr>
      <vt:lpstr>Layout</vt:lpstr>
      <vt:lpstr>Layout</vt:lpstr>
      <vt:lpstr>Apresentação do App</vt:lpstr>
      <vt:lpstr>Melhorias do App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José Eduardo Chico</cp:lastModifiedBy>
  <cp:revision>77</cp:revision>
  <dcterms:created xsi:type="dcterms:W3CDTF">2017-05-11T15:11:29Z</dcterms:created>
  <dcterms:modified xsi:type="dcterms:W3CDTF">2023-02-22T18:45:50Z</dcterms:modified>
  <cp:category>Templates</cp:category>
</cp:coreProperties>
</file>