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4" r:id="rId9"/>
    <p:sldId id="263" r:id="rId10"/>
    <p:sldId id="266" r:id="rId11"/>
    <p:sldId id="265" r:id="rId12"/>
    <p:sldId id="269" r:id="rId13"/>
    <p:sldId id="267" r:id="rId14"/>
    <p:sldId id="268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2012/3/19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正方形/長方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56" name="正方形/長方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正方形/長方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正方形/長方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正方形/長方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2012/3/19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2012/3/19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2012/3/19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フリーフォーム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フリーフォーム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フリーフォーム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フリーフォーム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フリーフォーム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フリーフォーム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フリーフォーム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フリーフォーム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フリーフォーム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フリーフォーム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フリーフォーム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フリーフォーム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フリーフォーム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フリーフォーム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フリーフォーム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2012/3/19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正方形/長方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正方形/長方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2012/3/19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2012/3/19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正方形/長方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正方形/長方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正方形/長方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2012/3/19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2012/3/19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2012/3/19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コネクタ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grpSp>
        <p:nvGrpSpPr>
          <p:cNvPr id="14" name="グループ化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コネクタ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コネクタ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E90ED720-0104-4369-84BC-D37694168613}" type="datetimeFigureOut">
              <a:rPr kumimoji="1" lang="ja-JP" altLang="en-US" smtClean="0"/>
              <a:t>2012/3/19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正方形/長方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90ED720-0104-4369-84BC-D37694168613}" type="datetimeFigureOut">
              <a:rPr kumimoji="1" lang="ja-JP" altLang="en-US" smtClean="0"/>
              <a:t>2012/3/19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DEM</a:t>
            </a:r>
            <a:r>
              <a:rPr kumimoji="1" lang="ja-JP" altLang="en-US" dirty="0" smtClean="0"/>
              <a:t>クラスの設計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最終更新</a:t>
            </a:r>
            <a:r>
              <a:rPr kumimoji="1" lang="en-US" altLang="ja-JP" dirty="0" smtClean="0"/>
              <a:t>2011/12/22</a:t>
            </a:r>
          </a:p>
          <a:p>
            <a:r>
              <a:rPr kumimoji="1" lang="en-US" altLang="ja-JP" dirty="0" err="1" smtClean="0"/>
              <a:t>K.Morishtia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819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827584" y="4581128"/>
            <a:ext cx="5184576" cy="17765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000" dirty="0" smtClean="0"/>
              <a:t>DEM</a:t>
            </a:r>
            <a:r>
              <a:rPr kumimoji="1" lang="ja-JP" altLang="en-US" sz="4000" dirty="0" smtClean="0"/>
              <a:t>クラス</a:t>
            </a:r>
            <a:endParaRPr kumimoji="1" lang="ja-JP" altLang="en-US" sz="4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dirty="0" smtClean="0"/>
              <a:t>基本構造は、</a:t>
            </a:r>
            <a:r>
              <a:rPr kumimoji="1" lang="en-US" altLang="ja-JP" sz="3200" dirty="0" err="1" smtClean="0"/>
              <a:t>MapBase</a:t>
            </a:r>
            <a:r>
              <a:rPr kumimoji="1" lang="ja-JP" altLang="en-US" sz="3200" dirty="0" smtClean="0"/>
              <a:t>クラスとのコラボ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55830" y="1783560"/>
            <a:ext cx="8188170" cy="2437528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マップは離散的だし、存在しない領域もある</a:t>
            </a:r>
            <a:endParaRPr kumimoji="1" lang="en-US" altLang="ja-JP" sz="2400" dirty="0" smtClean="0"/>
          </a:p>
          <a:p>
            <a:pPr lvl="1"/>
            <a:r>
              <a:rPr lang="ja-JP" altLang="en-US" sz="2000" dirty="0"/>
              <a:t>一つ</a:t>
            </a:r>
            <a:r>
              <a:rPr lang="ja-JP" altLang="en-US" sz="2000" dirty="0" smtClean="0"/>
              <a:t>のマップとして取り扱うのは無理がある</a:t>
            </a:r>
            <a:endParaRPr lang="en-US" altLang="ja-JP" sz="2000" dirty="0" smtClean="0"/>
          </a:p>
          <a:p>
            <a:r>
              <a:rPr kumimoji="1" lang="ja-JP" altLang="en-US" sz="2400" dirty="0" smtClean="0"/>
              <a:t>マップ一つ一つをラスタデータ</a:t>
            </a:r>
            <a:r>
              <a:rPr lang="ja-JP" altLang="en-US" sz="2400" dirty="0"/>
              <a:t>として</a:t>
            </a:r>
            <a:r>
              <a:rPr kumimoji="1" lang="ja-JP" altLang="en-US" sz="2400" dirty="0" smtClean="0"/>
              <a:t>取り扱う専用のクラス（</a:t>
            </a:r>
            <a:r>
              <a:rPr kumimoji="1" lang="en-US" altLang="ja-JP" sz="2400" dirty="0" smtClean="0"/>
              <a:t>= </a:t>
            </a:r>
            <a:r>
              <a:rPr kumimoji="1" lang="en-US" altLang="ja-JP" sz="2400" dirty="0" err="1" smtClean="0"/>
              <a:t>MapBase</a:t>
            </a:r>
            <a:r>
              <a:rPr kumimoji="1" lang="ja-JP" altLang="en-US" sz="2400" dirty="0" smtClean="0"/>
              <a:t>）を用意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DEM</a:t>
            </a:r>
            <a:r>
              <a:rPr kumimoji="1" lang="ja-JP" altLang="en-US" sz="2400" dirty="0" smtClean="0"/>
              <a:t>クラスは</a:t>
            </a:r>
            <a:r>
              <a:rPr kumimoji="1" lang="en-US" altLang="ja-JP" sz="2400" dirty="0" err="1" smtClean="0"/>
              <a:t>MapBase</a:t>
            </a:r>
            <a:r>
              <a:rPr kumimoji="1" lang="ja-JP" altLang="en-US" sz="2400" dirty="0" smtClean="0"/>
              <a:t>を走査してデータを返す</a:t>
            </a:r>
            <a:endParaRPr kumimoji="1" lang="ja-JP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653136"/>
            <a:ext cx="261937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3851920" y="4653136"/>
            <a:ext cx="1980220" cy="28803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MapBase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3851920" y="5043805"/>
            <a:ext cx="1980220" cy="28803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MapBase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3851920" y="5403845"/>
            <a:ext cx="1980220" cy="28803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MapBase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851920" y="5765423"/>
            <a:ext cx="1980220" cy="28803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MapBase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cxnSp>
        <p:nvCxnSpPr>
          <p:cNvPr id="9" name="直線コネクタ 8"/>
          <p:cNvCxnSpPr>
            <a:endCxn id="4" idx="3"/>
          </p:cNvCxnSpPr>
          <p:nvPr/>
        </p:nvCxnSpPr>
        <p:spPr>
          <a:xfrm flipH="1">
            <a:off x="5832140" y="4725144"/>
            <a:ext cx="684076" cy="72008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endCxn id="6" idx="3"/>
          </p:cNvCxnSpPr>
          <p:nvPr/>
        </p:nvCxnSpPr>
        <p:spPr>
          <a:xfrm flipH="1">
            <a:off x="5832140" y="4941168"/>
            <a:ext cx="684076" cy="24665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endCxn id="7" idx="3"/>
          </p:cNvCxnSpPr>
          <p:nvPr/>
        </p:nvCxnSpPr>
        <p:spPr>
          <a:xfrm flipH="1">
            <a:off x="5832140" y="5187821"/>
            <a:ext cx="684076" cy="3600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endCxn id="8" idx="3"/>
          </p:cNvCxnSpPr>
          <p:nvPr/>
        </p:nvCxnSpPr>
        <p:spPr>
          <a:xfrm flipH="1">
            <a:off x="5832140" y="5403845"/>
            <a:ext cx="684076" cy="50559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吹き出し 21"/>
          <p:cNvSpPr/>
          <p:nvPr/>
        </p:nvSpPr>
        <p:spPr>
          <a:xfrm>
            <a:off x="4355976" y="6454901"/>
            <a:ext cx="1872208" cy="320159"/>
          </a:xfrm>
          <a:prstGeom prst="wedgeRectCallout">
            <a:avLst>
              <a:gd name="adj1" fmla="val 43271"/>
              <a:gd name="adj2" fmla="val -223108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r>
              <a:rPr lang="ja-JP" altLang="en-US" dirty="0"/>
              <a:t>対</a:t>
            </a:r>
            <a:r>
              <a:rPr lang="en-US" altLang="ja-JP" dirty="0"/>
              <a:t>1</a:t>
            </a:r>
            <a:r>
              <a:rPr lang="ja-JP" altLang="en-US" dirty="0"/>
              <a:t>で</a:t>
            </a:r>
            <a:r>
              <a:rPr lang="ja-JP" altLang="en-US" dirty="0" smtClean="0"/>
              <a:t>対応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7309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smtClean="0"/>
              <a:t>DEM</a:t>
            </a:r>
            <a:r>
              <a:rPr kumimoji="1" lang="ja-JP" altLang="en-US" sz="3200" dirty="0" smtClean="0"/>
              <a:t>クラスの初期化時に</a:t>
            </a:r>
            <a:r>
              <a:rPr lang="ja-JP" altLang="en-US" sz="3200" dirty="0" smtClean="0"/>
              <a:t>マップを把握する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2581544"/>
          </a:xfrm>
        </p:spPr>
        <p:txBody>
          <a:bodyPr>
            <a:normAutofit fontScale="92500"/>
          </a:bodyPr>
          <a:lstStyle/>
          <a:p>
            <a:r>
              <a:rPr kumimoji="1" lang="en-US" altLang="ja-JP" dirty="0" smtClean="0"/>
              <a:t>DEM</a:t>
            </a:r>
            <a:r>
              <a:rPr kumimoji="1" lang="ja-JP" altLang="en-US" dirty="0" smtClean="0"/>
              <a:t>クラスのインスタンス生成時に、全ての</a:t>
            </a:r>
            <a:r>
              <a:rPr kumimoji="1" lang="en-US" altLang="ja-JP" dirty="0" smtClean="0"/>
              <a:t>DEM</a:t>
            </a:r>
            <a:r>
              <a:rPr kumimoji="1" lang="ja-JP" altLang="en-US" dirty="0" smtClean="0"/>
              <a:t>ファイルのヘッダ情報を読み込む</a:t>
            </a:r>
            <a:endParaRPr kumimoji="1" lang="en-US" altLang="ja-JP" dirty="0" smtClean="0"/>
          </a:p>
          <a:p>
            <a:r>
              <a:rPr lang="ja-JP" altLang="en-US" dirty="0"/>
              <a:t>ヘッダに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ID</a:t>
            </a:r>
            <a:r>
              <a:rPr lang="ja-JP" altLang="en-US" dirty="0" err="1" smtClean="0"/>
              <a:t>，</a:t>
            </a:r>
            <a:r>
              <a:rPr lang="ja-JP" altLang="en-US" dirty="0" smtClean="0"/>
              <a:t>領域情報（緯度・経度），マップのサイズ，メッシュの大まかなサイズが含まれている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6545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err="1" smtClean="0"/>
              <a:t>MapBase</a:t>
            </a:r>
            <a:r>
              <a:rPr kumimoji="1" lang="ja-JP" altLang="en-US" sz="3200" dirty="0" smtClean="0"/>
              <a:t>クラスのインスタンスは必要な時に必要なだけ用意する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DEM</a:t>
            </a:r>
            <a:r>
              <a:rPr lang="ja-JP" altLang="en-US" dirty="0"/>
              <a:t>クラス</a:t>
            </a:r>
            <a:r>
              <a:rPr lang="ja-JP" altLang="en-US" dirty="0" smtClean="0"/>
              <a:t>は、</a:t>
            </a:r>
            <a:r>
              <a:rPr lang="ja-JP" altLang="en-US" dirty="0"/>
              <a:t>まず</a:t>
            </a:r>
            <a:r>
              <a:rPr lang="ja-JP" altLang="en-US" dirty="0" smtClean="0"/>
              <a:t>必要</a:t>
            </a:r>
            <a:r>
              <a:rPr lang="ja-JP" altLang="en-US" dirty="0"/>
              <a:t>な</a:t>
            </a:r>
            <a:r>
              <a:rPr lang="ja-JP" altLang="en-US" dirty="0" smtClean="0"/>
              <a:t>マップが既読か</a:t>
            </a:r>
            <a:r>
              <a:rPr lang="ja-JP" altLang="en-US" dirty="0"/>
              <a:t>どうかをチェックする</a:t>
            </a:r>
          </a:p>
          <a:p>
            <a:pPr lvl="1"/>
            <a:r>
              <a:rPr kumimoji="1" lang="ja-JP" altLang="en-US" dirty="0" smtClean="0"/>
              <a:t>全ての</a:t>
            </a:r>
            <a:r>
              <a:rPr kumimoji="1" lang="en-US" altLang="ja-JP" dirty="0" err="1" smtClean="0"/>
              <a:t>MapBase</a:t>
            </a:r>
            <a:r>
              <a:rPr kumimoji="1" lang="ja-JP" altLang="en-US" dirty="0" smtClean="0"/>
              <a:t>が標高の情報を読み込む必要はない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必要と判断</a:t>
            </a:r>
            <a:r>
              <a:rPr lang="ja-JP" altLang="en-US" dirty="0" smtClean="0"/>
              <a:t>された</a:t>
            </a:r>
            <a:r>
              <a:rPr lang="en-US" altLang="ja-JP" dirty="0" err="1" smtClean="0"/>
              <a:t>MapBase</a:t>
            </a:r>
            <a:r>
              <a:rPr lang="ja-JP" altLang="en-US" dirty="0" smtClean="0"/>
              <a:t>だけが実態を保持すればメモリ消費が小さくて済む</a:t>
            </a:r>
            <a:endParaRPr lang="en-US" altLang="ja-JP" dirty="0" smtClean="0"/>
          </a:p>
          <a:p>
            <a:r>
              <a:rPr lang="ja-JP" altLang="en-US" dirty="0"/>
              <a:t>既読で</a:t>
            </a:r>
            <a:r>
              <a:rPr lang="ja-JP" altLang="en-US" dirty="0" smtClean="0"/>
              <a:t>あれば次頁の処理を速やかに実施</a:t>
            </a:r>
            <a:endParaRPr lang="en-US" altLang="ja-JP" dirty="0" smtClean="0"/>
          </a:p>
          <a:p>
            <a:r>
              <a:rPr lang="ja-JP" altLang="en-US" dirty="0" smtClean="0"/>
              <a:t>未読であれば</a:t>
            </a:r>
            <a:r>
              <a:rPr lang="ja-JP" altLang="en-US" dirty="0" smtClean="0"/>
              <a:t>、ファイル</a:t>
            </a:r>
            <a:r>
              <a:rPr lang="ja-JP" altLang="en-US" dirty="0" smtClean="0"/>
              <a:t>を読み込む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そして次</a:t>
            </a:r>
            <a:r>
              <a:rPr lang="ja-JP" altLang="en-US" dirty="0"/>
              <a:t>頁</a:t>
            </a:r>
            <a:r>
              <a:rPr lang="ja-JP" altLang="en-US" dirty="0" smtClean="0"/>
              <a:t>の処理を実施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520698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標高データ要求時の処理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1069376"/>
          </a:xfrm>
          <a:ln>
            <a:solidFill>
              <a:schemeClr val="accent5"/>
            </a:solidFill>
          </a:ln>
        </p:spPr>
        <p:txBody>
          <a:bodyPr anchor="ctr">
            <a:normAutofit fontScale="77500" lnSpcReduction="20000"/>
          </a:bodyPr>
          <a:lstStyle/>
          <a:p>
            <a:r>
              <a:rPr kumimoji="1" lang="ja-JP" altLang="en-US" dirty="0" smtClean="0"/>
              <a:t>利用可能な</a:t>
            </a:r>
            <a:r>
              <a:rPr kumimoji="1" lang="en-US" altLang="ja-JP" dirty="0" err="1" smtClean="0"/>
              <a:t>MapBase</a:t>
            </a:r>
            <a:r>
              <a:rPr lang="ja-JP" altLang="en-US" dirty="0" smtClean="0"/>
              <a:t>インスタンスを走査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領域内に指定座標が入るかどうか</a:t>
            </a:r>
            <a:r>
              <a:rPr kumimoji="1" lang="ja-JP" altLang="en-US" dirty="0" smtClean="0"/>
              <a:t>を判定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生成</a:t>
            </a:r>
            <a:r>
              <a:rPr lang="ja-JP" altLang="en-US" dirty="0" smtClean="0"/>
              <a:t>した</a:t>
            </a:r>
            <a:r>
              <a:rPr lang="en-US" altLang="ja-JP" dirty="0" err="1" smtClean="0"/>
              <a:t>MapBase</a:t>
            </a:r>
            <a:r>
              <a:rPr lang="ja-JP" altLang="en-US" dirty="0" smtClean="0"/>
              <a:t>全てについて</a:t>
            </a:r>
            <a:r>
              <a:rPr lang="ja-JP" altLang="en-US" dirty="0"/>
              <a:t>検査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913993" y="3309984"/>
            <a:ext cx="7772400" cy="40704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anchor="ctr">
            <a:normAutofit fontScale="77500" lnSpcReduction="2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ja-JP" altLang="en-US" dirty="0" smtClean="0"/>
              <a:t>発見した</a:t>
            </a:r>
            <a:r>
              <a:rPr lang="en-US" altLang="ja-JP" dirty="0" err="1" smtClean="0"/>
              <a:t>MapBase</a:t>
            </a:r>
            <a:r>
              <a:rPr lang="ja-JP" altLang="en-US" dirty="0" smtClean="0"/>
              <a:t>に、緯度経度を指定してデータ要求</a:t>
            </a:r>
            <a:endParaRPr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913993" y="4077072"/>
            <a:ext cx="7772400" cy="86409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anchor="ctr">
            <a:normAutofit fontScale="55000" lnSpcReduction="2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ja-JP" altLang="en-US" dirty="0" smtClean="0"/>
              <a:t>緯度経度を内部アドレスへ変換する</a:t>
            </a:r>
            <a:endParaRPr lang="en-US" altLang="ja-JP" dirty="0" smtClean="0"/>
          </a:p>
          <a:p>
            <a:pPr lvl="1"/>
            <a:r>
              <a:rPr lang="ja-JP" altLang="en-US" dirty="0"/>
              <a:t>データ</a:t>
            </a:r>
            <a:r>
              <a:rPr lang="ja-JP" altLang="en-US" dirty="0" smtClean="0"/>
              <a:t>は直接には</a:t>
            </a:r>
            <a:r>
              <a:rPr lang="en-US" altLang="ja-JP" dirty="0" smtClean="0"/>
              <a:t>2</a:t>
            </a:r>
            <a:r>
              <a:rPr lang="ja-JP" altLang="en-US" dirty="0" smtClean="0"/>
              <a:t>次元配列に格納されている</a:t>
            </a:r>
            <a:endParaRPr lang="en-US" altLang="ja-JP" dirty="0" smtClean="0"/>
          </a:p>
          <a:p>
            <a:r>
              <a:rPr lang="ja-JP" altLang="en-US" dirty="0" smtClean="0"/>
              <a:t>得られたアドレスに格納されたデータを返す</a:t>
            </a:r>
            <a:endParaRPr lang="ja-JP" altLang="en-US" dirty="0"/>
          </a:p>
        </p:txBody>
      </p:sp>
      <p:cxnSp>
        <p:nvCxnSpPr>
          <p:cNvPr id="7" name="直線矢印コネクタ 6"/>
          <p:cNvCxnSpPr>
            <a:stCxn id="3" idx="2"/>
            <a:endCxn id="4" idx="0"/>
          </p:cNvCxnSpPr>
          <p:nvPr/>
        </p:nvCxnSpPr>
        <p:spPr>
          <a:xfrm flipH="1">
            <a:off x="4800193" y="2852936"/>
            <a:ext cx="407" cy="457048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4" idx="2"/>
            <a:endCxn id="5" idx="0"/>
          </p:cNvCxnSpPr>
          <p:nvPr/>
        </p:nvCxnSpPr>
        <p:spPr>
          <a:xfrm>
            <a:off x="4800193" y="3717032"/>
            <a:ext cx="0" cy="36004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2" idx="2"/>
            <a:endCxn id="3" idx="0"/>
          </p:cNvCxnSpPr>
          <p:nvPr/>
        </p:nvCxnSpPr>
        <p:spPr>
          <a:xfrm>
            <a:off x="4800600" y="1426464"/>
            <a:ext cx="0" cy="357096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860032" y="138511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緯度・経度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92280" y="3933056"/>
            <a:ext cx="15121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/>
              <a:t>MapBase</a:t>
            </a:r>
            <a:r>
              <a:rPr kumimoji="1" lang="ja-JP" altLang="en-US" dirty="0" smtClean="0"/>
              <a:t>内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804248" y="1595711"/>
            <a:ext cx="18070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DEM</a:t>
            </a:r>
            <a:r>
              <a:rPr lang="ja-JP" altLang="en-US" dirty="0" smtClean="0"/>
              <a:t>クラス</a:t>
            </a:r>
            <a:r>
              <a:rPr kumimoji="1" lang="ja-JP" altLang="en-US" dirty="0" smtClean="0"/>
              <a:t>内</a:t>
            </a:r>
            <a:endParaRPr kumimoji="1" lang="ja-JP" altLang="en-US" dirty="0"/>
          </a:p>
        </p:txBody>
      </p:sp>
      <p:sp>
        <p:nvSpPr>
          <p:cNvPr id="19" name="コンテンツ プレースホルダー 2"/>
          <p:cNvSpPr txBox="1">
            <a:spLocks/>
          </p:cNvSpPr>
          <p:nvPr/>
        </p:nvSpPr>
        <p:spPr>
          <a:xfrm>
            <a:off x="914400" y="5326208"/>
            <a:ext cx="7772400" cy="40704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anchor="ctr">
            <a:normAutofit fontScale="77500" lnSpcReduction="2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1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ja-JP" altLang="en-US" dirty="0" smtClean="0"/>
              <a:t>得られた標高値をリレーする形で返す</a:t>
            </a:r>
            <a:endParaRPr lang="ja-JP" altLang="en-US" dirty="0"/>
          </a:p>
        </p:txBody>
      </p:sp>
      <p:cxnSp>
        <p:nvCxnSpPr>
          <p:cNvPr id="20" name="直線矢印コネクタ 19"/>
          <p:cNvCxnSpPr>
            <a:stCxn id="19" idx="2"/>
          </p:cNvCxnSpPr>
          <p:nvPr/>
        </p:nvCxnSpPr>
        <p:spPr>
          <a:xfrm>
            <a:off x="4800600" y="5733256"/>
            <a:ext cx="0" cy="59321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860032" y="595713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標高</a:t>
            </a:r>
            <a:endParaRPr kumimoji="1" lang="ja-JP" altLang="en-US" dirty="0"/>
          </a:p>
        </p:txBody>
      </p:sp>
      <p:cxnSp>
        <p:nvCxnSpPr>
          <p:cNvPr id="24" name="直線矢印コネクタ 23"/>
          <p:cNvCxnSpPr>
            <a:stCxn id="5" idx="2"/>
            <a:endCxn id="19" idx="0"/>
          </p:cNvCxnSpPr>
          <p:nvPr/>
        </p:nvCxnSpPr>
        <p:spPr>
          <a:xfrm>
            <a:off x="4800193" y="4941168"/>
            <a:ext cx="407" cy="38504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090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相対アド</a:t>
            </a:r>
            <a:r>
              <a:rPr lang="ja-JP" altLang="en-US" dirty="0" smtClean="0"/>
              <a:t>レス指定時の処理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クライアント</a:t>
            </a:r>
            <a:r>
              <a:rPr kumimoji="1" lang="ja-JP" altLang="en-US" smtClean="0"/>
              <a:t>が、中心</a:t>
            </a:r>
            <a:r>
              <a:rPr kumimoji="1" lang="ja-JP" altLang="en-US" smtClean="0"/>
              <a:t>座標</a:t>
            </a:r>
            <a:r>
              <a:rPr kumimoji="1" lang="ja-JP" altLang="en-US" smtClean="0"/>
              <a:t>と相対</a:t>
            </a:r>
            <a:r>
              <a:rPr kumimoji="1" lang="ja-JP" altLang="en-US" dirty="0" smtClean="0"/>
              <a:t>メッシュ座標で標高を要求してきた場合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中心座標</a:t>
            </a:r>
            <a:r>
              <a:rPr lang="ja-JP" altLang="en-US" dirty="0" smtClean="0"/>
              <a:t>の該当する</a:t>
            </a:r>
            <a:r>
              <a:rPr lang="en-US" altLang="ja-JP" dirty="0" err="1" smtClean="0"/>
              <a:t>MapBase</a:t>
            </a:r>
            <a:r>
              <a:rPr lang="ja-JP" altLang="en-US" dirty="0" smtClean="0"/>
              <a:t>を検索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該当</a:t>
            </a:r>
            <a:r>
              <a:rPr kumimoji="1" lang="en-US" altLang="ja-JP" dirty="0" err="1" smtClean="0"/>
              <a:t>MapBase</a:t>
            </a:r>
            <a:r>
              <a:rPr kumimoji="1" lang="ja-JP" altLang="en-US" dirty="0" smtClean="0"/>
              <a:t>に対して座標と相対アドレスを渡して、該当する地点の緯度・経度を返してもらう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返された座標について、前頁の処理を実施することで標高値を得る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968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DEM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714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/>
              <a:t>DEM</a:t>
            </a:r>
            <a:r>
              <a:rPr kumimoji="1" lang="ja-JP" altLang="en-US" sz="3600" dirty="0" smtClean="0"/>
              <a:t>とは、数値化した標高地図である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デジタル</a:t>
            </a:r>
            <a:r>
              <a:rPr kumimoji="1" lang="ja-JP" altLang="en-US" dirty="0" smtClean="0"/>
              <a:t>標高モデル</a:t>
            </a:r>
            <a:r>
              <a:rPr kumimoji="1" lang="en-US" altLang="ja-JP" dirty="0" smtClean="0"/>
              <a:t>=&gt;</a:t>
            </a:r>
            <a:r>
              <a:rPr kumimoji="1" lang="en-US" altLang="ja-JP" dirty="0" smtClean="0"/>
              <a:t>DEM</a:t>
            </a:r>
          </a:p>
          <a:p>
            <a:r>
              <a:rPr lang="ja-JP" altLang="en-US" dirty="0"/>
              <a:t>座標</a:t>
            </a:r>
            <a:r>
              <a:rPr lang="ja-JP" altLang="en-US" dirty="0" smtClean="0"/>
              <a:t>とそれに対応する標高を記録したデジタル情報</a:t>
            </a:r>
            <a:endParaRPr lang="en-US" altLang="ja-JP" dirty="0" smtClean="0"/>
          </a:p>
          <a:p>
            <a:r>
              <a:rPr kumimoji="1" lang="ja-JP" altLang="en-US" dirty="0" smtClean="0"/>
              <a:t>テキスト形式だったり、バイナリ形式だったりする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079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日本の</a:t>
            </a:r>
            <a:r>
              <a:rPr kumimoji="1" lang="en-US" altLang="ja-JP" dirty="0" smtClean="0"/>
              <a:t>DEM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767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dirty="0" smtClean="0"/>
              <a:t>日本の</a:t>
            </a:r>
            <a:r>
              <a:rPr kumimoji="1" lang="en-US" altLang="ja-JP" sz="3200" dirty="0" smtClean="0"/>
              <a:t>DEM</a:t>
            </a:r>
            <a:r>
              <a:rPr kumimoji="1" lang="ja-JP" altLang="en-US" sz="3200" dirty="0" smtClean="0"/>
              <a:t>は国土地理院が発行している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0557" y="3645024"/>
            <a:ext cx="7772400" cy="3024336"/>
          </a:xfrm>
        </p:spPr>
        <p:txBody>
          <a:bodyPr/>
          <a:lstStyle/>
          <a:p>
            <a:r>
              <a:rPr lang="ja-JP" altLang="en-US" dirty="0" smtClean="0"/>
              <a:t>地図</a:t>
            </a:r>
            <a:r>
              <a:rPr lang="ja-JP" altLang="en-US" dirty="0"/>
              <a:t>は</a:t>
            </a:r>
            <a:r>
              <a:rPr lang="en-US" altLang="ja-JP" dirty="0"/>
              <a:t>XML</a:t>
            </a:r>
            <a:r>
              <a:rPr lang="ja-JP" altLang="en-US" dirty="0"/>
              <a:t>形式</a:t>
            </a:r>
            <a:endParaRPr lang="en-US" altLang="ja-JP" dirty="0"/>
          </a:p>
          <a:p>
            <a:pPr lvl="1"/>
            <a:r>
              <a:rPr lang="ja-JP" altLang="en-US" dirty="0"/>
              <a:t>本体はテキスト</a:t>
            </a:r>
            <a:endParaRPr lang="en-US" altLang="ja-JP" dirty="0"/>
          </a:p>
          <a:p>
            <a:pPr lvl="1"/>
            <a:r>
              <a:rPr lang="ja-JP" altLang="en-US" dirty="0"/>
              <a:t>タグで要素ごとに分類されている</a:t>
            </a:r>
            <a:endParaRPr lang="en-US" altLang="ja-JP" dirty="0"/>
          </a:p>
          <a:p>
            <a:pPr lvl="1"/>
            <a:r>
              <a:rPr lang="ja-JP" altLang="en-US" dirty="0"/>
              <a:t>ラスタデータとして提供されている</a:t>
            </a:r>
            <a:endParaRPr lang="en-US" altLang="ja-JP" dirty="0"/>
          </a:p>
          <a:p>
            <a:r>
              <a:rPr kumimoji="1" lang="ja-JP" altLang="en-US" dirty="0" smtClean="0"/>
              <a:t>日本を細かい長方形の領域に</a:t>
            </a:r>
            <a:r>
              <a:rPr kumimoji="1" lang="ja-JP" altLang="en-US" smtClean="0"/>
              <a:t>分けて提供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44" y="1124744"/>
            <a:ext cx="7999413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28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以降に出てくる</a:t>
            </a:r>
            <a:r>
              <a:rPr kumimoji="1" lang="en-US" altLang="ja-JP" dirty="0" smtClean="0"/>
              <a:t>DEM</a:t>
            </a:r>
            <a:r>
              <a:rPr kumimoji="1" lang="ja-JP" altLang="en-US" dirty="0" smtClean="0"/>
              <a:t>は国土地理院の</a:t>
            </a:r>
            <a:r>
              <a:rPr kumimoji="1" lang="en-US" altLang="ja-JP" dirty="0" smtClean="0"/>
              <a:t>DEM</a:t>
            </a:r>
            <a:r>
              <a:rPr kumimoji="1" lang="ja-JP" altLang="en-US" dirty="0" smtClean="0"/>
              <a:t>を指す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データフォーマット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150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2581544"/>
          </a:xfrm>
        </p:spPr>
        <p:txBody>
          <a:bodyPr/>
          <a:lstStyle/>
          <a:p>
            <a:r>
              <a:rPr lang="ja-JP" altLang="en-US" dirty="0" smtClean="0"/>
              <a:t>ファイルの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と地名・座標の一覧は公開されていない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なぜ？</a:t>
            </a:r>
            <a:endParaRPr lang="en-US" altLang="ja-JP" dirty="0" smtClean="0"/>
          </a:p>
          <a:p>
            <a:r>
              <a:rPr lang="ja-JP" altLang="en-US" dirty="0" smtClean="0"/>
              <a:t>データフォーマット</a:t>
            </a:r>
            <a:r>
              <a:rPr lang="ja-JP" altLang="en-US" dirty="0"/>
              <a:t>に関しては、実際のファイルを読んで解読してください</a:t>
            </a:r>
          </a:p>
          <a:p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802322" y="4365104"/>
            <a:ext cx="2930844" cy="2376264"/>
            <a:chOff x="514290" y="4365104"/>
            <a:chExt cx="2930844" cy="237626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437112"/>
              <a:ext cx="2905582" cy="2232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514290" y="4509120"/>
              <a:ext cx="2930844" cy="2024608"/>
              <a:chOff x="514290" y="4509120"/>
              <a:chExt cx="2930844" cy="2024608"/>
            </a:xfrm>
          </p:grpSpPr>
          <p:cxnSp>
            <p:nvCxnSpPr>
              <p:cNvPr id="5" name="直線コネクタ 4"/>
              <p:cNvCxnSpPr/>
              <p:nvPr/>
            </p:nvCxnSpPr>
            <p:spPr>
              <a:xfrm>
                <a:off x="539552" y="4797152"/>
                <a:ext cx="290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/>
              <p:cNvCxnSpPr/>
              <p:nvPr/>
            </p:nvCxnSpPr>
            <p:spPr>
              <a:xfrm>
                <a:off x="539552" y="4949552"/>
                <a:ext cx="290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539552" y="5085184"/>
                <a:ext cx="290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>
                <a:off x="539552" y="5229200"/>
                <a:ext cx="290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/>
              <p:cNvCxnSpPr/>
              <p:nvPr/>
            </p:nvCxnSpPr>
            <p:spPr>
              <a:xfrm>
                <a:off x="539552" y="4653136"/>
                <a:ext cx="290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>
                <a:off x="539552" y="4509120"/>
                <a:ext cx="290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/>
              <p:cNvCxnSpPr/>
              <p:nvPr/>
            </p:nvCxnSpPr>
            <p:spPr>
              <a:xfrm>
                <a:off x="539552" y="5373216"/>
                <a:ext cx="290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/>
              <p:nvPr/>
            </p:nvCxnSpPr>
            <p:spPr>
              <a:xfrm>
                <a:off x="514290" y="5805264"/>
                <a:ext cx="290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/>
              <p:nvPr/>
            </p:nvCxnSpPr>
            <p:spPr>
              <a:xfrm>
                <a:off x="514290" y="5957664"/>
                <a:ext cx="290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/>
              <p:nvPr/>
            </p:nvCxnSpPr>
            <p:spPr>
              <a:xfrm>
                <a:off x="514290" y="6093296"/>
                <a:ext cx="290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/>
              <p:nvPr/>
            </p:nvCxnSpPr>
            <p:spPr>
              <a:xfrm>
                <a:off x="514290" y="6237312"/>
                <a:ext cx="290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514290" y="5661248"/>
                <a:ext cx="290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514290" y="5517232"/>
                <a:ext cx="290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>
                <a:off x="514290" y="6381328"/>
                <a:ext cx="290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>
                <a:off x="539552" y="6533728"/>
                <a:ext cx="290558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線コネクタ 22"/>
            <p:cNvCxnSpPr/>
            <p:nvPr/>
          </p:nvCxnSpPr>
          <p:spPr>
            <a:xfrm rot="5400000">
              <a:off x="1458277" y="5563477"/>
              <a:ext cx="23557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rot="5400000">
              <a:off x="1305877" y="5563477"/>
              <a:ext cx="23557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rot="5400000">
              <a:off x="1170245" y="5563477"/>
              <a:ext cx="23557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rot="5400000">
              <a:off x="1026229" y="5563477"/>
              <a:ext cx="23557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rot="5400000">
              <a:off x="1602293" y="5563477"/>
              <a:ext cx="23557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rot="5400000">
              <a:off x="1746309" y="5563477"/>
              <a:ext cx="23557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rot="5400000">
              <a:off x="882213" y="5563477"/>
              <a:ext cx="23557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 rot="5400000">
              <a:off x="450165" y="5542995"/>
              <a:ext cx="23557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 rot="5400000">
              <a:off x="297765" y="5542995"/>
              <a:ext cx="23557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 rot="5400000">
              <a:off x="162133" y="5542995"/>
              <a:ext cx="23557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rot="5400000">
              <a:off x="18117" y="5542995"/>
              <a:ext cx="23557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rot="5400000">
              <a:off x="594181" y="5542995"/>
              <a:ext cx="23557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rot="5400000">
              <a:off x="738197" y="5542995"/>
              <a:ext cx="23557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 rot="5400000">
              <a:off x="-125899" y="5542995"/>
              <a:ext cx="23557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rot="5400000">
              <a:off x="-278299" y="5563477"/>
              <a:ext cx="23557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 rot="5400000">
              <a:off x="1881941" y="5542995"/>
              <a:ext cx="23557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 rot="5400000">
              <a:off x="2025957" y="5542995"/>
              <a:ext cx="23557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rot="5400000">
              <a:off x="2169973" y="5542995"/>
              <a:ext cx="23557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rot="5400000">
              <a:off x="-422315" y="5542995"/>
              <a:ext cx="23557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 rot="5400000">
              <a:off x="-566331" y="5542995"/>
              <a:ext cx="235578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矢印コネクタ 42"/>
          <p:cNvCxnSpPr/>
          <p:nvPr/>
        </p:nvCxnSpPr>
        <p:spPr>
          <a:xfrm>
            <a:off x="899592" y="4587417"/>
            <a:ext cx="327636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927380" y="4604118"/>
            <a:ext cx="8384" cy="2001551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3923928" y="471703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39552" y="6237312"/>
            <a:ext cx="35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四角形吹き出し 50"/>
          <p:cNvSpPr/>
          <p:nvPr/>
        </p:nvSpPr>
        <p:spPr>
          <a:xfrm>
            <a:off x="5004048" y="4949485"/>
            <a:ext cx="3960440" cy="1656184"/>
          </a:xfrm>
          <a:prstGeom prst="wedgeRectCallout">
            <a:avLst>
              <a:gd name="adj1" fmla="val -95481"/>
              <a:gd name="adj2" fmla="val -20880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/>
              <a:t>　地図は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メッシュが</a:t>
            </a:r>
            <a:r>
              <a:rPr lang="en-US" altLang="ja-JP" dirty="0" smtClean="0"/>
              <a:t>5 m,10 m</a:t>
            </a:r>
            <a:r>
              <a:rPr lang="ja-JP" altLang="en-US" dirty="0" smtClean="0"/>
              <a:t>のいずれかで離散化されており、標高値は</a:t>
            </a:r>
            <a:r>
              <a:rPr lang="en-US" altLang="ja-JP" dirty="0" smtClean="0"/>
              <a:t>0.1 m</a:t>
            </a:r>
            <a:r>
              <a:rPr lang="ja-JP" altLang="en-US" dirty="0" smtClean="0"/>
              <a:t>の分解能で記載されている。ただし、</a:t>
            </a:r>
            <a:r>
              <a:rPr lang="en-US" altLang="ja-JP" dirty="0" smtClean="0"/>
              <a:t>1 m</a:t>
            </a:r>
            <a:r>
              <a:rPr lang="ja-JP" altLang="en-US" dirty="0" smtClean="0"/>
              <a:t>以下については参考値とされている。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204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DEM</a:t>
            </a:r>
            <a:r>
              <a:rPr kumimoji="1" lang="ja-JP" altLang="en-US" dirty="0" smtClean="0"/>
              <a:t>クラスの基本設計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090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実現したい機能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1357408"/>
          </a:xfrm>
        </p:spPr>
        <p:txBody>
          <a:bodyPr/>
          <a:lstStyle/>
          <a:p>
            <a:r>
              <a:rPr kumimoji="1" lang="ja-JP" altLang="en-US" dirty="0" smtClean="0"/>
              <a:t>緯度経度を指定するとその地点の標高を返すようにしたい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846853" y="3616931"/>
            <a:ext cx="2376264" cy="20882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クライアントクラス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364088" y="3400907"/>
            <a:ext cx="3312368" cy="25202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DEM</a:t>
            </a:r>
            <a:r>
              <a:rPr kumimoji="1" lang="ja-JP" altLang="en-US" sz="4000" dirty="0" smtClean="0"/>
              <a:t>クラス</a:t>
            </a:r>
            <a:endParaRPr kumimoji="1" lang="ja-JP" altLang="en-US" sz="4000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3419872" y="4149080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3419872" y="5301208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491880" y="361693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緯度・経度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91880" y="48691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標高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9073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トロ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メトロ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メトロ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148</TotalTime>
  <Words>526</Words>
  <Application>Microsoft Office PowerPoint</Application>
  <PresentationFormat>画面に合わせる 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メトロ</vt:lpstr>
      <vt:lpstr>DEMクラスの設計</vt:lpstr>
      <vt:lpstr>DEMとは</vt:lpstr>
      <vt:lpstr>DEMとは、数値化した標高地図である</vt:lpstr>
      <vt:lpstr>日本のDEM</vt:lpstr>
      <vt:lpstr>日本のDEMは国土地理院が発行している</vt:lpstr>
      <vt:lpstr>データフォーマット</vt:lpstr>
      <vt:lpstr>データフォーマット</vt:lpstr>
      <vt:lpstr>DEMクラスの基本設計</vt:lpstr>
      <vt:lpstr>実現したい機能</vt:lpstr>
      <vt:lpstr>基本構造は、MapBaseクラスとのコラボ</vt:lpstr>
      <vt:lpstr>DEMクラスの初期化時にマップを把握する</vt:lpstr>
      <vt:lpstr>MapBaseクラスのインスタンスは必要な時に必要なだけ用意する</vt:lpstr>
      <vt:lpstr>標高データ要求時の処理</vt:lpstr>
      <vt:lpstr>相対アドレス指定時の処理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DEMクラスの設計</dc:title>
  <dc:creator>morishita</dc:creator>
  <cp:lastModifiedBy>morishita</cp:lastModifiedBy>
  <cp:revision>22</cp:revision>
  <dcterms:created xsi:type="dcterms:W3CDTF">2011-12-22T05:28:18Z</dcterms:created>
  <dcterms:modified xsi:type="dcterms:W3CDTF">2012-03-19T08:12:43Z</dcterms:modified>
</cp:coreProperties>
</file>