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7" r:id="rId3"/>
    <p:sldId id="300" r:id="rId4"/>
    <p:sldId id="258" r:id="rId5"/>
    <p:sldId id="314" r:id="rId6"/>
    <p:sldId id="319" r:id="rId7"/>
    <p:sldId id="320" r:id="rId8"/>
    <p:sldId id="324" r:id="rId9"/>
    <p:sldId id="325" r:id="rId10"/>
    <p:sldId id="326" r:id="rId11"/>
    <p:sldId id="327" r:id="rId12"/>
    <p:sldId id="315" r:id="rId13"/>
    <p:sldId id="317" r:id="rId14"/>
    <p:sldId id="328" r:id="rId15"/>
    <p:sldId id="323" r:id="rId16"/>
    <p:sldId id="318" r:id="rId17"/>
    <p:sldId id="322" r:id="rId18"/>
    <p:sldId id="316" r:id="rId19"/>
    <p:sldId id="321" r:id="rId20"/>
    <p:sldId id="329" r:id="rId21"/>
    <p:sldId id="259" r:id="rId22"/>
    <p:sldId id="302" r:id="rId23"/>
    <p:sldId id="285" r:id="rId24"/>
    <p:sldId id="274" r:id="rId25"/>
    <p:sldId id="330" r:id="rId26"/>
    <p:sldId id="260" r:id="rId27"/>
    <p:sldId id="275" r:id="rId28"/>
    <p:sldId id="282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26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60" d="100"/>
          <a:sy n="60" d="100"/>
        </p:scale>
        <p:origin x="6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ツール解説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Bird </a:t>
            </a:r>
            <a:r>
              <a:rPr lang="en-US" altLang="ja-JP" dirty="0"/>
              <a:t>Recognizer With </a:t>
            </a:r>
            <a:r>
              <a:rPr lang="en-US" altLang="ja-JP" dirty="0" smtClean="0"/>
              <a:t>Song</a:t>
            </a:r>
            <a:endParaRPr kumimoji="1"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2013/6/23 K. Morishita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6959068" cy="10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722" y="5805264"/>
            <a:ext cx="7992887" cy="78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6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0052" y="3140968"/>
            <a:ext cx="59817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632" y="2113073"/>
            <a:ext cx="5426008" cy="34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179511" y="2101948"/>
            <a:ext cx="8784976" cy="864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B</a:t>
            </a:r>
            <a:r>
              <a:rPr lang="ja-JP" altLang="en-US" dirty="0" smtClean="0"/>
              <a:t>タイプ</a:t>
            </a:r>
          </a:p>
          <a:p>
            <a:r>
              <a:rPr lang="ja-JP" altLang="en-US" dirty="0" smtClean="0"/>
              <a:t>一つ一つの音源ファイル毎に生成されるファイル</a:t>
            </a:r>
            <a:endParaRPr lang="en-US" altLang="ja-JP" dirty="0"/>
          </a:p>
        </p:txBody>
      </p:sp>
      <p:sp>
        <p:nvSpPr>
          <p:cNvPr id="2" name="右矢印 1"/>
          <p:cNvSpPr/>
          <p:nvPr/>
        </p:nvSpPr>
        <p:spPr>
          <a:xfrm>
            <a:off x="107503" y="3104964"/>
            <a:ext cx="2832549" cy="648072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音源ファイルのフルパス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 rot="5400000" flipH="1">
            <a:off x="4274637" y="387726"/>
            <a:ext cx="288032" cy="3284430"/>
          </a:xfrm>
          <a:prstGeom prst="rightBrace">
            <a:avLst>
              <a:gd name="adj1" fmla="val 6872"/>
              <a:gd name="adj2" fmla="val 493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64311" y="1516593"/>
            <a:ext cx="211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音源ファイル名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3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22" y="3017831"/>
            <a:ext cx="8140975" cy="379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247449" y="1340768"/>
            <a:ext cx="8573023" cy="16770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特徴</a:t>
            </a:r>
            <a:r>
              <a:rPr lang="ja-JP" altLang="en-US" dirty="0" smtClean="0"/>
              <a:t>部分のフォーマットは、利用した特徴ベクトル生成クラス（プログラム）によって異なる</a:t>
            </a:r>
          </a:p>
          <a:p>
            <a:r>
              <a:rPr lang="en-US" altLang="ja-JP" dirty="0" smtClean="0"/>
              <a:t>1c1d</a:t>
            </a:r>
            <a:r>
              <a:rPr lang="ja-JP" altLang="en-US" dirty="0" smtClean="0"/>
              <a:t>を利用した場合、前半</a:t>
            </a:r>
            <a:r>
              <a:rPr lang="en-US" altLang="ja-JP" dirty="0" smtClean="0"/>
              <a:t>16</a:t>
            </a:r>
            <a:r>
              <a:rPr lang="ja-JP" altLang="en-US" dirty="0" smtClean="0"/>
              <a:t>個が帯域パワー，後半</a:t>
            </a:r>
            <a:r>
              <a:rPr lang="en-US" altLang="ja-JP" dirty="0" smtClean="0"/>
              <a:t>50</a:t>
            </a:r>
            <a:r>
              <a:rPr lang="ja-JP" altLang="en-US" dirty="0" smtClean="0"/>
              <a:t>個が変調スペクトル</a:t>
            </a:r>
            <a:r>
              <a:rPr lang="en-US" altLang="ja-JP" dirty="0" smtClean="0"/>
              <a:t>0</a:t>
            </a:r>
            <a:r>
              <a:rPr lang="ja-JP" altLang="en-US" dirty="0" smtClean="0"/>
              <a:t>（厳密には</a:t>
            </a:r>
            <a:r>
              <a:rPr lang="en-US" altLang="ja-JP" dirty="0" smtClean="0"/>
              <a:t>0.3</a:t>
            </a:r>
            <a:r>
              <a:rPr lang="ja-JP" altLang="en-US" dirty="0" smtClean="0"/>
              <a:t>）～</a:t>
            </a:r>
            <a:r>
              <a:rPr lang="en-US" altLang="ja-JP" dirty="0" smtClean="0"/>
              <a:t>50</a:t>
            </a:r>
            <a:r>
              <a:rPr lang="ja-JP" altLang="en-US" dirty="0" smtClean="0"/>
              <a:t> </a:t>
            </a:r>
            <a:r>
              <a:rPr lang="en-US" altLang="ja-JP" dirty="0" smtClean="0"/>
              <a:t>Hz</a:t>
            </a:r>
            <a:r>
              <a:rPr lang="ja-JP" altLang="en-US" dirty="0" err="1" smtClean="0"/>
              <a:t>までの</a:t>
            </a:r>
            <a:r>
              <a:rPr lang="en-US" altLang="ja-JP" dirty="0" smtClean="0"/>
              <a:t>1 Hz</a:t>
            </a:r>
            <a:r>
              <a:rPr lang="ja-JP" altLang="en-US" dirty="0" smtClean="0"/>
              <a:t>毎の帯域パワースペクトル密度を表している</a:t>
            </a:r>
            <a:endParaRPr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654074" y="5013176"/>
            <a:ext cx="784887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この図は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の着色機能を使って、特徴ベクトルに色を付けてみたものです。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鳥によってこのパターンが違うのでざっくり観察するのに役に立つかも？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928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2060849"/>
            <a:ext cx="8784976" cy="3600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識別のために、特徴ベクトルを学習させます</a:t>
            </a:r>
            <a:endParaRPr kumimoji="1" lang="en-US" altLang="ja-JP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0302" y="2780928"/>
            <a:ext cx="604226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3491880" y="3969060"/>
            <a:ext cx="4320480" cy="32403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09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3134" y="2636912"/>
            <a:ext cx="4985370" cy="380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5539606" y="1844824"/>
            <a:ext cx="3312368" cy="792088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中は</a:t>
            </a:r>
            <a:r>
              <a:rPr kumimoji="1" lang="en-US" altLang="ja-JP" dirty="0" err="1" smtClean="0"/>
              <a:t>csv</a:t>
            </a:r>
            <a:r>
              <a:rPr kumimoji="1" lang="ja-JP" altLang="en-US" dirty="0" smtClean="0"/>
              <a:t>形式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023029"/>
            <a:ext cx="579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   </a:t>
            </a:r>
            <a:r>
              <a:rPr lang="en-US" altLang="ja-JP" dirty="0" smtClean="0"/>
              <a:t>OS</a:t>
            </a:r>
            <a:r>
              <a:rPr kumimoji="1" lang="ja-JP" altLang="en-US" dirty="0" smtClean="0"/>
              <a:t>の設定で、拡張子をデフォルトで表示させてください</a:t>
            </a:r>
            <a:endParaRPr kumimoji="1" lang="en-US" altLang="ja-JP" dirty="0" smtClean="0"/>
          </a:p>
          <a:p>
            <a:r>
              <a:rPr lang="en-US" altLang="ja-JP" dirty="0" smtClean="0"/>
              <a:t>**</a:t>
            </a:r>
            <a:r>
              <a:rPr lang="ja-JP" altLang="en-US" dirty="0" smtClean="0"/>
              <a:t>拡張子が何かわからない人は、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で検索しましょう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4294967295"/>
          </p:nvPr>
        </p:nvSpPr>
        <p:spPr>
          <a:xfrm>
            <a:off x="0" y="1412776"/>
            <a:ext cx="5796136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前準備として教師データを作成します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特徴ベクトルをテキストファイルへ書き出し、一つのフォルダへまとめる</a:t>
            </a:r>
            <a:endParaRPr kumimoji="1" lang="en-US" altLang="ja-JP" dirty="0" smtClean="0"/>
          </a:p>
          <a:p>
            <a:r>
              <a:rPr lang="ja-JP" altLang="en-US" dirty="0"/>
              <a:t>拡張子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fea</a:t>
            </a:r>
            <a:r>
              <a:rPr lang="ja-JP" altLang="en-US" dirty="0" smtClean="0"/>
              <a:t>とする</a:t>
            </a:r>
            <a:endParaRPr kumimoji="1" lang="en-US" altLang="ja-JP" dirty="0" smtClean="0"/>
          </a:p>
          <a:p>
            <a:r>
              <a:rPr lang="ja-JP" altLang="en-US" dirty="0" smtClean="0"/>
              <a:t>ファイル名が識別クラス名となる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右図では花の名だけど、これを鳥の名で作ればよい</a:t>
            </a:r>
            <a:endParaRPr kumimoji="1" lang="en-US" altLang="ja-JP" dirty="0" smtClean="0"/>
          </a:p>
          <a:p>
            <a:r>
              <a:rPr lang="ja-JP" altLang="en-US" dirty="0"/>
              <a:t>文字コードは</a:t>
            </a:r>
            <a:r>
              <a:rPr lang="ja-JP" altLang="en-US" dirty="0" smtClean="0"/>
              <a:t>、テキスト内で日本語を使うならば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とする</a:t>
            </a:r>
            <a:endParaRPr lang="en-US" altLang="ja-JP" dirty="0" smtClean="0"/>
          </a:p>
          <a:p>
            <a:r>
              <a:rPr kumimoji="1" lang="ja-JP" altLang="en-US" dirty="0"/>
              <a:t>デリミタ</a:t>
            </a:r>
            <a:r>
              <a:rPr kumimoji="1" lang="ja-JP" altLang="en-US" dirty="0" smtClean="0"/>
              <a:t>文字は</a:t>
            </a:r>
            <a:r>
              <a:rPr lang="ja-JP" altLang="en-US" dirty="0" smtClean="0"/>
              <a:t>、半角のカンマ若しくはタブ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46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2128838"/>
            <a:ext cx="2135485" cy="399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179512" y="1857118"/>
            <a:ext cx="6624736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ja-JP" altLang="en-US" dirty="0" smtClean="0"/>
              <a:t>教師</a:t>
            </a:r>
            <a:r>
              <a:rPr lang="ja-JP" altLang="en-US" dirty="0"/>
              <a:t>データを格納</a:t>
            </a:r>
            <a:r>
              <a:rPr lang="ja-JP" altLang="en-US" dirty="0" smtClean="0"/>
              <a:t>するファイルは、右の例の様にファイル名を付けます</a:t>
            </a:r>
            <a:endParaRPr lang="en-US" altLang="ja-JP" dirty="0" smtClean="0"/>
          </a:p>
          <a:p>
            <a:pPr marL="0" indent="0">
              <a:buFont typeface="Symbol" pitchFamily="18" charset="2"/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ファイル名がクラス名（鳥種）になります</a:t>
            </a:r>
            <a:endParaRPr lang="en-US" altLang="ja-JP" dirty="0" smtClean="0"/>
          </a:p>
          <a:p>
            <a:r>
              <a:rPr lang="ja-JP" altLang="en-US" dirty="0" smtClean="0"/>
              <a:t>音源毎に分けるなどの必要性がある場合、デリミタでファイル名を区切ることができます</a:t>
            </a:r>
            <a:endParaRPr lang="en-US" altLang="ja-JP" dirty="0" smtClean="0"/>
          </a:p>
          <a:p>
            <a:r>
              <a:rPr lang="ja-JP" altLang="en-US" dirty="0" smtClean="0"/>
              <a:t>アンダーバー</a:t>
            </a:r>
            <a:r>
              <a:rPr lang="en-US" altLang="ja-JP" dirty="0" smtClean="0"/>
              <a:t>”_”</a:t>
            </a:r>
            <a:r>
              <a:rPr lang="ja-JP" altLang="en-US" dirty="0" smtClean="0"/>
              <a:t>がデリミタです</a:t>
            </a:r>
            <a:endParaRPr lang="en-US" altLang="ja-JP" dirty="0" smtClean="0"/>
          </a:p>
          <a:p>
            <a:r>
              <a:rPr lang="ja-JP" altLang="en-US" dirty="0"/>
              <a:t>ファイルを分けていて</a:t>
            </a:r>
            <a:r>
              <a:rPr lang="ja-JP" altLang="en-US" dirty="0" smtClean="0"/>
              <a:t>も、前半名が同じであれば同じクラス（鳥種）に分類します</a:t>
            </a:r>
            <a:endParaRPr lang="en-US" altLang="ja-JP" dirty="0" smtClean="0"/>
          </a:p>
          <a:p>
            <a:r>
              <a:rPr lang="ja-JP" altLang="en-US" dirty="0" smtClean="0"/>
              <a:t>後半の名前は好みで付けて下さい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52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4294967295"/>
          </p:nvPr>
        </p:nvSpPr>
        <p:spPr>
          <a:xfrm>
            <a:off x="179512" y="2636912"/>
            <a:ext cx="8532440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ところで、教師データ数をどの程度用意すればいいかというと・・・</a:t>
            </a:r>
            <a:endParaRPr kumimoji="1" lang="en-US" altLang="ja-JP" dirty="0" smtClean="0"/>
          </a:p>
          <a:p>
            <a:r>
              <a:rPr lang="ja-JP" altLang="en-US" dirty="0"/>
              <a:t>交差</a:t>
            </a:r>
            <a:r>
              <a:rPr lang="ja-JP" altLang="en-US" dirty="0" smtClean="0"/>
              <a:t>確認による成績評価を考慮すれば、各クラス（鳥種）とも</a:t>
            </a:r>
            <a:r>
              <a:rPr lang="en-US" altLang="ja-JP" dirty="0" smtClean="0"/>
              <a:t>200</a:t>
            </a:r>
            <a:r>
              <a:rPr lang="ja-JP" altLang="en-US" dirty="0" smtClean="0"/>
              <a:t>個は必要</a:t>
            </a:r>
            <a:endParaRPr lang="en-US" altLang="ja-JP" dirty="0" smtClean="0"/>
          </a:p>
          <a:p>
            <a:r>
              <a:rPr kumimoji="1" lang="ja-JP" altLang="en-US" dirty="0"/>
              <a:t>最低でも</a:t>
            </a:r>
            <a:r>
              <a:rPr kumimoji="1" lang="ja-JP" altLang="en-US" dirty="0" smtClean="0"/>
              <a:t>、統計的に言って</a:t>
            </a:r>
            <a:r>
              <a:rPr kumimoji="1" lang="en-US" altLang="ja-JP" dirty="0" smtClean="0"/>
              <a:t>26</a:t>
            </a:r>
            <a:r>
              <a:rPr kumimoji="1" lang="ja-JP" altLang="en-US" dirty="0" smtClean="0"/>
              <a:t>個は必要</a:t>
            </a:r>
            <a:endParaRPr kumimoji="1" lang="en-US" altLang="ja-JP" dirty="0" smtClean="0"/>
          </a:p>
          <a:p>
            <a:r>
              <a:rPr lang="ja-JP" altLang="en-US" dirty="0" smtClean="0"/>
              <a:t>外れ値が教師データに含まれるであろうことを考えると、多ければ多いほど良い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865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192" y="958025"/>
            <a:ext cx="2472680" cy="57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0" y="1412777"/>
            <a:ext cx="6228184" cy="10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ja-JP" altLang="en-US" dirty="0"/>
              <a:t>学習が終わる</a:t>
            </a:r>
            <a:r>
              <a:rPr lang="ja-JP" altLang="en-US" dirty="0" smtClean="0"/>
              <a:t>と、学習回数別にその結果が出力されます</a:t>
            </a:r>
            <a:endParaRPr lang="en-US" altLang="ja-JP" dirty="0"/>
          </a:p>
        </p:txBody>
      </p:sp>
      <p:sp>
        <p:nvSpPr>
          <p:cNvPr id="2" name="左中かっこ 1"/>
          <p:cNvSpPr/>
          <p:nvPr/>
        </p:nvSpPr>
        <p:spPr>
          <a:xfrm>
            <a:off x="6084168" y="1052736"/>
            <a:ext cx="360040" cy="2774404"/>
          </a:xfrm>
          <a:prstGeom prst="leftBrace">
            <a:avLst>
              <a:gd name="adj1" fmla="val 8333"/>
              <a:gd name="adj2" fmla="val 71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中かっこ 4"/>
          <p:cNvSpPr/>
          <p:nvPr/>
        </p:nvSpPr>
        <p:spPr>
          <a:xfrm>
            <a:off x="6083911" y="3827140"/>
            <a:ext cx="360040" cy="277440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5029676"/>
            <a:ext cx="56886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ini</a:t>
            </a:r>
            <a:r>
              <a:rPr lang="ja-JP" altLang="en-US" sz="2400" dirty="0"/>
              <a:t>ファイルは識別器の初期化ファイル</a:t>
            </a:r>
            <a:r>
              <a:rPr lang="ja-JP" altLang="en-US" sz="2400" dirty="0" smtClean="0"/>
              <a:t>です</a:t>
            </a:r>
            <a:endParaRPr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2303" y="2705903"/>
            <a:ext cx="56886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csv</a:t>
            </a:r>
            <a:r>
              <a:rPr lang="ja-JP" altLang="en-US" sz="2400" dirty="0"/>
              <a:t>ファイルは学習結果を用いて、教師データを識別した結果</a:t>
            </a:r>
            <a:r>
              <a:rPr lang="ja-JP" altLang="en-US" sz="2400" dirty="0" smtClean="0"/>
              <a:t>です</a:t>
            </a:r>
            <a:endParaRPr lang="en-US" altLang="ja-JP" sz="2400" dirty="0"/>
          </a:p>
        </p:txBody>
      </p:sp>
      <p:sp>
        <p:nvSpPr>
          <p:cNvPr id="11" name="コンテンツ プレースホルダー 1"/>
          <p:cNvSpPr txBox="1">
            <a:spLocks/>
          </p:cNvSpPr>
          <p:nvPr/>
        </p:nvSpPr>
        <p:spPr>
          <a:xfrm>
            <a:off x="74678" y="5733256"/>
            <a:ext cx="6228184" cy="101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学習結果の様子を</a:t>
            </a:r>
            <a:r>
              <a:rPr lang="en-US" altLang="ja-JP" dirty="0" err="1" smtClean="0"/>
              <a:t>csv</a:t>
            </a:r>
            <a:r>
              <a:rPr lang="ja-JP" altLang="en-US" dirty="0" smtClean="0"/>
              <a:t>ファイルで確認し、識別に使用する</a:t>
            </a:r>
            <a:r>
              <a:rPr lang="en-US" altLang="ja-JP" dirty="0" err="1" smtClean="0"/>
              <a:t>ini</a:t>
            </a:r>
            <a:r>
              <a:rPr lang="ja-JP" altLang="en-US" dirty="0" smtClean="0"/>
              <a:t>ファイルを選択してください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02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 txBox="1">
            <a:spLocks/>
          </p:cNvSpPr>
          <p:nvPr/>
        </p:nvSpPr>
        <p:spPr>
          <a:xfrm>
            <a:off x="0" y="1052736"/>
            <a:ext cx="7884368" cy="10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ja-JP" altLang="en-US" dirty="0"/>
              <a:t>教師ファイル</a:t>
            </a:r>
            <a:r>
              <a:rPr lang="ja-JP" altLang="en-US" dirty="0" smtClean="0"/>
              <a:t>の識別結果の見方</a:t>
            </a:r>
            <a:endParaRPr lang="en-US" altLang="ja-JP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4254586"/>
            <a:ext cx="7835300" cy="25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67544" y="1566318"/>
            <a:ext cx="8483372" cy="26882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B</a:t>
            </a:r>
            <a:r>
              <a:rPr lang="ja-JP" altLang="en-US" dirty="0" smtClean="0"/>
              <a:t>列が入力クラス名（ここでは鳥種）、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行目が出力クラス名</a:t>
            </a:r>
            <a:endParaRPr lang="en-US" altLang="ja-JP" dirty="0" smtClean="0"/>
          </a:p>
          <a:p>
            <a:pPr lvl="1"/>
            <a:r>
              <a:rPr lang="ja-JP" altLang="en-US" dirty="0"/>
              <a:t>下の</a:t>
            </a:r>
            <a:r>
              <a:rPr lang="ja-JP" altLang="en-US" dirty="0" smtClean="0"/>
              <a:t>図の例では、ウグイスの教師データ</a:t>
            </a:r>
            <a:r>
              <a:rPr lang="en-US" altLang="ja-JP" dirty="0" smtClean="0"/>
              <a:t>200</a:t>
            </a:r>
            <a:r>
              <a:rPr lang="ja-JP" altLang="en-US" dirty="0" smtClean="0"/>
              <a:t>個の内、ウグイスに分類されたものが</a:t>
            </a:r>
            <a:r>
              <a:rPr lang="en-US" altLang="ja-JP" dirty="0" smtClean="0"/>
              <a:t>181</a:t>
            </a:r>
            <a:r>
              <a:rPr lang="ja-JP" altLang="en-US" dirty="0" smtClean="0"/>
              <a:t>個あったことを表しています</a:t>
            </a:r>
            <a:endParaRPr lang="en-US" altLang="ja-JP" dirty="0" smtClean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行目の精度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a = </a:t>
            </a:r>
            <a:r>
              <a:rPr lang="ja-JP" altLang="en-US" dirty="0" smtClean="0"/>
              <a:t>正しく識別された数</a:t>
            </a:r>
            <a:r>
              <a:rPr lang="en-US" altLang="ja-JP" dirty="0" smtClean="0"/>
              <a:t>/input</a:t>
            </a:r>
          </a:p>
          <a:p>
            <a:pPr lvl="1"/>
            <a:r>
              <a:rPr lang="ja-JP" altLang="en-US" dirty="0" smtClean="0"/>
              <a:t>例えば</a:t>
            </a:r>
            <a:r>
              <a:rPr lang="ja-JP" altLang="en-US" dirty="0"/>
              <a:t>、</a:t>
            </a:r>
            <a:r>
              <a:rPr lang="ja-JP" altLang="en-US" dirty="0" smtClean="0"/>
              <a:t>ウグイスだと</a:t>
            </a:r>
            <a:r>
              <a:rPr lang="en-US" altLang="ja-JP" dirty="0" smtClean="0"/>
              <a:t>181/200 = 0.905 -&gt; 0.91</a:t>
            </a:r>
          </a:p>
          <a:p>
            <a:r>
              <a:rPr lang="en-US" altLang="ja-JP" dirty="0" smtClean="0"/>
              <a:t>11</a:t>
            </a:r>
            <a:r>
              <a:rPr lang="ja-JP" altLang="en-US" dirty="0" smtClean="0"/>
              <a:t>行目の総合精度</a:t>
            </a:r>
            <a:r>
              <a:rPr lang="en-US" altLang="ja-JP" dirty="0" smtClean="0"/>
              <a:t>ta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ta = </a:t>
            </a:r>
            <a:r>
              <a:rPr lang="ja-JP" altLang="en-US" dirty="0" smtClean="0"/>
              <a:t>全ての正しく識別された合計数</a:t>
            </a:r>
            <a:r>
              <a:rPr lang="en-US" altLang="ja-JP" dirty="0" smtClean="0"/>
              <a:t>/</a:t>
            </a:r>
            <a:r>
              <a:rPr lang="ja-JP" altLang="en-US" dirty="0" smtClean="0"/>
              <a:t>全入力数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28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4437111"/>
            <a:ext cx="8640960" cy="23042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モードは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既に作成</a:t>
            </a:r>
            <a:r>
              <a:rPr lang="ja-JP" altLang="en-US" dirty="0" smtClean="0"/>
              <a:t>された特徴ベクトルファイル、単一の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音源ファイル、フォルダ丸ごと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音源処理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クリック後、まずは学習で作成した</a:t>
            </a:r>
            <a:r>
              <a:rPr kumimoji="1" lang="en-US" altLang="ja-JP" dirty="0" err="1" smtClean="0"/>
              <a:t>ini</a:t>
            </a:r>
            <a:r>
              <a:rPr kumimoji="1" lang="ja-JP" altLang="en-US" dirty="0" smtClean="0"/>
              <a:t>ファイルを読み込ませます</a:t>
            </a:r>
            <a:endParaRPr kumimoji="1" lang="en-US" altLang="ja-JP" dirty="0" smtClean="0"/>
          </a:p>
          <a:p>
            <a:r>
              <a:rPr lang="ja-JP" altLang="en-US" dirty="0"/>
              <a:t>音源からの識別に</a:t>
            </a:r>
            <a:r>
              <a:rPr lang="ja-JP" altLang="en-US" dirty="0" smtClean="0"/>
              <a:t>は、一般的にかなり時間がかかります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識別</a:t>
            </a:r>
            <a:endParaRPr kumimoji="1" lang="ja-JP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57475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572000" y="2816932"/>
            <a:ext cx="3888432" cy="8280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9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325" y="3410863"/>
            <a:ext cx="76713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コンテンツ プレースホルダー 1"/>
          <p:cNvSpPr txBox="1">
            <a:spLocks/>
          </p:cNvSpPr>
          <p:nvPr/>
        </p:nvSpPr>
        <p:spPr>
          <a:xfrm>
            <a:off x="107504" y="2060849"/>
            <a:ext cx="8784976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識別の前</a:t>
            </a:r>
            <a:r>
              <a:rPr lang="ja-JP" altLang="en-US" dirty="0" smtClean="0"/>
              <a:t>に、閾値を確認してください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ニューラルネットの出力がこの値を超えない場合に</a:t>
            </a:r>
            <a:r>
              <a:rPr lang="en-US" altLang="ja-JP" dirty="0" smtClean="0"/>
              <a:t>unknown</a:t>
            </a:r>
            <a:r>
              <a:rPr lang="ja-JP" altLang="en-US" dirty="0" smtClean="0"/>
              <a:t>とします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19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1770723"/>
            <a:ext cx="5209140" cy="30735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2924943"/>
            <a:ext cx="8388424" cy="360040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鳥の種識別を鳴き声を用いて行う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ソフト</a:t>
            </a:r>
            <a:endParaRPr kumimoji="1" lang="en-US" altLang="ja-JP" dirty="0" smtClean="0"/>
          </a:p>
          <a:p>
            <a:r>
              <a:rPr lang="ja-JP" altLang="en-US" dirty="0" smtClean="0"/>
              <a:t>できるこ</a:t>
            </a:r>
            <a:r>
              <a:rPr lang="ja-JP" altLang="en-US" dirty="0"/>
              <a:t>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特徴の抽出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特徴の</a:t>
            </a:r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特徴の識別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開発</a:t>
            </a:r>
            <a:r>
              <a:rPr lang="ja-JP" altLang="en-US" dirty="0" smtClean="0"/>
              <a:t>環境と言語</a:t>
            </a:r>
            <a:r>
              <a:rPr lang="en-US" altLang="ja-JP" dirty="0" smtClean="0"/>
              <a:t>: Visual Studio, C#</a:t>
            </a:r>
          </a:p>
          <a:p>
            <a:r>
              <a:rPr kumimoji="1" lang="ja-JP" altLang="en-US" dirty="0" smtClean="0"/>
              <a:t>ライセンスは</a:t>
            </a:r>
            <a:r>
              <a:rPr lang="en-US" altLang="ja-JP" dirty="0" smtClean="0"/>
              <a:t>MIT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Bird Recognizer With </a:t>
            </a:r>
            <a:r>
              <a:rPr lang="en-US" altLang="ja-JP" dirty="0" smtClean="0"/>
              <a:t>Song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93605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円形吹き出し 2"/>
          <p:cNvSpPr/>
          <p:nvPr/>
        </p:nvSpPr>
        <p:spPr>
          <a:xfrm>
            <a:off x="109280" y="5661248"/>
            <a:ext cx="2878544" cy="648072"/>
          </a:xfrm>
          <a:prstGeom prst="wedgeEllipseCallout">
            <a:avLst>
              <a:gd name="adj1" fmla="val -6583"/>
              <a:gd name="adj2" fmla="val -10538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使用したフィルタ名</a:t>
            </a:r>
            <a:endParaRPr kumimoji="1" lang="ja-JP" altLang="en-US" dirty="0"/>
          </a:p>
        </p:txBody>
      </p:sp>
      <p:sp>
        <p:nvSpPr>
          <p:cNvPr id="4" name="円形吹き出し 3"/>
          <p:cNvSpPr/>
          <p:nvPr/>
        </p:nvSpPr>
        <p:spPr>
          <a:xfrm>
            <a:off x="1115616" y="1484784"/>
            <a:ext cx="5830872" cy="648072"/>
          </a:xfrm>
          <a:prstGeom prst="wedgeEllipseCallout">
            <a:avLst>
              <a:gd name="adj1" fmla="val -28388"/>
              <a:gd name="adj2" fmla="val 15537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識別</a:t>
            </a:r>
            <a:r>
              <a:rPr lang="ja-JP" altLang="en-US" dirty="0" smtClean="0"/>
              <a:t>結果</a:t>
            </a:r>
            <a:endParaRPr lang="en-US" altLang="ja-JP" dirty="0" smtClean="0"/>
          </a:p>
        </p:txBody>
      </p:sp>
      <p:sp>
        <p:nvSpPr>
          <p:cNvPr id="5" name="円形吹き出し 4"/>
          <p:cNvSpPr/>
          <p:nvPr/>
        </p:nvSpPr>
        <p:spPr>
          <a:xfrm>
            <a:off x="4031052" y="5661249"/>
            <a:ext cx="5003668" cy="1008112"/>
          </a:xfrm>
          <a:prstGeom prst="wedgeEllipseCallout">
            <a:avLst>
              <a:gd name="adj1" fmla="val -48934"/>
              <a:gd name="adj2" fmla="val -5104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順に、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検出</a:t>
            </a:r>
            <a:r>
              <a:rPr lang="ja-JP" altLang="en-US" dirty="0" smtClean="0"/>
              <a:t>時刻</a:t>
            </a:r>
            <a:r>
              <a:rPr lang="en-US" altLang="ja-JP" dirty="0" smtClean="0"/>
              <a:t>[s], </a:t>
            </a:r>
            <a:r>
              <a:rPr lang="ja-JP" altLang="en-US" dirty="0" smtClean="0"/>
              <a:t>検出時間幅</a:t>
            </a:r>
            <a:r>
              <a:rPr lang="en-US" altLang="ja-JP" dirty="0" smtClean="0"/>
              <a:t>[s], SN</a:t>
            </a:r>
            <a:r>
              <a:rPr lang="ja-JP" altLang="en-US" dirty="0" smtClean="0"/>
              <a:t>比</a:t>
            </a:r>
            <a:endParaRPr kumimoji="1" lang="ja-JP" altLang="en-US" dirty="0"/>
          </a:p>
        </p:txBody>
      </p:sp>
      <p:sp>
        <p:nvSpPr>
          <p:cNvPr id="6" name="右中かっこ 5"/>
          <p:cNvSpPr/>
          <p:nvPr/>
        </p:nvSpPr>
        <p:spPr>
          <a:xfrm rot="5400000">
            <a:off x="3842128" y="4230881"/>
            <a:ext cx="432048" cy="24286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652120" y="3784089"/>
            <a:ext cx="3168352" cy="576064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特徴ベクトルデータ</a:t>
            </a:r>
            <a:endParaRPr kumimoji="1" lang="ja-JP" altLang="en-US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107504" y="980728"/>
            <a:ext cx="8784976" cy="468052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出力</a:t>
            </a:r>
            <a:r>
              <a:rPr lang="ja-JP" altLang="en-US" dirty="0" smtClean="0"/>
              <a:t>されるファイル</a:t>
            </a:r>
            <a:endParaRPr lang="en-US" altLang="ja-JP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664" y="1099641"/>
            <a:ext cx="5213674" cy="2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中かっこ 9"/>
          <p:cNvSpPr/>
          <p:nvPr/>
        </p:nvSpPr>
        <p:spPr>
          <a:xfrm rot="5400000" flipH="1">
            <a:off x="6000429" y="-568274"/>
            <a:ext cx="288032" cy="3047798"/>
          </a:xfrm>
          <a:prstGeom prst="rightBrace">
            <a:avLst>
              <a:gd name="adj1" fmla="val 6872"/>
              <a:gd name="adj2" fmla="val 493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08419" y="442277"/>
            <a:ext cx="195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音源ファイル名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2613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開発コンセプトは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「</a:t>
            </a:r>
            <a:r>
              <a:rPr kumimoji="1" lang="ja-JP" altLang="en-US" dirty="0" smtClean="0"/>
              <a:t>特徴ベクトルの検討に専念できる」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39552" y="2060848"/>
            <a:ext cx="8604447" cy="479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専念できるように・・・</a:t>
            </a:r>
            <a:endParaRPr lang="en-US" altLang="ja-JP" dirty="0" smtClean="0"/>
          </a:p>
          <a:p>
            <a:r>
              <a:rPr lang="ja-JP" altLang="en-US" dirty="0" smtClean="0"/>
              <a:t>コードのオブジェクト指向化と徹底したカプセル化</a:t>
            </a:r>
            <a:endParaRPr lang="en-US" altLang="ja-JP" dirty="0" smtClean="0"/>
          </a:p>
          <a:p>
            <a:r>
              <a:rPr lang="ja-JP" altLang="en-US" dirty="0"/>
              <a:t>重複の無い</a:t>
            </a:r>
            <a:r>
              <a:rPr lang="ja-JP" altLang="en-US" dirty="0" smtClean="0"/>
              <a:t>コード</a:t>
            </a:r>
            <a:endParaRPr lang="en-US" altLang="ja-JP" dirty="0" smtClean="0"/>
          </a:p>
          <a:p>
            <a:r>
              <a:rPr lang="ja-JP" altLang="en-US" dirty="0" smtClean="0"/>
              <a:t>対応音源の拡張</a:t>
            </a:r>
            <a:endParaRPr lang="en-US" altLang="ja-JP" dirty="0" smtClean="0"/>
          </a:p>
          <a:p>
            <a:r>
              <a:rPr lang="ja-JP" altLang="en-US" dirty="0"/>
              <a:t>教師</a:t>
            </a:r>
            <a:r>
              <a:rPr lang="ja-JP" altLang="en-US" dirty="0" smtClean="0"/>
              <a:t>データ数制限を完全に撤去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モデルの母集団をより近似</a:t>
            </a:r>
            <a:r>
              <a:rPr lang="ja-JP" altLang="en-US" dirty="0"/>
              <a:t>できるようになる</a:t>
            </a:r>
            <a:endParaRPr lang="en-US" altLang="ja-JP" dirty="0" smtClean="0"/>
          </a:p>
          <a:p>
            <a:r>
              <a:rPr lang="ja-JP" altLang="en-US" dirty="0" smtClean="0"/>
              <a:t>対象鳥種の増減に対するユーザ負担をかけない</a:t>
            </a:r>
            <a:endParaRPr lang="en-US" altLang="ja-JP" dirty="0" smtClean="0"/>
          </a:p>
          <a:p>
            <a:pPr lvl="1"/>
            <a:r>
              <a:rPr lang="ja-JP" altLang="en-US" dirty="0"/>
              <a:t>鳥の種類が増えても減って</a:t>
            </a:r>
            <a:r>
              <a:rPr lang="ja-JP" altLang="en-US" dirty="0" smtClean="0"/>
              <a:t>もコードの変更は不要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学習と学習結果</a:t>
            </a:r>
            <a:r>
              <a:rPr lang="ja-JP" altLang="en-US" dirty="0" smtClean="0"/>
              <a:t>の再利用及びエラー処理の半自動化</a:t>
            </a:r>
            <a:endParaRPr lang="en-US" altLang="ja-JP" dirty="0" smtClean="0"/>
          </a:p>
          <a:p>
            <a:r>
              <a:rPr lang="ja-JP" altLang="en-US" dirty="0" smtClean="0"/>
              <a:t>リアルタイム処理対応準備（そもそも必要なのか？）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46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675466"/>
            <a:ext cx="8092421" cy="406590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将来的なリアルタイム処理に対応できるように・・・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作って</a:t>
            </a:r>
            <a:r>
              <a:rPr lang="ja-JP" altLang="en-US" dirty="0" smtClean="0"/>
              <a:t>から思ったのですが、用途</a:t>
            </a:r>
            <a:r>
              <a:rPr lang="ja-JP" altLang="en-US" dirty="0"/>
              <a:t>が</a:t>
            </a:r>
            <a:r>
              <a:rPr lang="ja-JP" altLang="en-US" dirty="0" smtClean="0"/>
              <a:t>なさそう</a:t>
            </a:r>
            <a:endParaRPr kumimoji="1" lang="en-US" altLang="ja-JP" dirty="0" smtClean="0"/>
          </a:p>
          <a:p>
            <a:r>
              <a:rPr lang="ja-JP" altLang="en-US" dirty="0"/>
              <a:t>複数</a:t>
            </a:r>
            <a:r>
              <a:rPr lang="ja-JP" altLang="en-US" dirty="0" smtClean="0"/>
              <a:t>の鳥を同時に処理できる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これもまた</a:t>
            </a:r>
            <a:r>
              <a:rPr lang="ja-JP" altLang="en-US" dirty="0"/>
              <a:t>作ってから思ったのですが、</a:t>
            </a:r>
            <a:r>
              <a:rPr kumimoji="1" lang="ja-JP" altLang="en-US" dirty="0" smtClean="0"/>
              <a:t>後々の統計処理やデータ整理を考慮すると、無意味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という訳で</a:t>
            </a:r>
            <a:r>
              <a:rPr lang="ja-JP" altLang="en-US" dirty="0" smtClean="0"/>
              <a:t>、コンセプトに設計ミスを含んだままコーディングしています。これを整理するともっともっとコードは見通しが立ちやすくなるんですが・・・もはや時間がない。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ソースコードの設計コンセプト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547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ファイル構成と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ソースコード変更方法</a:t>
            </a:r>
            <a:endParaRPr kumimoji="1" lang="ja-JP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52959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4716016" y="2348880"/>
            <a:ext cx="4320480" cy="3384376"/>
          </a:xfrm>
          <a:prstGeom prst="wedgeRectCallout">
            <a:avLst>
              <a:gd name="adj1" fmla="val -65952"/>
              <a:gd name="adj2" fmla="val 1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en-US" altLang="ja-JP" sz="2400" dirty="0" err="1" smtClean="0"/>
              <a:t>sln</a:t>
            </a:r>
            <a:r>
              <a:rPr kumimoji="1" lang="ja-JP" altLang="en-US" sz="2400" dirty="0" smtClean="0"/>
              <a:t>ファイルをダブルクリックしてソリューションを</a:t>
            </a:r>
            <a:r>
              <a:rPr lang="ja-JP" altLang="en-US" sz="2400" dirty="0" smtClean="0"/>
              <a:t>開く</a:t>
            </a:r>
            <a:endParaRPr kumimoji="1"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400" dirty="0" err="1" smtClean="0"/>
              <a:t>Vitual</a:t>
            </a:r>
            <a:r>
              <a:rPr lang="en-US" altLang="ja-JP" sz="2400" dirty="0" smtClean="0"/>
              <a:t> Studio</a:t>
            </a:r>
            <a:r>
              <a:rPr lang="ja-JP" altLang="en-US" sz="2400" dirty="0" smtClean="0"/>
              <a:t>が起動し、ソースコードの変更ができるようになる</a:t>
            </a:r>
            <a:endParaRPr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/>
              <a:t>変更後</a:t>
            </a:r>
            <a:r>
              <a:rPr lang="ja-JP" altLang="en-US" sz="2400" dirty="0" smtClean="0"/>
              <a:t>は、ビルドを実行することで実行形式ファイル（</a:t>
            </a:r>
            <a:r>
              <a:rPr lang="en-US" altLang="ja-JP" sz="2400" dirty="0" smtClean="0"/>
              <a:t>exe</a:t>
            </a:r>
            <a:r>
              <a:rPr lang="ja-JP" altLang="en-US" sz="2400" dirty="0" smtClean="0"/>
              <a:t>）を作成できる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7447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6217" y="0"/>
            <a:ext cx="2605308" cy="682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2993320" cy="167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323528" y="1772816"/>
            <a:ext cx="7408333" cy="190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主に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コード群から成る</a:t>
            </a:r>
            <a:endParaRPr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r>
              <a:rPr lang="ja-JP" altLang="en-US" dirty="0" smtClean="0"/>
              <a:t>特徴ベクトル生成クラス群</a:t>
            </a:r>
            <a:endParaRPr lang="en-US" altLang="ja-JP" dirty="0" smtClean="0"/>
          </a:p>
          <a:p>
            <a:r>
              <a:rPr lang="ja-JP" altLang="en-US" dirty="0"/>
              <a:t>パターン</a:t>
            </a:r>
            <a:r>
              <a:rPr lang="ja-JP" altLang="en-US" dirty="0" smtClean="0"/>
              <a:t>認識クラス群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027694" y="2492896"/>
            <a:ext cx="2560530" cy="446652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491880" y="3356992"/>
            <a:ext cx="3024337" cy="936104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" y="3808611"/>
            <a:ext cx="4932040" cy="988541"/>
          </a:xfrm>
        </p:spPr>
        <p:txBody>
          <a:bodyPr/>
          <a:lstStyle/>
          <a:p>
            <a:r>
              <a:rPr kumimoji="1" lang="en-US" altLang="ja-JP" dirty="0" smtClean="0"/>
              <a:t>WAVE</a:t>
            </a:r>
            <a:r>
              <a:rPr lang="ja-JP" altLang="en-US" dirty="0" smtClean="0"/>
              <a:t>操作・</a:t>
            </a:r>
            <a:r>
              <a:rPr lang="ja-JP" altLang="en-US" dirty="0"/>
              <a:t>周波数</a:t>
            </a:r>
            <a:r>
              <a:rPr lang="ja-JP" altLang="en-US" dirty="0" smtClean="0"/>
              <a:t>分析はライブラリ（</a:t>
            </a:r>
            <a:r>
              <a:rPr lang="en-US" altLang="ja-JP" dirty="0" err="1" smtClean="0"/>
              <a:t>dll</a:t>
            </a:r>
            <a:r>
              <a:rPr lang="ja-JP" altLang="en-US" dirty="0" smtClean="0"/>
              <a:t>）を参照（</a:t>
            </a:r>
            <a:r>
              <a:rPr lang="ja-JP" altLang="en-US" dirty="0"/>
              <a:t>自作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889489" y="5733256"/>
            <a:ext cx="2088232" cy="792088"/>
          </a:xfrm>
          <a:prstGeom prst="roundRect">
            <a:avLst/>
          </a:prstGeom>
          <a:solidFill>
            <a:srgbClr val="000099">
              <a:alpha val="14902"/>
            </a:srgbClr>
          </a:solidFill>
          <a:ln>
            <a:solidFill>
              <a:srgbClr val="264161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2400" dirty="0" err="1" smtClean="0">
                <a:solidFill>
                  <a:schemeClr val="tx1"/>
                </a:solidFill>
              </a:rPr>
              <a:t>dll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ソースコード構造</a:t>
            </a:r>
            <a:endParaRPr kumimoji="1"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627784" y="1556792"/>
            <a:ext cx="4248472" cy="7920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デフォルトでは以下の通り</a:t>
            </a:r>
            <a:endParaRPr lang="en-US" altLang="ja-JP" dirty="0" smtClean="0"/>
          </a:p>
          <a:p>
            <a:r>
              <a:rPr lang="ja-JP" altLang="en-US" dirty="0" smtClean="0"/>
              <a:t>中間層数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ja-JP" altLang="en-US" dirty="0"/>
              <a:t>中間層のユニット数は</a:t>
            </a:r>
            <a:r>
              <a:rPr lang="en-US" altLang="ja-JP" dirty="0"/>
              <a:t>15</a:t>
            </a:r>
            <a:r>
              <a:rPr lang="ja-JP" altLang="en-US" dirty="0"/>
              <a:t>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ニューラルネットの構成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078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5" y="2132856"/>
            <a:ext cx="8676456" cy="446449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識別器</a:t>
            </a:r>
            <a:r>
              <a:rPr lang="ja-JP" altLang="en-US" dirty="0"/>
              <a:t>：</a:t>
            </a:r>
            <a:r>
              <a:rPr lang="ja-JP" altLang="en-US" dirty="0" smtClean="0"/>
              <a:t>ニューラルネットワーク</a:t>
            </a:r>
            <a:endParaRPr lang="en-US" altLang="ja-JP" dirty="0" smtClean="0"/>
          </a:p>
          <a:p>
            <a:r>
              <a:rPr kumimoji="1" lang="ja-JP" altLang="en-US" dirty="0"/>
              <a:t>利用可能な</a:t>
            </a:r>
            <a:r>
              <a:rPr kumimoji="1" lang="ja-JP" altLang="en-US" dirty="0" smtClean="0"/>
              <a:t>音源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WAVE</a:t>
            </a:r>
          </a:p>
          <a:p>
            <a:pPr lvl="2"/>
            <a:r>
              <a:rPr kumimoji="1" lang="en-US" altLang="ja-JP" dirty="0" smtClean="0"/>
              <a:t>8, 16, 24, 32 bit </a:t>
            </a:r>
            <a:r>
              <a:rPr kumimoji="1" lang="ja-JP" altLang="en-US" dirty="0" smtClean="0"/>
              <a:t>無圧縮</a:t>
            </a:r>
            <a:r>
              <a:rPr kumimoji="1" lang="en-US" altLang="ja-JP" dirty="0" smtClean="0"/>
              <a:t>PCM</a:t>
            </a:r>
            <a:r>
              <a:rPr kumimoji="1" lang="ja-JP" altLang="en-US" dirty="0" smtClean="0"/>
              <a:t>形式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サンプリング周波数</a:t>
            </a:r>
            <a:r>
              <a:rPr lang="ja-JP" altLang="en-US" dirty="0" smtClean="0"/>
              <a:t>は問わない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音源長は、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フォーマットの制限上</a:t>
            </a:r>
            <a:r>
              <a:rPr lang="en-US" altLang="ja-JP" dirty="0" smtClean="0"/>
              <a:t>4 </a:t>
            </a:r>
            <a:r>
              <a:rPr lang="en-US" altLang="ja-JP" dirty="0" err="1" smtClean="0"/>
              <a:t>GByte</a:t>
            </a:r>
            <a:r>
              <a:rPr lang="ja-JP" altLang="en-US" dirty="0" smtClean="0"/>
              <a:t>以上には対応できない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44.1 kHz</a:t>
            </a:r>
            <a:r>
              <a:rPr lang="ja-JP" altLang="en-US" dirty="0" smtClean="0"/>
              <a:t>サンプリング</a:t>
            </a:r>
            <a:r>
              <a:rPr lang="en-US" altLang="ja-JP" dirty="0" smtClean="0"/>
              <a:t>16 bit </a:t>
            </a:r>
            <a:r>
              <a:rPr lang="ja-JP" altLang="en-US" dirty="0"/>
              <a:t>ステレオ</a:t>
            </a:r>
            <a:r>
              <a:rPr lang="ja-JP" altLang="en-US" dirty="0" smtClean="0"/>
              <a:t>なら約</a:t>
            </a:r>
            <a:r>
              <a:rPr lang="en-US" altLang="ja-JP" dirty="0" smtClean="0"/>
              <a:t>3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22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リアルタイム処理には未対応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主な仕様</a:t>
            </a:r>
            <a:r>
              <a:rPr kumimoji="1" lang="en-US" altLang="ja-JP" dirty="0" smtClean="0"/>
              <a:t>@2012/6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675466"/>
            <a:ext cx="8092421" cy="406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2012/6/17</a:t>
            </a:r>
            <a:r>
              <a:rPr kumimoji="1" lang="ja-JP" altLang="en-US" dirty="0" smtClean="0"/>
              <a:t>ビルドの動作速度例は以下の通り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時間の</a:t>
            </a:r>
            <a:r>
              <a:rPr kumimoji="1" lang="en-US" altLang="ja-JP" dirty="0" smtClean="0"/>
              <a:t>16 bit </a:t>
            </a:r>
            <a:r>
              <a:rPr kumimoji="1" lang="ja-JP" altLang="en-US" dirty="0" smtClean="0"/>
              <a:t>音声より特徴ベクトルを作る処理時間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512</a:t>
            </a:r>
            <a:r>
              <a:rPr kumimoji="1" lang="ja-JP" altLang="en-US" dirty="0" smtClean="0"/>
              <a:t>ポイント</a:t>
            </a:r>
            <a:r>
              <a:rPr kumimoji="1" lang="en-US" altLang="ja-JP" dirty="0" smtClean="0"/>
              <a:t>FFT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160 s @ read step is 1024 point</a:t>
            </a:r>
          </a:p>
          <a:p>
            <a:pPr lvl="1"/>
            <a:r>
              <a:rPr lang="en-US" altLang="ja-JP" dirty="0" smtClean="0"/>
              <a:t>1024</a:t>
            </a:r>
            <a:r>
              <a:rPr lang="ja-JP" altLang="en-US" dirty="0" smtClean="0"/>
              <a:t>ポイント</a:t>
            </a:r>
            <a:r>
              <a:rPr lang="en-US" altLang="ja-JP" dirty="0"/>
              <a:t>FFT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240 </a:t>
            </a:r>
            <a:r>
              <a:rPr lang="en-US" altLang="ja-JP" dirty="0"/>
              <a:t>s @ read step </a:t>
            </a:r>
            <a:r>
              <a:rPr lang="en-US" altLang="ja-JP" dirty="0" smtClean="0"/>
              <a:t>is 1024 point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複数ファイルの並列処理には未対応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対応させれば</a:t>
            </a:r>
            <a:r>
              <a:rPr kumimoji="1" lang="ja-JP" altLang="en-US" dirty="0" smtClean="0"/>
              <a:t>、一度に</a:t>
            </a:r>
            <a:r>
              <a:rPr lang="en-US" altLang="ja-JP" dirty="0"/>
              <a:t>5</a:t>
            </a:r>
            <a:r>
              <a:rPr kumimoji="1" lang="ja-JP" altLang="en-US" dirty="0" smtClean="0"/>
              <a:t>ファイルは同時に処理できる</a:t>
            </a:r>
            <a:r>
              <a:rPr kumimoji="1" lang="en-US" altLang="ja-JP" dirty="0" smtClean="0"/>
              <a:t>@8</a:t>
            </a:r>
            <a:r>
              <a:rPr kumimoji="1" lang="ja-JP" altLang="en-US" dirty="0" smtClean="0"/>
              <a:t>コア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動作速度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5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rishita\AppData\Local\Microsoft\Windows\Temporary Internet Files\Content.IE5\M52K13SH\MC900250759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7572" y="2206027"/>
            <a:ext cx="1668855" cy="24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580111" y="3442132"/>
            <a:ext cx="204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Fin.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8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1944217"/>
          </a:xfrm>
        </p:spPr>
        <p:txBody>
          <a:bodyPr/>
          <a:lstStyle/>
          <a:p>
            <a:r>
              <a:rPr kumimoji="1" lang="en-US" altLang="ja-JP" dirty="0" smtClean="0"/>
              <a:t>bin</a:t>
            </a:r>
            <a:r>
              <a:rPr kumimoji="1" lang="ja-JP" altLang="en-US" dirty="0" smtClean="0"/>
              <a:t>フォルダ内の</a:t>
            </a:r>
            <a:r>
              <a:rPr kumimoji="1" lang="en-US" altLang="ja-JP" dirty="0" smtClean="0"/>
              <a:t>.exe</a:t>
            </a:r>
            <a:r>
              <a:rPr lang="ja-JP" altLang="en-US" dirty="0" smtClean="0"/>
              <a:t>から実行</a:t>
            </a:r>
            <a:endParaRPr lang="en-US" altLang="ja-JP" dirty="0" smtClean="0"/>
          </a:p>
          <a:p>
            <a:r>
              <a:rPr kumimoji="1" lang="ja-JP" altLang="en-US" dirty="0"/>
              <a:t>同フォルダ内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dll</a:t>
            </a:r>
            <a:r>
              <a:rPr kumimoji="1" lang="ja-JP" altLang="en-US" dirty="0" smtClean="0"/>
              <a:t>とは必ず同じフォルダ内に置くこと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その他、設定ファイル以外はなくても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起動方法</a:t>
            </a:r>
            <a:endParaRPr kumimoji="1" lang="ja-JP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6639" y="3238840"/>
            <a:ext cx="7397849" cy="357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3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インターフェイスはメニューのみ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6626" y="2943852"/>
            <a:ext cx="2535244" cy="109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8024" y="1556525"/>
            <a:ext cx="2671184" cy="140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4088" y="4149079"/>
            <a:ext cx="3657782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2060848"/>
            <a:ext cx="7408333" cy="4659213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File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学習済みデータの読み込み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ソフトの終了</a:t>
            </a:r>
            <a:endParaRPr lang="en-US" altLang="ja-JP" sz="2400" dirty="0" smtClean="0"/>
          </a:p>
          <a:p>
            <a:r>
              <a:rPr lang="en-US" altLang="ja-JP" sz="2800" dirty="0" smtClean="0"/>
              <a:t>Setting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特徴を選択</a:t>
            </a:r>
            <a:endParaRPr lang="en-US" altLang="ja-JP" sz="2400" dirty="0" smtClean="0"/>
          </a:p>
          <a:p>
            <a:r>
              <a:rPr kumimoji="1" lang="en-US" altLang="ja-JP" sz="2800" dirty="0" smtClean="0"/>
              <a:t>Operation</a:t>
            </a:r>
          </a:p>
          <a:p>
            <a:pPr lvl="1"/>
            <a:r>
              <a:rPr lang="ja-JP" altLang="en-US" sz="2400" dirty="0" smtClean="0"/>
              <a:t>音源</a:t>
            </a:r>
            <a:r>
              <a:rPr lang="ja-JP" altLang="en-US" sz="2400" dirty="0"/>
              <a:t>から特徴ベクトルを作って</a:t>
            </a:r>
            <a:r>
              <a:rPr lang="ja-JP" altLang="en-US" sz="2400" dirty="0" smtClean="0"/>
              <a:t>ファイルへ保存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特徴ベクトルを学習</a:t>
            </a:r>
            <a:endParaRPr kumimoji="1" lang="en-US" altLang="ja-JP" sz="2400" dirty="0" smtClean="0"/>
          </a:p>
          <a:p>
            <a:pPr lvl="1"/>
            <a:r>
              <a:rPr kumimoji="1" lang="ja-JP" altLang="en-US" sz="2400" dirty="0" smtClean="0"/>
              <a:t>音声ファイルから種識別</a:t>
            </a:r>
            <a:endParaRPr kumimoji="1" lang="en-US" altLang="ja-JP" sz="2400" dirty="0" smtClean="0"/>
          </a:p>
          <a:p>
            <a:pPr lvl="1"/>
            <a:r>
              <a:rPr lang="ja-JP" altLang="en-US" sz="2400" dirty="0"/>
              <a:t>交差</a:t>
            </a:r>
            <a:r>
              <a:rPr lang="ja-JP" altLang="en-US" sz="2400" dirty="0" smtClean="0"/>
              <a:t>確認法による特徴ベクトルの評価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50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2348880"/>
            <a:ext cx="8271933" cy="3777283"/>
          </a:xfrm>
        </p:spPr>
        <p:txBody>
          <a:bodyPr/>
          <a:lstStyle/>
          <a:p>
            <a:r>
              <a:rPr kumimoji="1" lang="ja-JP" altLang="en-US" dirty="0" smtClean="0"/>
              <a:t>音源から、特徴ベクトルを作ることができます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ファイル若しくは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ファイルの入っているフォルダを指定する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特徴ベクトル生成</a:t>
            </a:r>
            <a:endParaRPr kumimoji="1" lang="ja-JP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853162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691680" y="4365104"/>
            <a:ext cx="4320480" cy="64807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23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3355365"/>
            <a:ext cx="6696744" cy="33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872067" y="1628800"/>
            <a:ext cx="8271933" cy="44973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107504" y="1772816"/>
            <a:ext cx="8784976" cy="388843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特徴ベクトル生成に利用するクラス（プログラム）は、以下に示すメニューから選択できます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1c1d</a:t>
            </a:r>
            <a:r>
              <a:rPr lang="ja-JP" altLang="en-US" dirty="0" smtClean="0"/>
              <a:t>は三田研究室で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年まで利用してきた特徴の生成法を実装したクラス名（プログラム名）です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191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8" y="3573016"/>
            <a:ext cx="900906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79511" y="1772815"/>
            <a:ext cx="8784976" cy="388843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帯域と鳴き声長を絞った鳴き声検出ができます</a:t>
            </a:r>
            <a:endParaRPr lang="en-US" altLang="ja-JP" dirty="0" smtClean="0"/>
          </a:p>
          <a:p>
            <a:r>
              <a:rPr lang="ja-JP" altLang="en-US" dirty="0" smtClean="0"/>
              <a:t>パラメータは「</a:t>
            </a:r>
            <a:r>
              <a:rPr lang="en-US" altLang="ja-JP" dirty="0" smtClean="0"/>
              <a:t>filter.txt</a:t>
            </a:r>
            <a:r>
              <a:rPr lang="ja-JP" altLang="en-US" dirty="0" smtClean="0"/>
              <a:t>」へ記載して下さい</a:t>
            </a:r>
            <a:endParaRPr lang="en-US" altLang="ja-JP" dirty="0"/>
          </a:p>
          <a:p>
            <a:r>
              <a:rPr lang="ja-JP" altLang="en-US" dirty="0" smtClean="0"/>
              <a:t>使用しない場合はファイルごと削除するか、一行も記載しないようにして下さい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33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2415" y="3156642"/>
            <a:ext cx="5426008" cy="179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179511" y="2060848"/>
            <a:ext cx="8784976" cy="153687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特徴</a:t>
            </a:r>
            <a:r>
              <a:rPr lang="ja-JP" altLang="en-US" dirty="0" smtClean="0"/>
              <a:t>ベクトルの生成の結果、</a:t>
            </a:r>
            <a:r>
              <a:rPr lang="en-US" altLang="ja-JP" dirty="0" smtClean="0"/>
              <a:t>A/B 2</a:t>
            </a:r>
            <a:r>
              <a:rPr lang="ja-JP" altLang="en-US" dirty="0" smtClean="0"/>
              <a:t>タイプのファイルが生成される</a:t>
            </a:r>
            <a:endParaRPr lang="en-US" altLang="ja-JP" dirty="0"/>
          </a:p>
        </p:txBody>
      </p:sp>
      <p:sp>
        <p:nvSpPr>
          <p:cNvPr id="2" name="左中かっこ 1"/>
          <p:cNvSpPr/>
          <p:nvPr/>
        </p:nvSpPr>
        <p:spPr>
          <a:xfrm>
            <a:off x="2699792" y="3548308"/>
            <a:ext cx="360040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/>
          <p:cNvSpPr/>
          <p:nvPr/>
        </p:nvSpPr>
        <p:spPr>
          <a:xfrm>
            <a:off x="1115616" y="3944352"/>
            <a:ext cx="864096" cy="648072"/>
          </a:xfrm>
          <a:prstGeom prst="wedgeEllipseCallout">
            <a:avLst>
              <a:gd name="adj1" fmla="val 126513"/>
              <a:gd name="adj2" fmla="val -11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1115616" y="2924944"/>
            <a:ext cx="864096" cy="648072"/>
          </a:xfrm>
          <a:prstGeom prst="wedgeEllipseCallout">
            <a:avLst>
              <a:gd name="adj1" fmla="val 174736"/>
              <a:gd name="adj2" fmla="val 10705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5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0924" y="1796959"/>
            <a:ext cx="5426008" cy="33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79511" y="1772815"/>
            <a:ext cx="8784976" cy="864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A</a:t>
            </a:r>
            <a:r>
              <a:rPr lang="ja-JP" altLang="en-US" dirty="0" smtClean="0"/>
              <a:t>タイプ</a:t>
            </a:r>
          </a:p>
          <a:p>
            <a:r>
              <a:rPr lang="ja-JP" altLang="en-US" dirty="0"/>
              <a:t>全ての</a:t>
            </a:r>
            <a:r>
              <a:rPr lang="ja-JP" altLang="en-US" dirty="0" smtClean="0"/>
              <a:t>音源ファイルの結果をまとめたファイル</a:t>
            </a:r>
            <a:endParaRPr lang="en-US" altLang="ja-JP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185" y="3717032"/>
            <a:ext cx="12877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形吹き出し 6"/>
          <p:cNvSpPr/>
          <p:nvPr/>
        </p:nvSpPr>
        <p:spPr>
          <a:xfrm>
            <a:off x="109280" y="5661248"/>
            <a:ext cx="2878544" cy="648072"/>
          </a:xfrm>
          <a:prstGeom prst="wedgeEllipseCallout">
            <a:avLst>
              <a:gd name="adj1" fmla="val -26286"/>
              <a:gd name="adj2" fmla="val -15182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使用したフィルタ名</a:t>
            </a:r>
            <a:endParaRPr kumimoji="1" lang="ja-JP" altLang="en-US" dirty="0"/>
          </a:p>
        </p:txBody>
      </p:sp>
      <p:sp>
        <p:nvSpPr>
          <p:cNvPr id="8" name="円形吹き出し 7"/>
          <p:cNvSpPr/>
          <p:nvPr/>
        </p:nvSpPr>
        <p:spPr>
          <a:xfrm>
            <a:off x="109280" y="2780928"/>
            <a:ext cx="5830872" cy="648072"/>
          </a:xfrm>
          <a:prstGeom prst="wedgeEllipseCallout">
            <a:avLst>
              <a:gd name="adj1" fmla="val -24616"/>
              <a:gd name="adj2" fmla="val 94648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識別</a:t>
            </a:r>
            <a:r>
              <a:rPr lang="ja-JP" altLang="en-US" dirty="0" smtClean="0"/>
              <a:t>結果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この場合、識別していないので空欄</a:t>
            </a:r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>
          <a:xfrm>
            <a:off x="3024716" y="5517232"/>
            <a:ext cx="5003668" cy="1008112"/>
          </a:xfrm>
          <a:prstGeom prst="wedgeEllipseCallout">
            <a:avLst>
              <a:gd name="adj1" fmla="val -52173"/>
              <a:gd name="adj2" fmla="val -57929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順に、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検出</a:t>
            </a:r>
            <a:r>
              <a:rPr lang="ja-JP" altLang="en-US" dirty="0" smtClean="0"/>
              <a:t>時刻</a:t>
            </a:r>
            <a:r>
              <a:rPr lang="en-US" altLang="ja-JP" dirty="0" smtClean="0"/>
              <a:t>[s], </a:t>
            </a:r>
            <a:r>
              <a:rPr lang="ja-JP" altLang="en-US" dirty="0" smtClean="0"/>
              <a:t>検出時間幅</a:t>
            </a:r>
            <a:r>
              <a:rPr lang="en-US" altLang="ja-JP" dirty="0" smtClean="0"/>
              <a:t>[s], SN</a:t>
            </a:r>
            <a:r>
              <a:rPr lang="ja-JP" altLang="en-US" dirty="0" smtClean="0"/>
              <a:t>比</a:t>
            </a:r>
            <a:endParaRPr kumimoji="1" lang="ja-JP" altLang="en-US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2673580" y="4156032"/>
            <a:ext cx="432048" cy="206864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/>
          <p:cNvSpPr/>
          <p:nvPr/>
        </p:nvSpPr>
        <p:spPr>
          <a:xfrm>
            <a:off x="5436095" y="1305372"/>
            <a:ext cx="3528392" cy="1008112"/>
          </a:xfrm>
          <a:prstGeom prst="wedgeEllipseCallout">
            <a:avLst>
              <a:gd name="adj1" fmla="val -49221"/>
              <a:gd name="adj2" fmla="val 198109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音源ファイルのフルパス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4067944" y="4149080"/>
            <a:ext cx="1080120" cy="576064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3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1569</TotalTime>
  <Words>1323</Words>
  <Application>Microsoft Office PowerPoint</Application>
  <PresentationFormat>画面に合わせる (4:3)</PresentationFormat>
  <Paragraphs>156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HG創英角ｺﾞｼｯｸUB</vt:lpstr>
      <vt:lpstr>ＭＳ Ｐゴシック</vt:lpstr>
      <vt:lpstr>Arial</vt:lpstr>
      <vt:lpstr>Franklin Gothic Book</vt:lpstr>
      <vt:lpstr>Franklin Gothic Medium</vt:lpstr>
      <vt:lpstr>Symbol</vt:lpstr>
      <vt:lpstr>ウェーブ</vt:lpstr>
      <vt:lpstr>ツール解説 Bird Recognizer With Song</vt:lpstr>
      <vt:lpstr>Bird Recognizer With Songとは</vt:lpstr>
      <vt:lpstr>起動方法</vt:lpstr>
      <vt:lpstr>インターフェイスはメニューのみ</vt:lpstr>
      <vt:lpstr>特徴ベクトル生成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学習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識別</vt:lpstr>
      <vt:lpstr>PowerPoint プレゼンテーション</vt:lpstr>
      <vt:lpstr>PowerPoint プレゼンテーション</vt:lpstr>
      <vt:lpstr>開発コンセプトは 「特徴ベクトルの検討に専念できる」</vt:lpstr>
      <vt:lpstr>ソースコードの設計コンセプト</vt:lpstr>
      <vt:lpstr>ファイル構成と ソースコード変更方法</vt:lpstr>
      <vt:lpstr>ソースコード構造</vt:lpstr>
      <vt:lpstr>ニューラルネットの構成</vt:lpstr>
      <vt:lpstr>主な仕様@2012/6</vt:lpstr>
      <vt:lpstr>動作速度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森下 功啓</cp:lastModifiedBy>
  <cp:revision>166</cp:revision>
  <dcterms:created xsi:type="dcterms:W3CDTF">2012-06-17T10:27:42Z</dcterms:created>
  <dcterms:modified xsi:type="dcterms:W3CDTF">2017-03-05T07:46:05Z</dcterms:modified>
</cp:coreProperties>
</file>