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99" r:id="rId3"/>
    <p:sldId id="300" r:id="rId4"/>
    <p:sldId id="301" r:id="rId5"/>
    <p:sldId id="293" r:id="rId6"/>
    <p:sldId id="297" r:id="rId7"/>
    <p:sldId id="298" r:id="rId8"/>
    <p:sldId id="296" r:id="rId9"/>
    <p:sldId id="290"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94660"/>
  </p:normalViewPr>
  <p:slideViewPr>
    <p:cSldViewPr>
      <p:cViewPr varScale="1">
        <p:scale>
          <a:sx n="106" d="100"/>
          <a:sy n="106" d="100"/>
        </p:scale>
        <p:origin x="198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9E685A-6CB9-44D5-A35F-2F6E4FCD6321}" type="datetimeFigureOut">
              <a:rPr kumimoji="1" lang="ja-JP" altLang="en-US" smtClean="0"/>
              <a:t>2013/3/31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7B3D4-C9BC-47F7-8079-DA6D86A5777E}" type="slidenum">
              <a:rPr kumimoji="1" lang="ja-JP" altLang="en-US" smtClean="0"/>
              <a:t>‹#›</a:t>
            </a:fld>
            <a:endParaRPr kumimoji="1" lang="ja-JP" altLang="en-US"/>
          </a:p>
        </p:txBody>
      </p:sp>
    </p:spTree>
    <p:extLst>
      <p:ext uri="{BB962C8B-B14F-4D97-AF65-F5344CB8AC3E}">
        <p14:creationId xmlns:p14="http://schemas.microsoft.com/office/powerpoint/2010/main" val="23270764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FC7B3D4-C9BC-47F7-8079-DA6D86A5777E}" type="slidenum">
              <a:rPr kumimoji="1" lang="ja-JP" altLang="en-US" smtClean="0"/>
              <a:t>1</a:t>
            </a:fld>
            <a:endParaRPr kumimoji="1" lang="ja-JP" altLang="en-US"/>
          </a:p>
        </p:txBody>
      </p:sp>
    </p:spTree>
    <p:extLst>
      <p:ext uri="{BB962C8B-B14F-4D97-AF65-F5344CB8AC3E}">
        <p14:creationId xmlns:p14="http://schemas.microsoft.com/office/powerpoint/2010/main" val="846770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2013/3/31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90ED720-0104-4369-84BC-D37694168613}" type="datetimeFigureOut">
              <a:rPr kumimoji="1" lang="ja-JP" altLang="en-US" smtClean="0"/>
              <a:t>2013/3/31</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2D8002D-B5B0-4BAC-B1F6-782DDCCE6D9C}"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thinkit.co.jp/article/30/2/" TargetMode="External"/><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124744"/>
            <a:ext cx="8640960" cy="2255564"/>
          </a:xfrm>
        </p:spPr>
        <p:txBody>
          <a:bodyPr>
            <a:normAutofit/>
          </a:bodyPr>
          <a:lstStyle/>
          <a:p>
            <a:r>
              <a:rPr lang="ja-JP" altLang="en-US" dirty="0" smtClean="0"/>
              <a:t>熊本大学三田</a:t>
            </a:r>
            <a:r>
              <a:rPr lang="ja-JP" altLang="en-US" dirty="0"/>
              <a:t>研究室</a:t>
            </a:r>
            <a:r>
              <a:rPr lang="ja-JP" altLang="en-US" dirty="0" smtClean="0"/>
              <a:t>における</a:t>
            </a:r>
            <a:r>
              <a:rPr lang="en-US" altLang="ja-JP" dirty="0" smtClean="0"/>
              <a:t/>
            </a:r>
            <a:br>
              <a:rPr lang="en-US" altLang="ja-JP" dirty="0" smtClean="0"/>
            </a:br>
            <a:r>
              <a:rPr lang="ja-JP" altLang="en-US" dirty="0" smtClean="0"/>
              <a:t>鳥類</a:t>
            </a:r>
            <a:r>
              <a:rPr lang="ja-JP" altLang="en-US" dirty="0"/>
              <a:t>の鳴き声</a:t>
            </a:r>
            <a:r>
              <a:rPr lang="ja-JP" altLang="en-US" dirty="0" smtClean="0"/>
              <a:t>を用いた</a:t>
            </a:r>
            <a:r>
              <a:rPr lang="ja-JP" altLang="en-US" dirty="0"/>
              <a:t>種</a:t>
            </a:r>
            <a:r>
              <a:rPr lang="ja-JP" altLang="en-US" dirty="0" smtClean="0"/>
              <a:t>識別手法</a:t>
            </a:r>
            <a:endParaRPr kumimoji="1" lang="ja-JP" altLang="en-US" dirty="0"/>
          </a:p>
        </p:txBody>
      </p:sp>
      <p:sp>
        <p:nvSpPr>
          <p:cNvPr id="3" name="サブタイトル 2"/>
          <p:cNvSpPr>
            <a:spLocks noGrp="1"/>
          </p:cNvSpPr>
          <p:nvPr>
            <p:ph type="subTitle" idx="1"/>
          </p:nvPr>
        </p:nvSpPr>
        <p:spPr/>
        <p:txBody>
          <a:bodyPr/>
          <a:lstStyle/>
          <a:p>
            <a:r>
              <a:rPr lang="ja-JP" altLang="en-US" dirty="0"/>
              <a:t>最終</a:t>
            </a:r>
            <a:r>
              <a:rPr lang="ja-JP" altLang="en-US" dirty="0" smtClean="0"/>
              <a:t>更新：</a:t>
            </a:r>
            <a:r>
              <a:rPr kumimoji="1" lang="en-US" altLang="ja-JP" dirty="0" smtClean="0"/>
              <a:t>2013/3/31</a:t>
            </a:r>
            <a:endParaRPr kumimoji="1" lang="en-US" altLang="ja-JP" dirty="0" smtClean="0"/>
          </a:p>
          <a:p>
            <a:r>
              <a:rPr lang="en-US" altLang="ja-JP" dirty="0" smtClean="0"/>
              <a:t>Katsuhiro Morishita</a:t>
            </a:r>
            <a:endParaRPr kumimoji="1" lang="ja-JP" altLang="en-US" dirty="0"/>
          </a:p>
        </p:txBody>
      </p:sp>
    </p:spTree>
    <p:extLst>
      <p:ext uri="{BB962C8B-B14F-4D97-AF65-F5344CB8AC3E}">
        <p14:creationId xmlns:p14="http://schemas.microsoft.com/office/powerpoint/2010/main" val="2938841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51521" y="2276872"/>
            <a:ext cx="8640960" cy="4320479"/>
          </a:xfrm>
        </p:spPr>
        <p:txBody>
          <a:bodyPr>
            <a:normAutofit/>
          </a:bodyPr>
          <a:lstStyle/>
          <a:p>
            <a:r>
              <a:rPr kumimoji="1" lang="en-US" altLang="ja-JP" dirty="0" smtClean="0"/>
              <a:t>HMM</a:t>
            </a:r>
            <a:r>
              <a:rPr kumimoji="1" lang="ja-JP" altLang="en-US" dirty="0" smtClean="0"/>
              <a:t>（隠れマルコフモデル）</a:t>
            </a:r>
            <a:endParaRPr kumimoji="1" lang="en-US" altLang="ja-JP" dirty="0" smtClean="0"/>
          </a:p>
          <a:p>
            <a:pPr lvl="1"/>
            <a:r>
              <a:rPr lang="ja-JP" altLang="en-US" dirty="0"/>
              <a:t>人</a:t>
            </a:r>
            <a:r>
              <a:rPr lang="ja-JP" altLang="en-US" dirty="0" smtClean="0"/>
              <a:t>の音声認識では実績がある</a:t>
            </a:r>
            <a:endParaRPr lang="en-US" altLang="ja-JP" dirty="0" smtClean="0"/>
          </a:p>
          <a:p>
            <a:pPr lvl="1"/>
            <a:r>
              <a:rPr kumimoji="1" lang="ja-JP" altLang="en-US" dirty="0" smtClean="0"/>
              <a:t>ただし、ラベル付け作業が膨大で性能を出すにはチューニングが欠かせない</a:t>
            </a:r>
            <a:endParaRPr kumimoji="1" lang="en-US" altLang="ja-JP" dirty="0" smtClean="0"/>
          </a:p>
          <a:p>
            <a:pPr lvl="1"/>
            <a:r>
              <a:rPr lang="ja-JP" altLang="en-US" dirty="0" smtClean="0"/>
              <a:t>鳥が対象だとロバストに</a:t>
            </a:r>
            <a:r>
              <a:rPr lang="ja-JP" altLang="en-US" dirty="0"/>
              <a:t>設計</a:t>
            </a:r>
            <a:r>
              <a:rPr lang="ja-JP" altLang="en-US" dirty="0" smtClean="0"/>
              <a:t>することが非常に難しい</a:t>
            </a:r>
            <a:endParaRPr lang="en-US" altLang="ja-JP" dirty="0" smtClean="0"/>
          </a:p>
          <a:p>
            <a:pPr lvl="1"/>
            <a:r>
              <a:rPr kumimoji="1" lang="ja-JP" altLang="en-US" dirty="0"/>
              <a:t>恐</a:t>
            </a:r>
            <a:r>
              <a:rPr kumimoji="1" lang="ja-JP" altLang="en-US" dirty="0" smtClean="0"/>
              <a:t>らく、</a:t>
            </a:r>
            <a:r>
              <a:rPr kumimoji="1" lang="ja-JP" altLang="en-US" dirty="0"/>
              <a:t>実用</a:t>
            </a:r>
            <a:r>
              <a:rPr kumimoji="1" lang="ja-JP" altLang="en-US" dirty="0" smtClean="0"/>
              <a:t>には</a:t>
            </a:r>
            <a:r>
              <a:rPr kumimoji="1" lang="ja-JP" altLang="en-US" dirty="0"/>
              <a:t>達</a:t>
            </a:r>
            <a:r>
              <a:rPr kumimoji="1" lang="ja-JP" altLang="en-US" dirty="0" smtClean="0"/>
              <a:t>しない</a:t>
            </a:r>
            <a:endParaRPr kumimoji="1" lang="en-US" altLang="ja-JP" dirty="0" smtClean="0"/>
          </a:p>
          <a:p>
            <a:pPr lvl="1"/>
            <a:endParaRPr lang="en-US" altLang="ja-JP" dirty="0"/>
          </a:p>
          <a:p>
            <a:r>
              <a:rPr kumimoji="1" lang="en-US" altLang="ja-JP" dirty="0" smtClean="0"/>
              <a:t>NN</a:t>
            </a:r>
            <a:r>
              <a:rPr kumimoji="1" lang="ja-JP" altLang="en-US" dirty="0" smtClean="0"/>
              <a:t>（ニューラルネットワーク）</a:t>
            </a:r>
            <a:endParaRPr kumimoji="1" lang="en-US" altLang="ja-JP" dirty="0" smtClean="0"/>
          </a:p>
          <a:p>
            <a:pPr lvl="1"/>
            <a:r>
              <a:rPr kumimoji="1" lang="ja-JP" altLang="en-US" dirty="0" smtClean="0"/>
              <a:t>ロバストに設計が可能</a:t>
            </a:r>
            <a:endParaRPr kumimoji="1" lang="en-US" altLang="ja-JP" dirty="0" smtClean="0"/>
          </a:p>
          <a:p>
            <a:pPr lvl="1"/>
            <a:r>
              <a:rPr kumimoji="1" lang="en-US" altLang="ja-JP" dirty="0" smtClean="0"/>
              <a:t>SVM</a:t>
            </a:r>
            <a:r>
              <a:rPr kumimoji="1" lang="ja-JP" altLang="en-US" dirty="0" smtClean="0"/>
              <a:t>（サポートベクタマシン）よりも分かり易かった？</a:t>
            </a:r>
            <a:endParaRPr kumimoji="1" lang="ja-JP" altLang="en-US" dirty="0"/>
          </a:p>
        </p:txBody>
      </p:sp>
      <p:sp>
        <p:nvSpPr>
          <p:cNvPr id="3" name="タイトル 2"/>
          <p:cNvSpPr>
            <a:spLocks noGrp="1"/>
          </p:cNvSpPr>
          <p:nvPr>
            <p:ph type="title"/>
          </p:nvPr>
        </p:nvSpPr>
        <p:spPr/>
        <p:txBody>
          <a:bodyPr/>
          <a:lstStyle/>
          <a:p>
            <a:r>
              <a:rPr lang="ja-JP" altLang="en-US" dirty="0" smtClean="0"/>
              <a:t>三田</a:t>
            </a:r>
            <a:r>
              <a:rPr lang="ja-JP" altLang="en-US" dirty="0"/>
              <a:t>研</a:t>
            </a:r>
            <a:r>
              <a:rPr lang="ja-JP" altLang="en-US" dirty="0" smtClean="0"/>
              <a:t>で検討した判別器</a:t>
            </a:r>
            <a:endParaRPr kumimoji="1" lang="ja-JP" altLang="en-US" dirty="0"/>
          </a:p>
        </p:txBody>
      </p:sp>
    </p:spTree>
    <p:extLst>
      <p:ext uri="{BB962C8B-B14F-4D97-AF65-F5344CB8AC3E}">
        <p14:creationId xmlns:p14="http://schemas.microsoft.com/office/powerpoint/2010/main" val="372824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以下、</a:t>
            </a:r>
            <a:r>
              <a:rPr kumimoji="1" lang="en-US" altLang="ja-JP" dirty="0" smtClean="0"/>
              <a:t>NN</a:t>
            </a:r>
            <a:r>
              <a:rPr kumimoji="1" lang="ja-JP" altLang="en-US" dirty="0" smtClean="0"/>
              <a:t>を使った</a:t>
            </a:r>
            <a:r>
              <a:rPr kumimoji="1" lang="en-US" altLang="ja-JP" dirty="0" smtClean="0"/>
              <a:t/>
            </a:r>
            <a:br>
              <a:rPr kumimoji="1" lang="en-US" altLang="ja-JP" dirty="0" smtClean="0"/>
            </a:br>
            <a:r>
              <a:rPr kumimoji="1" lang="ja-JP" altLang="en-US" dirty="0" smtClean="0"/>
              <a:t>鳥の識別について解説</a:t>
            </a:r>
            <a:endParaRPr kumimoji="1" lang="ja-JP" altLang="en-US" dirty="0"/>
          </a:p>
        </p:txBody>
      </p:sp>
      <p:sp>
        <p:nvSpPr>
          <p:cNvPr id="4" name="テキスト プレースホルダー 3"/>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5951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p:txBody>
          <a:bodyPr/>
          <a:lstStyle/>
          <a:p>
            <a:r>
              <a:rPr kumimoji="1" lang="ja-JP" altLang="en-US" dirty="0" smtClean="0"/>
              <a:t>鳥種によって、声の高さが違う</a:t>
            </a:r>
            <a:endParaRPr kumimoji="1" lang="en-US" altLang="ja-JP" dirty="0" smtClean="0"/>
          </a:p>
          <a:p>
            <a:r>
              <a:rPr lang="ja-JP" altLang="en-US" dirty="0" smtClean="0"/>
              <a:t>さえずり</a:t>
            </a:r>
            <a:r>
              <a:rPr lang="ja-JP" altLang="en-US" dirty="0"/>
              <a:t>方</a:t>
            </a:r>
            <a:r>
              <a:rPr lang="ja-JP" altLang="en-US" dirty="0" smtClean="0"/>
              <a:t>が</a:t>
            </a:r>
            <a:r>
              <a:rPr lang="ja-JP" altLang="en-US" dirty="0"/>
              <a:t>違</a:t>
            </a:r>
            <a:r>
              <a:rPr lang="ja-JP" altLang="en-US" dirty="0" smtClean="0"/>
              <a:t>う</a:t>
            </a:r>
            <a:endParaRPr kumimoji="1" lang="ja-JP" altLang="en-US" dirty="0"/>
          </a:p>
        </p:txBody>
      </p:sp>
      <p:sp>
        <p:nvSpPr>
          <p:cNvPr id="5" name="タイトル 4"/>
          <p:cNvSpPr>
            <a:spLocks noGrp="1"/>
          </p:cNvSpPr>
          <p:nvPr>
            <p:ph type="title"/>
          </p:nvPr>
        </p:nvSpPr>
        <p:spPr/>
        <p:txBody>
          <a:bodyPr/>
          <a:lstStyle/>
          <a:p>
            <a:r>
              <a:rPr lang="ja-JP" altLang="en-US" dirty="0" smtClean="0"/>
              <a:t>鳴き声の特徴</a:t>
            </a:r>
            <a:endParaRPr kumimoji="1" lang="ja-JP" altLang="en-US" dirty="0"/>
          </a:p>
        </p:txBody>
      </p:sp>
    </p:spTree>
    <p:extLst>
      <p:ext uri="{BB962C8B-B14F-4D97-AF65-F5344CB8AC3E}">
        <p14:creationId xmlns:p14="http://schemas.microsoft.com/office/powerpoint/2010/main" val="325410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27584" y="6299659"/>
            <a:ext cx="8208912" cy="536922"/>
          </a:xfrm>
        </p:spPr>
        <p:txBody>
          <a:bodyPr>
            <a:normAutofit fontScale="70000" lnSpcReduction="20000"/>
          </a:bodyPr>
          <a:lstStyle/>
          <a:p>
            <a:r>
              <a:rPr lang="ja-JP" altLang="en-US" dirty="0" smtClean="0"/>
              <a:t>詳細は坂中氏の修論を参照</a:t>
            </a:r>
            <a:r>
              <a:rPr lang="ja-JP" altLang="en-US" dirty="0"/>
              <a:t>して欲しい</a:t>
            </a:r>
            <a:r>
              <a:rPr lang="ja-JP" altLang="en-US" dirty="0" smtClean="0"/>
              <a:t>。上のスペクトログラムを見て、フィルタをかけないと誤った帯域を抜き出すことが容易にわかると思う。これには注意して下さい。</a:t>
            </a:r>
            <a:endParaRPr kumimoji="1" lang="ja-JP" altLang="en-US" dirty="0"/>
          </a:p>
        </p:txBody>
      </p:sp>
      <p:sp>
        <p:nvSpPr>
          <p:cNvPr id="3" name="タイトル 2"/>
          <p:cNvSpPr>
            <a:spLocks noGrp="1"/>
          </p:cNvSpPr>
          <p:nvPr>
            <p:ph type="title"/>
          </p:nvPr>
        </p:nvSpPr>
        <p:spPr>
          <a:xfrm>
            <a:off x="107504" y="338328"/>
            <a:ext cx="8928992" cy="930432"/>
          </a:xfrm>
        </p:spPr>
        <p:txBody>
          <a:bodyPr>
            <a:normAutofit/>
          </a:bodyPr>
          <a:lstStyle/>
          <a:p>
            <a:r>
              <a:rPr kumimoji="1" lang="ja-JP" altLang="en-US" sz="3600" dirty="0" smtClean="0"/>
              <a:t>帯域パワーと変調スペクトルを特徴とする</a:t>
            </a:r>
            <a:endParaRPr kumimoji="1" lang="ja-JP" alt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62198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正方形/長方形 3"/>
          <p:cNvSpPr/>
          <p:nvPr/>
        </p:nvSpPr>
        <p:spPr>
          <a:xfrm>
            <a:off x="1547664" y="1268760"/>
            <a:ext cx="1368152" cy="1800200"/>
          </a:xfrm>
          <a:prstGeom prst="rect">
            <a:avLst/>
          </a:prstGeom>
          <a:solidFill>
            <a:srgbClr val="4F81BD">
              <a:alpha val="47843"/>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01008"/>
            <a:ext cx="399644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線コネクタ 5"/>
          <p:cNvCxnSpPr/>
          <p:nvPr/>
        </p:nvCxnSpPr>
        <p:spPr>
          <a:xfrm>
            <a:off x="2915816" y="3068960"/>
            <a:ext cx="207515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a:off x="1403648" y="3068960"/>
            <a:ext cx="144016"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表 9"/>
          <p:cNvGraphicFramePr>
            <a:graphicFrameLocks noGrp="1"/>
          </p:cNvGraphicFramePr>
          <p:nvPr>
            <p:extLst>
              <p:ext uri="{D42A27DB-BD31-4B8C-83A1-F6EECF244321}">
                <p14:modId xmlns:p14="http://schemas.microsoft.com/office/powerpoint/2010/main" val="3188007526"/>
              </p:ext>
            </p:extLst>
          </p:nvPr>
        </p:nvGraphicFramePr>
        <p:xfrm>
          <a:off x="1403648" y="3933056"/>
          <a:ext cx="3600400" cy="1463040"/>
        </p:xfrm>
        <a:graphic>
          <a:graphicData uri="http://schemas.openxmlformats.org/drawingml/2006/table">
            <a:tbl>
              <a:tblPr firstRow="1" bandRow="1">
                <a:tableStyleId>{5C22544A-7EE6-4342-B048-85BDC9FD1C3A}</a:tableStyleId>
              </a:tblPr>
              <a:tblGrid>
                <a:gridCol w="450050"/>
                <a:gridCol w="450050"/>
                <a:gridCol w="450050"/>
                <a:gridCol w="450050"/>
                <a:gridCol w="450050"/>
                <a:gridCol w="450050"/>
                <a:gridCol w="450050"/>
                <a:gridCol w="450050"/>
              </a:tblGrid>
              <a:tr h="285620">
                <a:tc>
                  <a:txBody>
                    <a:bodyPr/>
                    <a:lstStyle/>
                    <a:p>
                      <a:endParaRPr kumimoji="1" lang="ja-JP"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285620">
                <a:tc>
                  <a:txBody>
                    <a:bodyPr/>
                    <a:lstStyle/>
                    <a:p>
                      <a:endParaRPr kumimoji="1" lang="ja-JP"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285620">
                <a:tc>
                  <a:txBody>
                    <a:bodyPr/>
                    <a:lstStyle/>
                    <a:p>
                      <a:endParaRPr kumimoji="1" lang="ja-JP"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285620">
                <a:tc>
                  <a:txBody>
                    <a:bodyPr/>
                    <a:lstStyle/>
                    <a:p>
                      <a:endParaRPr kumimoji="1" lang="ja-JP"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テキスト ボックス 10"/>
          <p:cNvSpPr txBox="1"/>
          <p:nvPr/>
        </p:nvSpPr>
        <p:spPr>
          <a:xfrm>
            <a:off x="5508104" y="3068960"/>
            <a:ext cx="3528392" cy="646331"/>
          </a:xfrm>
          <a:prstGeom prst="rect">
            <a:avLst/>
          </a:prstGeom>
          <a:noFill/>
        </p:spPr>
        <p:txBody>
          <a:bodyPr wrap="square" rtlCol="0">
            <a:spAutoFit/>
          </a:bodyPr>
          <a:lstStyle/>
          <a:p>
            <a:r>
              <a:rPr kumimoji="1" lang="ja-JP" altLang="en-US" dirty="0" smtClean="0"/>
              <a:t>パワーを時間・周波数軸に対して離散化した上でサンプリングする</a:t>
            </a:r>
            <a:endParaRPr kumimoji="1" lang="ja-JP" altLang="en-US" dirty="0"/>
          </a:p>
        </p:txBody>
      </p:sp>
      <p:sp>
        <p:nvSpPr>
          <p:cNvPr id="13" name="正方形/長方形 12"/>
          <p:cNvSpPr/>
          <p:nvPr/>
        </p:nvSpPr>
        <p:spPr>
          <a:xfrm>
            <a:off x="1390570" y="3972622"/>
            <a:ext cx="3600400" cy="352916"/>
          </a:xfrm>
          <a:prstGeom prst="rect">
            <a:avLst/>
          </a:prstGeom>
          <a:solidFill>
            <a:srgbClr val="1F497D">
              <a:alpha val="4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左矢印 13"/>
          <p:cNvSpPr/>
          <p:nvPr/>
        </p:nvSpPr>
        <p:spPr>
          <a:xfrm>
            <a:off x="6043425" y="3861048"/>
            <a:ext cx="1728192"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ピーク</a:t>
            </a:r>
            <a:endParaRPr kumimoji="1" lang="ja-JP" altLang="en-US" dirty="0"/>
          </a:p>
        </p:txBody>
      </p:sp>
      <p:sp>
        <p:nvSpPr>
          <p:cNvPr id="15" name="右カーブ矢印 14"/>
          <p:cNvSpPr/>
          <p:nvPr/>
        </p:nvSpPr>
        <p:spPr>
          <a:xfrm>
            <a:off x="467544" y="4077072"/>
            <a:ext cx="792088" cy="208823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6" name="グループ化 15"/>
          <p:cNvGrpSpPr/>
          <p:nvPr/>
        </p:nvGrpSpPr>
        <p:grpSpPr>
          <a:xfrm>
            <a:off x="1475656" y="5587038"/>
            <a:ext cx="3945430" cy="735766"/>
            <a:chOff x="1475656" y="5587038"/>
            <a:chExt cx="3945430" cy="735766"/>
          </a:xfrm>
        </p:grpSpPr>
        <p:cxnSp>
          <p:nvCxnSpPr>
            <p:cNvPr id="17" name="直線矢印コネクタ 16"/>
            <p:cNvCxnSpPr/>
            <p:nvPr/>
          </p:nvCxnSpPr>
          <p:spPr>
            <a:xfrm>
              <a:off x="1475656" y="6165304"/>
              <a:ext cx="32403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1628056" y="5589240"/>
              <a:ext cx="0" cy="7284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フリーフォーム 18"/>
            <p:cNvSpPr/>
            <p:nvPr/>
          </p:nvSpPr>
          <p:spPr>
            <a:xfrm>
              <a:off x="1679510" y="5587038"/>
              <a:ext cx="2183363" cy="571166"/>
            </a:xfrm>
            <a:custGeom>
              <a:avLst/>
              <a:gdLst>
                <a:gd name="connsiteX0" fmla="*/ 0 w 2183363"/>
                <a:gd name="connsiteY0" fmla="*/ 505852 h 571166"/>
                <a:gd name="connsiteX1" fmla="*/ 93306 w 2183363"/>
                <a:gd name="connsiteY1" fmla="*/ 487191 h 571166"/>
                <a:gd name="connsiteX2" fmla="*/ 121298 w 2183363"/>
                <a:gd name="connsiteY2" fmla="*/ 468529 h 571166"/>
                <a:gd name="connsiteX3" fmla="*/ 214604 w 2183363"/>
                <a:gd name="connsiteY3" fmla="*/ 412546 h 571166"/>
                <a:gd name="connsiteX4" fmla="*/ 261257 w 2183363"/>
                <a:gd name="connsiteY4" fmla="*/ 375223 h 571166"/>
                <a:gd name="connsiteX5" fmla="*/ 382555 w 2183363"/>
                <a:gd name="connsiteY5" fmla="*/ 319240 h 571166"/>
                <a:gd name="connsiteX6" fmla="*/ 438539 w 2183363"/>
                <a:gd name="connsiteY6" fmla="*/ 300578 h 571166"/>
                <a:gd name="connsiteX7" fmla="*/ 531845 w 2183363"/>
                <a:gd name="connsiteY7" fmla="*/ 309909 h 571166"/>
                <a:gd name="connsiteX8" fmla="*/ 569168 w 2183363"/>
                <a:gd name="connsiteY8" fmla="*/ 356562 h 571166"/>
                <a:gd name="connsiteX9" fmla="*/ 606490 w 2183363"/>
                <a:gd name="connsiteY9" fmla="*/ 375223 h 571166"/>
                <a:gd name="connsiteX10" fmla="*/ 699796 w 2183363"/>
                <a:gd name="connsiteY10" fmla="*/ 309909 h 571166"/>
                <a:gd name="connsiteX11" fmla="*/ 709127 w 2183363"/>
                <a:gd name="connsiteY11" fmla="*/ 272586 h 571166"/>
                <a:gd name="connsiteX12" fmla="*/ 793102 w 2183363"/>
                <a:gd name="connsiteY12" fmla="*/ 225933 h 571166"/>
                <a:gd name="connsiteX13" fmla="*/ 849086 w 2183363"/>
                <a:gd name="connsiteY13" fmla="*/ 244595 h 571166"/>
                <a:gd name="connsiteX14" fmla="*/ 914400 w 2183363"/>
                <a:gd name="connsiteY14" fmla="*/ 300578 h 571166"/>
                <a:gd name="connsiteX15" fmla="*/ 942392 w 2183363"/>
                <a:gd name="connsiteY15" fmla="*/ 253925 h 571166"/>
                <a:gd name="connsiteX16" fmla="*/ 961053 w 2183363"/>
                <a:gd name="connsiteY16" fmla="*/ 207272 h 571166"/>
                <a:gd name="connsiteX17" fmla="*/ 970384 w 2183363"/>
                <a:gd name="connsiteY17" fmla="*/ 179280 h 571166"/>
                <a:gd name="connsiteX18" fmla="*/ 989045 w 2183363"/>
                <a:gd name="connsiteY18" fmla="*/ 151289 h 571166"/>
                <a:gd name="connsiteX19" fmla="*/ 1007706 w 2183363"/>
                <a:gd name="connsiteY19" fmla="*/ 85974 h 571166"/>
                <a:gd name="connsiteX20" fmla="*/ 1091682 w 2183363"/>
                <a:gd name="connsiteY20" fmla="*/ 39321 h 571166"/>
                <a:gd name="connsiteX21" fmla="*/ 1138335 w 2183363"/>
                <a:gd name="connsiteY21" fmla="*/ 29991 h 571166"/>
                <a:gd name="connsiteX22" fmla="*/ 1147666 w 2183363"/>
                <a:gd name="connsiteY22" fmla="*/ 113966 h 571166"/>
                <a:gd name="connsiteX23" fmla="*/ 1156996 w 2183363"/>
                <a:gd name="connsiteY23" fmla="*/ 263256 h 571166"/>
                <a:gd name="connsiteX24" fmla="*/ 1184988 w 2183363"/>
                <a:gd name="connsiteY24" fmla="*/ 319240 h 571166"/>
                <a:gd name="connsiteX25" fmla="*/ 1194319 w 2183363"/>
                <a:gd name="connsiteY25" fmla="*/ 347231 h 571166"/>
                <a:gd name="connsiteX26" fmla="*/ 1203649 w 2183363"/>
                <a:gd name="connsiteY26" fmla="*/ 309909 h 571166"/>
                <a:gd name="connsiteX27" fmla="*/ 1296955 w 2183363"/>
                <a:gd name="connsiteY27" fmla="*/ 225933 h 571166"/>
                <a:gd name="connsiteX28" fmla="*/ 1371600 w 2183363"/>
                <a:gd name="connsiteY28" fmla="*/ 253925 h 571166"/>
                <a:gd name="connsiteX29" fmla="*/ 1399592 w 2183363"/>
                <a:gd name="connsiteY29" fmla="*/ 309909 h 571166"/>
                <a:gd name="connsiteX30" fmla="*/ 1455576 w 2183363"/>
                <a:gd name="connsiteY30" fmla="*/ 347231 h 571166"/>
                <a:gd name="connsiteX31" fmla="*/ 1483568 w 2183363"/>
                <a:gd name="connsiteY31" fmla="*/ 337901 h 571166"/>
                <a:gd name="connsiteX32" fmla="*/ 1539551 w 2183363"/>
                <a:gd name="connsiteY32" fmla="*/ 309909 h 571166"/>
                <a:gd name="connsiteX33" fmla="*/ 1576874 w 2183363"/>
                <a:gd name="connsiteY33" fmla="*/ 300578 h 571166"/>
                <a:gd name="connsiteX34" fmla="*/ 1604866 w 2183363"/>
                <a:gd name="connsiteY34" fmla="*/ 291248 h 571166"/>
                <a:gd name="connsiteX35" fmla="*/ 1716833 w 2183363"/>
                <a:gd name="connsiteY35" fmla="*/ 319240 h 571166"/>
                <a:gd name="connsiteX36" fmla="*/ 1726163 w 2183363"/>
                <a:gd name="connsiteY36" fmla="*/ 347231 h 571166"/>
                <a:gd name="connsiteX37" fmla="*/ 1744825 w 2183363"/>
                <a:gd name="connsiteY37" fmla="*/ 384554 h 571166"/>
                <a:gd name="connsiteX38" fmla="*/ 1782147 w 2183363"/>
                <a:gd name="connsiteY38" fmla="*/ 440538 h 571166"/>
                <a:gd name="connsiteX39" fmla="*/ 1819470 w 2183363"/>
                <a:gd name="connsiteY39" fmla="*/ 431207 h 571166"/>
                <a:gd name="connsiteX40" fmla="*/ 1828800 w 2183363"/>
                <a:gd name="connsiteY40" fmla="*/ 403215 h 571166"/>
                <a:gd name="connsiteX41" fmla="*/ 1884784 w 2183363"/>
                <a:gd name="connsiteY41" fmla="*/ 337901 h 571166"/>
                <a:gd name="connsiteX42" fmla="*/ 1922106 w 2183363"/>
                <a:gd name="connsiteY42" fmla="*/ 347231 h 571166"/>
                <a:gd name="connsiteX43" fmla="*/ 1931437 w 2183363"/>
                <a:gd name="connsiteY43" fmla="*/ 375223 h 571166"/>
                <a:gd name="connsiteX44" fmla="*/ 1968759 w 2183363"/>
                <a:gd name="connsiteY44" fmla="*/ 412546 h 571166"/>
                <a:gd name="connsiteX45" fmla="*/ 1978090 w 2183363"/>
                <a:gd name="connsiteY45" fmla="*/ 468529 h 571166"/>
                <a:gd name="connsiteX46" fmla="*/ 1996751 w 2183363"/>
                <a:gd name="connsiteY46" fmla="*/ 487191 h 571166"/>
                <a:gd name="connsiteX47" fmla="*/ 2015412 w 2183363"/>
                <a:gd name="connsiteY47" fmla="*/ 515182 h 571166"/>
                <a:gd name="connsiteX48" fmla="*/ 2043404 w 2183363"/>
                <a:gd name="connsiteY48" fmla="*/ 524513 h 571166"/>
                <a:gd name="connsiteX49" fmla="*/ 2127380 w 2183363"/>
                <a:gd name="connsiteY49" fmla="*/ 533844 h 571166"/>
                <a:gd name="connsiteX50" fmla="*/ 2164702 w 2183363"/>
                <a:gd name="connsiteY50" fmla="*/ 543174 h 571166"/>
                <a:gd name="connsiteX51" fmla="*/ 2183363 w 2183363"/>
                <a:gd name="connsiteY51" fmla="*/ 571166 h 57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83363" h="571166">
                  <a:moveTo>
                    <a:pt x="0" y="505852"/>
                  </a:moveTo>
                  <a:cubicBezTo>
                    <a:pt x="31102" y="499632"/>
                    <a:pt x="62991" y="496519"/>
                    <a:pt x="93306" y="487191"/>
                  </a:cubicBezTo>
                  <a:cubicBezTo>
                    <a:pt x="104024" y="483893"/>
                    <a:pt x="111561" y="474093"/>
                    <a:pt x="121298" y="468529"/>
                  </a:cubicBezTo>
                  <a:cubicBezTo>
                    <a:pt x="182086" y="433793"/>
                    <a:pt x="141557" y="467331"/>
                    <a:pt x="214604" y="412546"/>
                  </a:cubicBezTo>
                  <a:cubicBezTo>
                    <a:pt x="257277" y="380541"/>
                    <a:pt x="205447" y="405664"/>
                    <a:pt x="261257" y="375223"/>
                  </a:cubicBezTo>
                  <a:cubicBezTo>
                    <a:pt x="304401" y="351690"/>
                    <a:pt x="338059" y="335421"/>
                    <a:pt x="382555" y="319240"/>
                  </a:cubicBezTo>
                  <a:cubicBezTo>
                    <a:pt x="401042" y="312518"/>
                    <a:pt x="438539" y="300578"/>
                    <a:pt x="438539" y="300578"/>
                  </a:cubicBezTo>
                  <a:cubicBezTo>
                    <a:pt x="469641" y="303688"/>
                    <a:pt x="501388" y="302880"/>
                    <a:pt x="531845" y="309909"/>
                  </a:cubicBezTo>
                  <a:cubicBezTo>
                    <a:pt x="585694" y="322336"/>
                    <a:pt x="540790" y="328184"/>
                    <a:pt x="569168" y="356562"/>
                  </a:cubicBezTo>
                  <a:cubicBezTo>
                    <a:pt x="579003" y="366397"/>
                    <a:pt x="594049" y="369003"/>
                    <a:pt x="606490" y="375223"/>
                  </a:cubicBezTo>
                  <a:cubicBezTo>
                    <a:pt x="644526" y="356205"/>
                    <a:pt x="676126" y="347782"/>
                    <a:pt x="699796" y="309909"/>
                  </a:cubicBezTo>
                  <a:cubicBezTo>
                    <a:pt x="706593" y="299034"/>
                    <a:pt x="700682" y="282237"/>
                    <a:pt x="709127" y="272586"/>
                  </a:cubicBezTo>
                  <a:cubicBezTo>
                    <a:pt x="735548" y="242391"/>
                    <a:pt x="760386" y="236839"/>
                    <a:pt x="793102" y="225933"/>
                  </a:cubicBezTo>
                  <a:cubicBezTo>
                    <a:pt x="811763" y="232154"/>
                    <a:pt x="834282" y="231642"/>
                    <a:pt x="849086" y="244595"/>
                  </a:cubicBezTo>
                  <a:cubicBezTo>
                    <a:pt x="932739" y="317792"/>
                    <a:pt x="795361" y="276772"/>
                    <a:pt x="914400" y="300578"/>
                  </a:cubicBezTo>
                  <a:cubicBezTo>
                    <a:pt x="923731" y="285027"/>
                    <a:pt x="934282" y="270146"/>
                    <a:pt x="942392" y="253925"/>
                  </a:cubicBezTo>
                  <a:cubicBezTo>
                    <a:pt x="949882" y="238944"/>
                    <a:pt x="955172" y="222954"/>
                    <a:pt x="961053" y="207272"/>
                  </a:cubicBezTo>
                  <a:cubicBezTo>
                    <a:pt x="964506" y="198063"/>
                    <a:pt x="965985" y="188077"/>
                    <a:pt x="970384" y="179280"/>
                  </a:cubicBezTo>
                  <a:cubicBezTo>
                    <a:pt x="975399" y="169250"/>
                    <a:pt x="982825" y="160619"/>
                    <a:pt x="989045" y="151289"/>
                  </a:cubicBezTo>
                  <a:cubicBezTo>
                    <a:pt x="989125" y="150969"/>
                    <a:pt x="1003246" y="90434"/>
                    <a:pt x="1007706" y="85974"/>
                  </a:cubicBezTo>
                  <a:cubicBezTo>
                    <a:pt x="1039788" y="53892"/>
                    <a:pt x="1056484" y="51054"/>
                    <a:pt x="1091682" y="39321"/>
                  </a:cubicBezTo>
                  <a:cubicBezTo>
                    <a:pt x="1094750" y="30117"/>
                    <a:pt x="1107292" y="-38303"/>
                    <a:pt x="1138335" y="29991"/>
                  </a:cubicBezTo>
                  <a:cubicBezTo>
                    <a:pt x="1149989" y="55630"/>
                    <a:pt x="1145420" y="85892"/>
                    <a:pt x="1147666" y="113966"/>
                  </a:cubicBezTo>
                  <a:cubicBezTo>
                    <a:pt x="1151642" y="163668"/>
                    <a:pt x="1151776" y="213670"/>
                    <a:pt x="1156996" y="263256"/>
                  </a:cubicBezTo>
                  <a:cubicBezTo>
                    <a:pt x="1160123" y="292960"/>
                    <a:pt x="1171989" y="293242"/>
                    <a:pt x="1184988" y="319240"/>
                  </a:cubicBezTo>
                  <a:cubicBezTo>
                    <a:pt x="1189386" y="328037"/>
                    <a:pt x="1191209" y="337901"/>
                    <a:pt x="1194319" y="347231"/>
                  </a:cubicBezTo>
                  <a:cubicBezTo>
                    <a:pt x="1197429" y="334790"/>
                    <a:pt x="1196107" y="320280"/>
                    <a:pt x="1203649" y="309909"/>
                  </a:cubicBezTo>
                  <a:cubicBezTo>
                    <a:pt x="1238115" y="262518"/>
                    <a:pt x="1257469" y="252258"/>
                    <a:pt x="1296955" y="225933"/>
                  </a:cubicBezTo>
                  <a:cubicBezTo>
                    <a:pt x="1330333" y="232609"/>
                    <a:pt x="1347575" y="229900"/>
                    <a:pt x="1371600" y="253925"/>
                  </a:cubicBezTo>
                  <a:cubicBezTo>
                    <a:pt x="1415643" y="297968"/>
                    <a:pt x="1369238" y="264378"/>
                    <a:pt x="1399592" y="309909"/>
                  </a:cubicBezTo>
                  <a:cubicBezTo>
                    <a:pt x="1419562" y="339864"/>
                    <a:pt x="1426228" y="337449"/>
                    <a:pt x="1455576" y="347231"/>
                  </a:cubicBezTo>
                  <a:cubicBezTo>
                    <a:pt x="1464907" y="344121"/>
                    <a:pt x="1474580" y="341895"/>
                    <a:pt x="1483568" y="337901"/>
                  </a:cubicBezTo>
                  <a:cubicBezTo>
                    <a:pt x="1502634" y="329427"/>
                    <a:pt x="1520180" y="317658"/>
                    <a:pt x="1539551" y="309909"/>
                  </a:cubicBezTo>
                  <a:cubicBezTo>
                    <a:pt x="1551458" y="305146"/>
                    <a:pt x="1564543" y="304101"/>
                    <a:pt x="1576874" y="300578"/>
                  </a:cubicBezTo>
                  <a:cubicBezTo>
                    <a:pt x="1586331" y="297876"/>
                    <a:pt x="1595535" y="294358"/>
                    <a:pt x="1604866" y="291248"/>
                  </a:cubicBezTo>
                  <a:cubicBezTo>
                    <a:pt x="1642188" y="300579"/>
                    <a:pt x="1681903" y="303118"/>
                    <a:pt x="1716833" y="319240"/>
                  </a:cubicBezTo>
                  <a:cubicBezTo>
                    <a:pt x="1725763" y="323361"/>
                    <a:pt x="1722289" y="338191"/>
                    <a:pt x="1726163" y="347231"/>
                  </a:cubicBezTo>
                  <a:cubicBezTo>
                    <a:pt x="1731642" y="360016"/>
                    <a:pt x="1737669" y="372627"/>
                    <a:pt x="1744825" y="384554"/>
                  </a:cubicBezTo>
                  <a:cubicBezTo>
                    <a:pt x="1756364" y="403786"/>
                    <a:pt x="1782147" y="440538"/>
                    <a:pt x="1782147" y="440538"/>
                  </a:cubicBezTo>
                  <a:cubicBezTo>
                    <a:pt x="1794588" y="437428"/>
                    <a:pt x="1809456" y="439218"/>
                    <a:pt x="1819470" y="431207"/>
                  </a:cubicBezTo>
                  <a:cubicBezTo>
                    <a:pt x="1827150" y="425063"/>
                    <a:pt x="1824402" y="412012"/>
                    <a:pt x="1828800" y="403215"/>
                  </a:cubicBezTo>
                  <a:cubicBezTo>
                    <a:pt x="1854120" y="352573"/>
                    <a:pt x="1846922" y="363142"/>
                    <a:pt x="1884784" y="337901"/>
                  </a:cubicBezTo>
                  <a:cubicBezTo>
                    <a:pt x="1897225" y="341011"/>
                    <a:pt x="1912092" y="339220"/>
                    <a:pt x="1922106" y="347231"/>
                  </a:cubicBezTo>
                  <a:cubicBezTo>
                    <a:pt x="1929786" y="353375"/>
                    <a:pt x="1925720" y="367220"/>
                    <a:pt x="1931437" y="375223"/>
                  </a:cubicBezTo>
                  <a:cubicBezTo>
                    <a:pt x="1941663" y="389540"/>
                    <a:pt x="1956318" y="400105"/>
                    <a:pt x="1968759" y="412546"/>
                  </a:cubicBezTo>
                  <a:cubicBezTo>
                    <a:pt x="1971869" y="431207"/>
                    <a:pt x="1971447" y="450815"/>
                    <a:pt x="1978090" y="468529"/>
                  </a:cubicBezTo>
                  <a:cubicBezTo>
                    <a:pt x="1981179" y="476766"/>
                    <a:pt x="1991256" y="480322"/>
                    <a:pt x="1996751" y="487191"/>
                  </a:cubicBezTo>
                  <a:cubicBezTo>
                    <a:pt x="2003756" y="495947"/>
                    <a:pt x="2006656" y="508177"/>
                    <a:pt x="2015412" y="515182"/>
                  </a:cubicBezTo>
                  <a:cubicBezTo>
                    <a:pt x="2023092" y="521326"/>
                    <a:pt x="2033702" y="522896"/>
                    <a:pt x="2043404" y="524513"/>
                  </a:cubicBezTo>
                  <a:cubicBezTo>
                    <a:pt x="2071185" y="529143"/>
                    <a:pt x="2099388" y="530734"/>
                    <a:pt x="2127380" y="533844"/>
                  </a:cubicBezTo>
                  <a:cubicBezTo>
                    <a:pt x="2139821" y="536954"/>
                    <a:pt x="2154032" y="536061"/>
                    <a:pt x="2164702" y="543174"/>
                  </a:cubicBezTo>
                  <a:cubicBezTo>
                    <a:pt x="2174033" y="549394"/>
                    <a:pt x="2183363" y="571166"/>
                    <a:pt x="2183363" y="5711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716016" y="5953472"/>
              <a:ext cx="705070" cy="369332"/>
            </a:xfrm>
            <a:prstGeom prst="rect">
              <a:avLst/>
            </a:prstGeom>
            <a:noFill/>
          </p:spPr>
          <p:txBody>
            <a:bodyPr wrap="square" rtlCol="0">
              <a:spAutoFit/>
            </a:bodyPr>
            <a:lstStyle/>
            <a:p>
              <a:r>
                <a:rPr kumimoji="1" lang="ja-JP" altLang="en-US" dirty="0" smtClean="0"/>
                <a:t>ｔ</a:t>
              </a:r>
              <a:endParaRPr kumimoji="1" lang="ja-JP" altLang="en-US" dirty="0"/>
            </a:p>
          </p:txBody>
        </p:sp>
      </p:grpSp>
      <p:grpSp>
        <p:nvGrpSpPr>
          <p:cNvPr id="18" name="グループ化 17"/>
          <p:cNvGrpSpPr/>
          <p:nvPr/>
        </p:nvGrpSpPr>
        <p:grpSpPr>
          <a:xfrm>
            <a:off x="5915230" y="5592322"/>
            <a:ext cx="2388942" cy="728464"/>
            <a:chOff x="5915230" y="5592322"/>
            <a:chExt cx="2388942" cy="728464"/>
          </a:xfrm>
        </p:grpSpPr>
        <p:cxnSp>
          <p:nvCxnSpPr>
            <p:cNvPr id="24" name="直線矢印コネクタ 23"/>
            <p:cNvCxnSpPr/>
            <p:nvPr/>
          </p:nvCxnSpPr>
          <p:spPr>
            <a:xfrm>
              <a:off x="5915230" y="6168386"/>
              <a:ext cx="203640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6067630" y="5592322"/>
              <a:ext cx="0" cy="7284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951637" y="5948372"/>
              <a:ext cx="352535" cy="369332"/>
            </a:xfrm>
            <a:prstGeom prst="rect">
              <a:avLst/>
            </a:prstGeom>
            <a:noFill/>
          </p:spPr>
          <p:txBody>
            <a:bodyPr wrap="square" rtlCol="0">
              <a:spAutoFit/>
            </a:bodyPr>
            <a:lstStyle/>
            <a:p>
              <a:r>
                <a:rPr lang="en-US" altLang="ja-JP" dirty="0"/>
                <a:t>f</a:t>
              </a:r>
              <a:endParaRPr kumimoji="1" lang="ja-JP" altLang="en-US" dirty="0"/>
            </a:p>
          </p:txBody>
        </p:sp>
        <p:sp>
          <p:nvSpPr>
            <p:cNvPr id="22" name="フリーフォーム 21"/>
            <p:cNvSpPr/>
            <p:nvPr/>
          </p:nvSpPr>
          <p:spPr>
            <a:xfrm>
              <a:off x="6147076" y="5803641"/>
              <a:ext cx="1520890" cy="317241"/>
            </a:xfrm>
            <a:custGeom>
              <a:avLst/>
              <a:gdLst>
                <a:gd name="connsiteX0" fmla="*/ 0 w 1520890"/>
                <a:gd name="connsiteY0" fmla="*/ 0 h 317241"/>
                <a:gd name="connsiteX1" fmla="*/ 93306 w 1520890"/>
                <a:gd name="connsiteY1" fmla="*/ 9330 h 317241"/>
                <a:gd name="connsiteX2" fmla="*/ 186612 w 1520890"/>
                <a:gd name="connsiteY2" fmla="*/ 74645 h 317241"/>
                <a:gd name="connsiteX3" fmla="*/ 242596 w 1520890"/>
                <a:gd name="connsiteY3" fmla="*/ 149290 h 317241"/>
                <a:gd name="connsiteX4" fmla="*/ 307910 w 1520890"/>
                <a:gd name="connsiteY4" fmla="*/ 167951 h 317241"/>
                <a:gd name="connsiteX5" fmla="*/ 382555 w 1520890"/>
                <a:gd name="connsiteY5" fmla="*/ 158620 h 317241"/>
                <a:gd name="connsiteX6" fmla="*/ 419877 w 1520890"/>
                <a:gd name="connsiteY6" fmla="*/ 139959 h 317241"/>
                <a:gd name="connsiteX7" fmla="*/ 559837 w 1520890"/>
                <a:gd name="connsiteY7" fmla="*/ 149290 h 317241"/>
                <a:gd name="connsiteX8" fmla="*/ 587828 w 1520890"/>
                <a:gd name="connsiteY8" fmla="*/ 177281 h 317241"/>
                <a:gd name="connsiteX9" fmla="*/ 615820 w 1520890"/>
                <a:gd name="connsiteY9" fmla="*/ 186612 h 317241"/>
                <a:gd name="connsiteX10" fmla="*/ 634481 w 1520890"/>
                <a:gd name="connsiteY10" fmla="*/ 214604 h 317241"/>
                <a:gd name="connsiteX11" fmla="*/ 699796 w 1520890"/>
                <a:gd name="connsiteY11" fmla="*/ 177281 h 317241"/>
                <a:gd name="connsiteX12" fmla="*/ 755779 w 1520890"/>
                <a:gd name="connsiteY12" fmla="*/ 102637 h 317241"/>
                <a:gd name="connsiteX13" fmla="*/ 783771 w 1520890"/>
                <a:gd name="connsiteY13" fmla="*/ 93306 h 317241"/>
                <a:gd name="connsiteX14" fmla="*/ 821094 w 1520890"/>
                <a:gd name="connsiteY14" fmla="*/ 102637 h 317241"/>
                <a:gd name="connsiteX15" fmla="*/ 830424 w 1520890"/>
                <a:gd name="connsiteY15" fmla="*/ 130628 h 317241"/>
                <a:gd name="connsiteX16" fmla="*/ 858416 w 1520890"/>
                <a:gd name="connsiteY16" fmla="*/ 158620 h 317241"/>
                <a:gd name="connsiteX17" fmla="*/ 877077 w 1520890"/>
                <a:gd name="connsiteY17" fmla="*/ 195943 h 317241"/>
                <a:gd name="connsiteX18" fmla="*/ 895739 w 1520890"/>
                <a:gd name="connsiteY18" fmla="*/ 214604 h 317241"/>
                <a:gd name="connsiteX19" fmla="*/ 961053 w 1520890"/>
                <a:gd name="connsiteY19" fmla="*/ 251926 h 317241"/>
                <a:gd name="connsiteX20" fmla="*/ 979714 w 1520890"/>
                <a:gd name="connsiteY20" fmla="*/ 270588 h 317241"/>
                <a:gd name="connsiteX21" fmla="*/ 1017037 w 1520890"/>
                <a:gd name="connsiteY21" fmla="*/ 261257 h 317241"/>
                <a:gd name="connsiteX22" fmla="*/ 1073020 w 1520890"/>
                <a:gd name="connsiteY22" fmla="*/ 251926 h 317241"/>
                <a:gd name="connsiteX23" fmla="*/ 1147665 w 1520890"/>
                <a:gd name="connsiteY23" fmla="*/ 214604 h 317241"/>
                <a:gd name="connsiteX24" fmla="*/ 1203649 w 1520890"/>
                <a:gd name="connsiteY24" fmla="*/ 195943 h 317241"/>
                <a:gd name="connsiteX25" fmla="*/ 1380930 w 1520890"/>
                <a:gd name="connsiteY25" fmla="*/ 205273 h 317241"/>
                <a:gd name="connsiteX26" fmla="*/ 1464906 w 1520890"/>
                <a:gd name="connsiteY26" fmla="*/ 214604 h 317241"/>
                <a:gd name="connsiteX27" fmla="*/ 1483567 w 1520890"/>
                <a:gd name="connsiteY27" fmla="*/ 242596 h 317241"/>
                <a:gd name="connsiteX28" fmla="*/ 1502228 w 1520890"/>
                <a:gd name="connsiteY28" fmla="*/ 298579 h 317241"/>
                <a:gd name="connsiteX29" fmla="*/ 1520890 w 1520890"/>
                <a:gd name="connsiteY29" fmla="*/ 317241 h 31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20890" h="317241">
                  <a:moveTo>
                    <a:pt x="0" y="0"/>
                  </a:moveTo>
                  <a:cubicBezTo>
                    <a:pt x="31102" y="3110"/>
                    <a:pt x="63104" y="1276"/>
                    <a:pt x="93306" y="9330"/>
                  </a:cubicBezTo>
                  <a:cubicBezTo>
                    <a:pt x="111717" y="14240"/>
                    <a:pt x="175563" y="62592"/>
                    <a:pt x="186612" y="74645"/>
                  </a:cubicBezTo>
                  <a:cubicBezTo>
                    <a:pt x="207628" y="97572"/>
                    <a:pt x="212422" y="141747"/>
                    <a:pt x="242596" y="149290"/>
                  </a:cubicBezTo>
                  <a:cubicBezTo>
                    <a:pt x="289460" y="161005"/>
                    <a:pt x="267753" y="154565"/>
                    <a:pt x="307910" y="167951"/>
                  </a:cubicBezTo>
                  <a:cubicBezTo>
                    <a:pt x="332792" y="164841"/>
                    <a:pt x="358228" y="164702"/>
                    <a:pt x="382555" y="158620"/>
                  </a:cubicBezTo>
                  <a:cubicBezTo>
                    <a:pt x="396049" y="155247"/>
                    <a:pt x="405987" y="140690"/>
                    <a:pt x="419877" y="139959"/>
                  </a:cubicBezTo>
                  <a:cubicBezTo>
                    <a:pt x="466569" y="137502"/>
                    <a:pt x="513184" y="146180"/>
                    <a:pt x="559837" y="149290"/>
                  </a:cubicBezTo>
                  <a:cubicBezTo>
                    <a:pt x="569167" y="158620"/>
                    <a:pt x="576849" y="169962"/>
                    <a:pt x="587828" y="177281"/>
                  </a:cubicBezTo>
                  <a:cubicBezTo>
                    <a:pt x="596012" y="182737"/>
                    <a:pt x="608140" y="180468"/>
                    <a:pt x="615820" y="186612"/>
                  </a:cubicBezTo>
                  <a:cubicBezTo>
                    <a:pt x="624577" y="193617"/>
                    <a:pt x="628261" y="205273"/>
                    <a:pt x="634481" y="214604"/>
                  </a:cubicBezTo>
                  <a:cubicBezTo>
                    <a:pt x="645031" y="209329"/>
                    <a:pt x="689903" y="188823"/>
                    <a:pt x="699796" y="177281"/>
                  </a:cubicBezTo>
                  <a:cubicBezTo>
                    <a:pt x="731959" y="139757"/>
                    <a:pt x="716869" y="128577"/>
                    <a:pt x="755779" y="102637"/>
                  </a:cubicBezTo>
                  <a:cubicBezTo>
                    <a:pt x="763963" y="97181"/>
                    <a:pt x="774440" y="96416"/>
                    <a:pt x="783771" y="93306"/>
                  </a:cubicBezTo>
                  <a:cubicBezTo>
                    <a:pt x="796212" y="96416"/>
                    <a:pt x="811080" y="94626"/>
                    <a:pt x="821094" y="102637"/>
                  </a:cubicBezTo>
                  <a:cubicBezTo>
                    <a:pt x="828774" y="108781"/>
                    <a:pt x="824969" y="122445"/>
                    <a:pt x="830424" y="130628"/>
                  </a:cubicBezTo>
                  <a:cubicBezTo>
                    <a:pt x="837744" y="141607"/>
                    <a:pt x="849085" y="149289"/>
                    <a:pt x="858416" y="158620"/>
                  </a:cubicBezTo>
                  <a:cubicBezTo>
                    <a:pt x="864636" y="171061"/>
                    <a:pt x="869361" y="184370"/>
                    <a:pt x="877077" y="195943"/>
                  </a:cubicBezTo>
                  <a:cubicBezTo>
                    <a:pt x="881957" y="203263"/>
                    <a:pt x="888870" y="209109"/>
                    <a:pt x="895739" y="214604"/>
                  </a:cubicBezTo>
                  <a:cubicBezTo>
                    <a:pt x="917722" y="232190"/>
                    <a:pt x="935508" y="239154"/>
                    <a:pt x="961053" y="251926"/>
                  </a:cubicBezTo>
                  <a:cubicBezTo>
                    <a:pt x="967273" y="258147"/>
                    <a:pt x="971037" y="269142"/>
                    <a:pt x="979714" y="270588"/>
                  </a:cubicBezTo>
                  <a:cubicBezTo>
                    <a:pt x="992363" y="272696"/>
                    <a:pt x="1004462" y="263772"/>
                    <a:pt x="1017037" y="261257"/>
                  </a:cubicBezTo>
                  <a:cubicBezTo>
                    <a:pt x="1035588" y="257547"/>
                    <a:pt x="1054359" y="255036"/>
                    <a:pt x="1073020" y="251926"/>
                  </a:cubicBezTo>
                  <a:cubicBezTo>
                    <a:pt x="1110363" y="227031"/>
                    <a:pt x="1097448" y="232864"/>
                    <a:pt x="1147665" y="214604"/>
                  </a:cubicBezTo>
                  <a:cubicBezTo>
                    <a:pt x="1166151" y="207882"/>
                    <a:pt x="1203649" y="195943"/>
                    <a:pt x="1203649" y="195943"/>
                  </a:cubicBezTo>
                  <a:lnTo>
                    <a:pt x="1380930" y="205273"/>
                  </a:lnTo>
                  <a:cubicBezTo>
                    <a:pt x="1409023" y="207280"/>
                    <a:pt x="1438437" y="204979"/>
                    <a:pt x="1464906" y="214604"/>
                  </a:cubicBezTo>
                  <a:cubicBezTo>
                    <a:pt x="1475445" y="218436"/>
                    <a:pt x="1479013" y="232349"/>
                    <a:pt x="1483567" y="242596"/>
                  </a:cubicBezTo>
                  <a:cubicBezTo>
                    <a:pt x="1491556" y="260571"/>
                    <a:pt x="1488319" y="284670"/>
                    <a:pt x="1502228" y="298579"/>
                  </a:cubicBezTo>
                  <a:lnTo>
                    <a:pt x="1520890" y="31724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p:cNvSpPr txBox="1"/>
          <p:nvPr/>
        </p:nvSpPr>
        <p:spPr>
          <a:xfrm>
            <a:off x="6516216" y="5517232"/>
            <a:ext cx="2232248" cy="369332"/>
          </a:xfrm>
          <a:prstGeom prst="rect">
            <a:avLst/>
          </a:prstGeom>
          <a:noFill/>
        </p:spPr>
        <p:txBody>
          <a:bodyPr wrap="square" rtlCol="0">
            <a:spAutoFit/>
          </a:bodyPr>
          <a:lstStyle/>
          <a:p>
            <a:r>
              <a:rPr lang="ja-JP" altLang="en-US" dirty="0"/>
              <a:t>変調スペクトル</a:t>
            </a:r>
            <a:endParaRPr kumimoji="1" lang="ja-JP" altLang="en-US" dirty="0"/>
          </a:p>
        </p:txBody>
      </p:sp>
      <p:sp>
        <p:nvSpPr>
          <p:cNvPr id="23" name="右矢印 22"/>
          <p:cNvSpPr/>
          <p:nvPr/>
        </p:nvSpPr>
        <p:spPr>
          <a:xfrm>
            <a:off x="5220072" y="5803641"/>
            <a:ext cx="594131" cy="364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p:cNvSpPr/>
          <p:nvPr/>
        </p:nvSpPr>
        <p:spPr>
          <a:xfrm>
            <a:off x="5615796" y="3959525"/>
            <a:ext cx="276046" cy="1388852"/>
          </a:xfrm>
          <a:custGeom>
            <a:avLst/>
            <a:gdLst>
              <a:gd name="connsiteX0" fmla="*/ 0 w 276046"/>
              <a:gd name="connsiteY0" fmla="*/ 0 h 1388852"/>
              <a:gd name="connsiteX1" fmla="*/ 224287 w 276046"/>
              <a:gd name="connsiteY1" fmla="*/ 8626 h 1388852"/>
              <a:gd name="connsiteX2" fmla="*/ 258793 w 276046"/>
              <a:gd name="connsiteY2" fmla="*/ 17252 h 1388852"/>
              <a:gd name="connsiteX3" fmla="*/ 267419 w 276046"/>
              <a:gd name="connsiteY3" fmla="*/ 293298 h 1388852"/>
              <a:gd name="connsiteX4" fmla="*/ 276046 w 276046"/>
              <a:gd name="connsiteY4" fmla="*/ 319177 h 1388852"/>
              <a:gd name="connsiteX5" fmla="*/ 267419 w 276046"/>
              <a:gd name="connsiteY5" fmla="*/ 353683 h 1388852"/>
              <a:gd name="connsiteX6" fmla="*/ 181155 w 276046"/>
              <a:gd name="connsiteY6" fmla="*/ 345056 h 1388852"/>
              <a:gd name="connsiteX7" fmla="*/ 103517 w 276046"/>
              <a:gd name="connsiteY7" fmla="*/ 353683 h 1388852"/>
              <a:gd name="connsiteX8" fmla="*/ 94891 w 276046"/>
              <a:gd name="connsiteY8" fmla="*/ 672860 h 1388852"/>
              <a:gd name="connsiteX9" fmla="*/ 17253 w 276046"/>
              <a:gd name="connsiteY9" fmla="*/ 681486 h 1388852"/>
              <a:gd name="connsiteX10" fmla="*/ 8627 w 276046"/>
              <a:gd name="connsiteY10" fmla="*/ 983411 h 1388852"/>
              <a:gd name="connsiteX11" fmla="*/ 0 w 276046"/>
              <a:gd name="connsiteY11" fmla="*/ 1009290 h 1388852"/>
              <a:gd name="connsiteX12" fmla="*/ 8627 w 276046"/>
              <a:gd name="connsiteY12" fmla="*/ 1035169 h 1388852"/>
              <a:gd name="connsiteX13" fmla="*/ 51759 w 276046"/>
              <a:gd name="connsiteY13" fmla="*/ 1026543 h 1388852"/>
              <a:gd name="connsiteX14" fmla="*/ 172529 w 276046"/>
              <a:gd name="connsiteY14" fmla="*/ 1035169 h 1388852"/>
              <a:gd name="connsiteX15" fmla="*/ 163902 w 276046"/>
              <a:gd name="connsiteY15" fmla="*/ 1233577 h 1388852"/>
              <a:gd name="connsiteX16" fmla="*/ 181155 w 276046"/>
              <a:gd name="connsiteY16" fmla="*/ 1311215 h 1388852"/>
              <a:gd name="connsiteX17" fmla="*/ 198408 w 276046"/>
              <a:gd name="connsiteY17" fmla="*/ 1362973 h 1388852"/>
              <a:gd name="connsiteX18" fmla="*/ 198408 w 276046"/>
              <a:gd name="connsiteY18" fmla="*/ 1388852 h 138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6046" h="1388852">
                <a:moveTo>
                  <a:pt x="0" y="0"/>
                </a:moveTo>
                <a:cubicBezTo>
                  <a:pt x="74762" y="2875"/>
                  <a:pt x="149635" y="3649"/>
                  <a:pt x="224287" y="8626"/>
                </a:cubicBezTo>
                <a:cubicBezTo>
                  <a:pt x="236117" y="9415"/>
                  <a:pt x="257017" y="5530"/>
                  <a:pt x="258793" y="17252"/>
                </a:cubicBezTo>
                <a:cubicBezTo>
                  <a:pt x="272584" y="108273"/>
                  <a:pt x="262167" y="201388"/>
                  <a:pt x="267419" y="293298"/>
                </a:cubicBezTo>
                <a:cubicBezTo>
                  <a:pt x="267938" y="302376"/>
                  <a:pt x="273170" y="310551"/>
                  <a:pt x="276046" y="319177"/>
                </a:cubicBezTo>
                <a:cubicBezTo>
                  <a:pt x="273170" y="330679"/>
                  <a:pt x="278857" y="350564"/>
                  <a:pt x="267419" y="353683"/>
                </a:cubicBezTo>
                <a:cubicBezTo>
                  <a:pt x="239539" y="361286"/>
                  <a:pt x="210053" y="345056"/>
                  <a:pt x="181155" y="345056"/>
                </a:cubicBezTo>
                <a:cubicBezTo>
                  <a:pt x="155116" y="345056"/>
                  <a:pt x="129396" y="350807"/>
                  <a:pt x="103517" y="353683"/>
                </a:cubicBezTo>
                <a:cubicBezTo>
                  <a:pt x="100642" y="460075"/>
                  <a:pt x="121977" y="569933"/>
                  <a:pt x="94891" y="672860"/>
                </a:cubicBezTo>
                <a:cubicBezTo>
                  <a:pt x="88264" y="698041"/>
                  <a:pt x="24222" y="656397"/>
                  <a:pt x="17253" y="681486"/>
                </a:cubicBezTo>
                <a:cubicBezTo>
                  <a:pt x="-9694" y="778496"/>
                  <a:pt x="13919" y="882867"/>
                  <a:pt x="8627" y="983411"/>
                </a:cubicBezTo>
                <a:cubicBezTo>
                  <a:pt x="8149" y="992491"/>
                  <a:pt x="2876" y="1000664"/>
                  <a:pt x="0" y="1009290"/>
                </a:cubicBezTo>
                <a:cubicBezTo>
                  <a:pt x="2876" y="1017916"/>
                  <a:pt x="1" y="1032294"/>
                  <a:pt x="8627" y="1035169"/>
                </a:cubicBezTo>
                <a:cubicBezTo>
                  <a:pt x="22537" y="1039806"/>
                  <a:pt x="37097" y="1026543"/>
                  <a:pt x="51759" y="1026543"/>
                </a:cubicBezTo>
                <a:cubicBezTo>
                  <a:pt x="92118" y="1026543"/>
                  <a:pt x="132272" y="1032294"/>
                  <a:pt x="172529" y="1035169"/>
                </a:cubicBezTo>
                <a:cubicBezTo>
                  <a:pt x="169653" y="1101305"/>
                  <a:pt x="163902" y="1167379"/>
                  <a:pt x="163902" y="1233577"/>
                </a:cubicBezTo>
                <a:cubicBezTo>
                  <a:pt x="163902" y="1241780"/>
                  <a:pt x="177829" y="1300129"/>
                  <a:pt x="181155" y="1311215"/>
                </a:cubicBezTo>
                <a:cubicBezTo>
                  <a:pt x="186381" y="1328634"/>
                  <a:pt x="198408" y="1344787"/>
                  <a:pt x="198408" y="1362973"/>
                </a:cubicBezTo>
                <a:lnTo>
                  <a:pt x="198408" y="138885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859277" y="4650968"/>
            <a:ext cx="2232248" cy="369332"/>
          </a:xfrm>
          <a:prstGeom prst="rect">
            <a:avLst/>
          </a:prstGeom>
          <a:noFill/>
        </p:spPr>
        <p:txBody>
          <a:bodyPr wrap="square" rtlCol="0">
            <a:spAutoFit/>
          </a:bodyPr>
          <a:lstStyle/>
          <a:p>
            <a:r>
              <a:rPr lang="ja-JP" altLang="en-US" dirty="0"/>
              <a:t>帯域</a:t>
            </a:r>
            <a:r>
              <a:rPr kumimoji="1" lang="ja-JP" altLang="en-US" dirty="0" smtClean="0"/>
              <a:t>パワーの平均</a:t>
            </a:r>
            <a:endParaRPr kumimoji="1" lang="ja-JP" altLang="en-US" dirty="0"/>
          </a:p>
        </p:txBody>
      </p:sp>
    </p:spTree>
    <p:extLst>
      <p:ext uri="{BB962C8B-B14F-4D97-AF65-F5344CB8AC3E}">
        <p14:creationId xmlns:p14="http://schemas.microsoft.com/office/powerpoint/2010/main" val="2223611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1"/>
          <p:cNvSpPr txBox="1">
            <a:spLocks/>
          </p:cNvSpPr>
          <p:nvPr/>
        </p:nvSpPr>
        <p:spPr>
          <a:xfrm>
            <a:off x="872067" y="2675467"/>
            <a:ext cx="7408333" cy="345069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a:lstStyle>
          <a:p>
            <a:r>
              <a:rPr lang="ja-JP" altLang="en-US" dirty="0" smtClean="0"/>
              <a:t>対象は</a:t>
            </a:r>
            <a:r>
              <a:rPr lang="en-US" altLang="ja-JP" dirty="0" smtClean="0"/>
              <a:t>0 - 8 kHz</a:t>
            </a:r>
          </a:p>
          <a:p>
            <a:r>
              <a:rPr lang="ja-JP" altLang="en-US" dirty="0" smtClean="0"/>
              <a:t>個体や地域によって周波数にぶれがある</a:t>
            </a:r>
            <a:endParaRPr lang="en-US" altLang="ja-JP" dirty="0" smtClean="0"/>
          </a:p>
          <a:p>
            <a:r>
              <a:rPr lang="ja-JP" altLang="en-US" dirty="0" smtClean="0"/>
              <a:t>個体差を吸収するために帯域</a:t>
            </a:r>
            <a:r>
              <a:rPr lang="ja-JP" altLang="en-US" dirty="0"/>
              <a:t>毎に重なりを持たせつつ、</a:t>
            </a:r>
            <a:r>
              <a:rPr lang="en-US" altLang="ja-JP" dirty="0"/>
              <a:t>16</a:t>
            </a:r>
            <a:r>
              <a:rPr lang="ja-JP" altLang="en-US" dirty="0"/>
              <a:t>分割する</a:t>
            </a:r>
            <a:endParaRPr lang="en-US" altLang="ja-JP" dirty="0"/>
          </a:p>
        </p:txBody>
      </p:sp>
      <p:sp>
        <p:nvSpPr>
          <p:cNvPr id="6" name="テキスト ボックス 5"/>
          <p:cNvSpPr txBox="1"/>
          <p:nvPr/>
        </p:nvSpPr>
        <p:spPr>
          <a:xfrm>
            <a:off x="323528" y="692696"/>
            <a:ext cx="6696744" cy="707886"/>
          </a:xfrm>
          <a:prstGeom prst="rect">
            <a:avLst/>
          </a:prstGeom>
          <a:noFill/>
        </p:spPr>
        <p:txBody>
          <a:bodyPr wrap="square" rtlCol="0">
            <a:spAutoFit/>
          </a:bodyPr>
          <a:lstStyle/>
          <a:p>
            <a:r>
              <a:rPr kumimoji="1" lang="en-US" altLang="ja-JP" sz="4000" dirty="0" smtClean="0"/>
              <a:t>16</a:t>
            </a:r>
            <a:r>
              <a:rPr kumimoji="1" lang="ja-JP" altLang="en-US" sz="4000" dirty="0" smtClean="0"/>
              <a:t>個の帯域パワー</a:t>
            </a:r>
            <a:endParaRPr kumimoji="1" lang="ja-JP" altLang="en-US" sz="4000" dirty="0"/>
          </a:p>
        </p:txBody>
      </p:sp>
    </p:spTree>
    <p:extLst>
      <p:ext uri="{BB962C8B-B14F-4D97-AF65-F5344CB8AC3E}">
        <p14:creationId xmlns:p14="http://schemas.microsoft.com/office/powerpoint/2010/main" val="256894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1"/>
          <p:cNvSpPr txBox="1">
            <a:spLocks/>
          </p:cNvSpPr>
          <p:nvPr/>
        </p:nvSpPr>
        <p:spPr>
          <a:xfrm>
            <a:off x="872067" y="2675467"/>
            <a:ext cx="7408333" cy="345069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a:lstStyle>
          <a:p>
            <a:r>
              <a:rPr lang="ja-JP" altLang="en-US" dirty="0" smtClean="0"/>
              <a:t>さえずり方の違いを特徴とする</a:t>
            </a:r>
            <a:endParaRPr lang="en-US" altLang="ja-JP" dirty="0" smtClean="0"/>
          </a:p>
          <a:p>
            <a:r>
              <a:rPr lang="ja-JP" altLang="en-US" dirty="0" smtClean="0"/>
              <a:t>平均パワーが最大だった帯域に注目</a:t>
            </a:r>
            <a:endParaRPr lang="en-US" altLang="ja-JP" dirty="0" smtClean="0"/>
          </a:p>
          <a:p>
            <a:r>
              <a:rPr lang="ja-JP" altLang="en-US" dirty="0" smtClean="0"/>
              <a:t>注目</a:t>
            </a:r>
            <a:r>
              <a:rPr lang="ja-JP" altLang="en-US" dirty="0"/>
              <a:t>帯域</a:t>
            </a:r>
            <a:r>
              <a:rPr lang="ja-JP" altLang="en-US" dirty="0" smtClean="0"/>
              <a:t>のパワーの変化をスペクトル分析</a:t>
            </a:r>
            <a:endParaRPr lang="en-US" altLang="ja-JP" dirty="0" smtClean="0"/>
          </a:p>
          <a:p>
            <a:endParaRPr lang="en-US" altLang="ja-JP" dirty="0"/>
          </a:p>
          <a:p>
            <a:r>
              <a:rPr lang="ja-JP" altLang="en-US" dirty="0" smtClean="0"/>
              <a:t>周波数変調を完全には特徴にしきれていな</a:t>
            </a:r>
            <a:r>
              <a:rPr lang="ja-JP" altLang="en-US" dirty="0"/>
              <a:t>い</a:t>
            </a:r>
          </a:p>
        </p:txBody>
      </p:sp>
      <p:sp>
        <p:nvSpPr>
          <p:cNvPr id="6" name="テキスト ボックス 5"/>
          <p:cNvSpPr txBox="1"/>
          <p:nvPr/>
        </p:nvSpPr>
        <p:spPr>
          <a:xfrm>
            <a:off x="323528" y="692696"/>
            <a:ext cx="6696744" cy="707886"/>
          </a:xfrm>
          <a:prstGeom prst="rect">
            <a:avLst/>
          </a:prstGeom>
          <a:noFill/>
        </p:spPr>
        <p:txBody>
          <a:bodyPr wrap="square" rtlCol="0">
            <a:spAutoFit/>
          </a:bodyPr>
          <a:lstStyle/>
          <a:p>
            <a:r>
              <a:rPr kumimoji="1" lang="ja-JP" altLang="en-US" sz="4000" dirty="0" smtClean="0"/>
              <a:t>変調スペクトル</a:t>
            </a:r>
            <a:endParaRPr kumimoji="1" lang="ja-JP" altLang="en-US" sz="4000" dirty="0"/>
          </a:p>
        </p:txBody>
      </p:sp>
    </p:spTree>
    <p:extLst>
      <p:ext uri="{BB962C8B-B14F-4D97-AF65-F5344CB8AC3E}">
        <p14:creationId xmlns:p14="http://schemas.microsoft.com/office/powerpoint/2010/main" val="53486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99592" y="2132856"/>
            <a:ext cx="8164429" cy="1041565"/>
          </a:xfrm>
        </p:spPr>
        <p:txBody>
          <a:bodyPr/>
          <a:lstStyle/>
          <a:p>
            <a:r>
              <a:rPr kumimoji="1" lang="ja-JP" altLang="en-US" dirty="0" smtClean="0"/>
              <a:t>判別分析・関数近似が得技</a:t>
            </a:r>
            <a:endParaRPr kumimoji="1" lang="en-US" altLang="ja-JP" dirty="0" smtClean="0"/>
          </a:p>
          <a:p>
            <a:r>
              <a:rPr lang="ja-JP" altLang="en-US" dirty="0" smtClean="0"/>
              <a:t>判別にはサポートベクタマシン（</a:t>
            </a:r>
            <a:r>
              <a:rPr lang="en-US" altLang="ja-JP" dirty="0" smtClean="0"/>
              <a:t>SVM</a:t>
            </a:r>
            <a:r>
              <a:rPr lang="ja-JP" altLang="en-US" dirty="0" smtClean="0"/>
              <a:t>）の方が人気</a:t>
            </a:r>
            <a:endParaRPr kumimoji="1" lang="ja-JP" altLang="en-US" dirty="0"/>
          </a:p>
        </p:txBody>
      </p:sp>
      <p:sp>
        <p:nvSpPr>
          <p:cNvPr id="3" name="タイトル 2"/>
          <p:cNvSpPr>
            <a:spLocks noGrp="1"/>
          </p:cNvSpPr>
          <p:nvPr>
            <p:ph type="title"/>
          </p:nvPr>
        </p:nvSpPr>
        <p:spPr/>
        <p:txBody>
          <a:bodyPr>
            <a:normAutofit fontScale="90000"/>
          </a:bodyPr>
          <a:lstStyle/>
          <a:p>
            <a:r>
              <a:rPr kumimoji="1" lang="ja-JP" altLang="en-US" dirty="0" smtClean="0"/>
              <a:t>特徴はニューラルネットワークを用いて識別する</a:t>
            </a:r>
            <a:endParaRPr kumimoji="1" lang="ja-JP" altLang="en-US" dirty="0"/>
          </a:p>
        </p:txBody>
      </p:sp>
      <p:pic>
        <p:nvPicPr>
          <p:cNvPr id="3074" name="Picture 2" descr="http://thinkit.co.jp/images/article/30/2/302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127061"/>
            <a:ext cx="3960440" cy="351489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5508104" y="6434247"/>
            <a:ext cx="3312368" cy="307777"/>
          </a:xfrm>
          <a:prstGeom prst="rect">
            <a:avLst/>
          </a:prstGeom>
          <a:noFill/>
        </p:spPr>
        <p:txBody>
          <a:bodyPr wrap="square" rtlCol="0">
            <a:spAutoFit/>
          </a:bodyPr>
          <a:lstStyle/>
          <a:p>
            <a:r>
              <a:rPr kumimoji="1" lang="ja-JP" altLang="en-US" sz="1400" dirty="0" smtClean="0"/>
              <a:t>図：</a:t>
            </a:r>
            <a:r>
              <a:rPr lang="en-US" altLang="ja-JP" sz="1400" dirty="0">
                <a:hlinkClick r:id="rId3"/>
              </a:rPr>
              <a:t>http://thinkit.co.jp/article/30/2/</a:t>
            </a:r>
            <a:r>
              <a:rPr kumimoji="1" lang="ja-JP" altLang="en-US" sz="1400" dirty="0" smtClean="0"/>
              <a:t>より</a:t>
            </a:r>
            <a:endParaRPr kumimoji="1" lang="ja-JP" altLang="en-US" sz="1400" dirty="0"/>
          </a:p>
        </p:txBody>
      </p:sp>
    </p:spTree>
    <p:extLst>
      <p:ext uri="{BB962C8B-B14F-4D97-AF65-F5344CB8AC3E}">
        <p14:creationId xmlns:p14="http://schemas.microsoft.com/office/powerpoint/2010/main" val="90348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morishita\AppData\Local\Microsoft\Windows\Temporary Internet Files\Content.IE5\4LR9MBI9\MC90039714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2572" y="2964027"/>
            <a:ext cx="898855" cy="929945"/>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morishita\AppData\Local\Microsoft\Windows\Temporary Internet Files\Content.IE5\IC3YNBGF\MC90025082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7572" y="2097386"/>
            <a:ext cx="1668855" cy="266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0163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アングル">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893</TotalTime>
  <Words>284</Words>
  <Application>Microsoft Office PowerPoint</Application>
  <PresentationFormat>画面に合わせる (4:3)</PresentationFormat>
  <Paragraphs>40</Paragraphs>
  <Slides>9</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HG創英角ｺﾞｼｯｸUB</vt:lpstr>
      <vt:lpstr>ＭＳ Ｐゴシック</vt:lpstr>
      <vt:lpstr>Calibri</vt:lpstr>
      <vt:lpstr>Franklin Gothic Book</vt:lpstr>
      <vt:lpstr>Franklin Gothic Medium</vt:lpstr>
      <vt:lpstr>Symbol</vt:lpstr>
      <vt:lpstr>ウェーブ</vt:lpstr>
      <vt:lpstr>熊本大学三田研究室における 鳥類の鳴き声を用いた種識別手法</vt:lpstr>
      <vt:lpstr>三田研で検討した判別器</vt:lpstr>
      <vt:lpstr>以下、NNを使った 鳥の識別について解説</vt:lpstr>
      <vt:lpstr>鳴き声の特徴</vt:lpstr>
      <vt:lpstr>帯域パワーと変調スペクトルを特徴とする</vt:lpstr>
      <vt:lpstr>PowerPoint プレゼンテーション</vt:lpstr>
      <vt:lpstr>PowerPoint プレゼンテーション</vt:lpstr>
      <vt:lpstr>特徴はニューラルネットワークを用いて識別する</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morishita</dc:creator>
  <cp:lastModifiedBy>K M</cp:lastModifiedBy>
  <cp:revision>113</cp:revision>
  <dcterms:created xsi:type="dcterms:W3CDTF">2012-06-17T10:27:42Z</dcterms:created>
  <dcterms:modified xsi:type="dcterms:W3CDTF">2013-03-31T04:13:28Z</dcterms:modified>
</cp:coreProperties>
</file>