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1" r:id="rId2"/>
    <p:sldId id="296" r:id="rId3"/>
    <p:sldId id="307" r:id="rId4"/>
    <p:sldId id="266" r:id="rId5"/>
    <p:sldId id="306" r:id="rId6"/>
    <p:sldId id="262" r:id="rId7"/>
    <p:sldId id="267" r:id="rId8"/>
    <p:sldId id="270" r:id="rId9"/>
    <p:sldId id="271" r:id="rId10"/>
    <p:sldId id="295" r:id="rId11"/>
    <p:sldId id="302" r:id="rId12"/>
    <p:sldId id="303" r:id="rId13"/>
    <p:sldId id="272"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autoAdjust="0"/>
    <p:restoredTop sz="94660"/>
  </p:normalViewPr>
  <p:slideViewPr>
    <p:cSldViewPr>
      <p:cViewPr varScale="1">
        <p:scale>
          <a:sx n="82" d="100"/>
          <a:sy n="82" d="100"/>
        </p:scale>
        <p:origin x="-78" y="-6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2013/3/24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2013/3/24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2013/3/24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90ED720-0104-4369-84BC-D37694168613}" type="datetimeFigureOut">
              <a:rPr kumimoji="1" lang="ja-JP" altLang="en-US" smtClean="0"/>
              <a:t>2013/3/24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90ED720-0104-4369-84BC-D37694168613}" type="datetimeFigureOut">
              <a:rPr kumimoji="1" lang="ja-JP" altLang="en-US" smtClean="0"/>
              <a:t>2013/3/24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2013/3/24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2013/3/24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90ED720-0104-4369-84BC-D37694168613}" type="datetimeFigureOut">
              <a:rPr kumimoji="1" lang="ja-JP" altLang="en-US" smtClean="0"/>
              <a:t>2013/3/24</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2D8002D-B5B0-4BAC-B1F6-782DDCCE6D9C}"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実装している特徴</a:t>
            </a:r>
            <a:r>
              <a:rPr lang="ja-JP" altLang="en-US" dirty="0" smtClean="0"/>
              <a:t>ベクトル</a:t>
            </a:r>
            <a:r>
              <a:rPr lang="en-US" altLang="ja-JP" dirty="0" smtClean="0"/>
              <a:t/>
            </a:r>
            <a:br>
              <a:rPr lang="en-US" altLang="ja-JP" dirty="0" smtClean="0"/>
            </a:br>
            <a:r>
              <a:rPr lang="ja-JP" altLang="en-US" dirty="0" smtClean="0"/>
              <a:t>生成</a:t>
            </a:r>
            <a:r>
              <a:rPr lang="ja-JP" altLang="en-US" dirty="0"/>
              <a:t>クラスの</a:t>
            </a:r>
            <a:r>
              <a:rPr lang="ja-JP" altLang="en-US" dirty="0" smtClean="0"/>
              <a:t>仕様</a:t>
            </a:r>
            <a:endParaRPr kumimoji="1" lang="ja-JP" altLang="en-US" dirty="0"/>
          </a:p>
        </p:txBody>
      </p:sp>
      <p:sp>
        <p:nvSpPr>
          <p:cNvPr id="3" name="サブタイトル 2"/>
          <p:cNvSpPr>
            <a:spLocks noGrp="1"/>
          </p:cNvSpPr>
          <p:nvPr>
            <p:ph type="subTitle" idx="1"/>
          </p:nvPr>
        </p:nvSpPr>
        <p:spPr/>
        <p:txBody>
          <a:bodyPr/>
          <a:lstStyle/>
          <a:p>
            <a:r>
              <a:rPr lang="en-US" altLang="ja-JP" dirty="0" smtClean="0"/>
              <a:t>Update: </a:t>
            </a:r>
            <a:r>
              <a:rPr lang="en-US" altLang="ja-JP" dirty="0" smtClean="0"/>
              <a:t>2013/3/24</a:t>
            </a:r>
            <a:endParaRPr lang="en-US" altLang="ja-JP" dirty="0"/>
          </a:p>
          <a:p>
            <a:r>
              <a:rPr lang="en-US" altLang="ja-JP" dirty="0"/>
              <a:t>Katsuhiro </a:t>
            </a:r>
            <a:r>
              <a:rPr lang="en-US" altLang="ja-JP" dirty="0" err="1"/>
              <a:t>Morishita</a:t>
            </a:r>
            <a:endParaRPr lang="ja-JP" altLang="en-US" dirty="0"/>
          </a:p>
          <a:p>
            <a:endParaRPr kumimoji="1" lang="ja-JP" altLang="en-US" dirty="0"/>
          </a:p>
        </p:txBody>
      </p:sp>
    </p:spTree>
    <p:extLst>
      <p:ext uri="{BB962C8B-B14F-4D97-AF65-F5344CB8AC3E}">
        <p14:creationId xmlns:p14="http://schemas.microsoft.com/office/powerpoint/2010/main" val="1968351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2675466"/>
            <a:ext cx="9144000" cy="3777869"/>
          </a:xfrm>
        </p:spPr>
        <p:txBody>
          <a:bodyPr>
            <a:normAutofit/>
          </a:bodyPr>
          <a:lstStyle/>
          <a:p>
            <a:r>
              <a:rPr lang="ja-JP" altLang="en-US" sz="2800" dirty="0"/>
              <a:t>モデルを順繰り決まった</a:t>
            </a:r>
            <a:r>
              <a:rPr lang="ja-JP" altLang="en-US" sz="2800" dirty="0" smtClean="0"/>
              <a:t>順番</a:t>
            </a:r>
            <a:r>
              <a:rPr lang="en-US" altLang="ja-JP" sz="2800" dirty="0" smtClean="0"/>
              <a:t>or</a:t>
            </a:r>
            <a:r>
              <a:rPr lang="ja-JP" altLang="en-US" sz="2800" dirty="0" smtClean="0"/>
              <a:t>ランダムに学習</a:t>
            </a:r>
            <a:r>
              <a:rPr lang="ja-JP" altLang="en-US" sz="2800" dirty="0"/>
              <a:t>する</a:t>
            </a:r>
            <a:endParaRPr lang="en-US" altLang="ja-JP" sz="2800" dirty="0"/>
          </a:p>
          <a:p>
            <a:r>
              <a:rPr lang="ja-JP" altLang="en-US" sz="2800" dirty="0"/>
              <a:t>モデル内の特徴ベクトルも同様</a:t>
            </a:r>
            <a:endParaRPr lang="en-US" altLang="ja-JP" sz="2800" dirty="0"/>
          </a:p>
          <a:p>
            <a:pPr lvl="1"/>
            <a:r>
              <a:rPr lang="ja-JP" altLang="en-US" sz="2600" dirty="0"/>
              <a:t>過去の試行では</a:t>
            </a:r>
            <a:r>
              <a:rPr lang="ja-JP" altLang="en-US" sz="2600" dirty="0" smtClean="0"/>
              <a:t>、</a:t>
            </a:r>
            <a:r>
              <a:rPr lang="en-US" altLang="ja-JP" sz="2600" dirty="0" smtClean="0"/>
              <a:t>1</a:t>
            </a:r>
            <a:r>
              <a:rPr lang="ja-JP" altLang="en-US" sz="2600" dirty="0" smtClean="0"/>
              <a:t>個の学習データ毎に結合係数を更新することと相まって、学習</a:t>
            </a:r>
            <a:r>
              <a:rPr lang="ja-JP" altLang="en-US" sz="2600" dirty="0"/>
              <a:t>の</a:t>
            </a:r>
            <a:r>
              <a:rPr lang="ja-JP" altLang="en-US" sz="2600" dirty="0" smtClean="0"/>
              <a:t>順番が成績</a:t>
            </a:r>
            <a:r>
              <a:rPr lang="ja-JP" altLang="en-US" sz="2600" dirty="0"/>
              <a:t>に影響することが分かっている</a:t>
            </a:r>
            <a:endParaRPr lang="en-US" altLang="ja-JP" sz="2600" dirty="0"/>
          </a:p>
          <a:p>
            <a:pPr lvl="1"/>
            <a:r>
              <a:rPr lang="ja-JP" altLang="en-US" sz="2400" dirty="0"/>
              <a:t>用意した特徴ベクトルが時系列のデータだと、学習を止めるタイミングに強く影響</a:t>
            </a:r>
            <a:r>
              <a:rPr lang="ja-JP" altLang="en-US" sz="2400" dirty="0" smtClean="0"/>
              <a:t>され得る</a:t>
            </a:r>
            <a:endParaRPr lang="en-US" altLang="ja-JP" sz="2400" dirty="0" smtClean="0"/>
          </a:p>
          <a:p>
            <a:pPr lvl="1"/>
            <a:r>
              <a:rPr lang="ja-JP" altLang="en-US" sz="2400" dirty="0" smtClean="0"/>
              <a:t>従ってランダム選択を推奨</a:t>
            </a:r>
            <a:endParaRPr lang="ja-JP" altLang="en-US" sz="2400" dirty="0"/>
          </a:p>
          <a:p>
            <a:endParaRPr kumimoji="1" lang="ja-JP" altLang="en-US" sz="2800" dirty="0"/>
          </a:p>
        </p:txBody>
      </p:sp>
      <p:sp>
        <p:nvSpPr>
          <p:cNvPr id="3" name="タイトル 2"/>
          <p:cNvSpPr>
            <a:spLocks noGrp="1"/>
          </p:cNvSpPr>
          <p:nvPr>
            <p:ph type="title"/>
          </p:nvPr>
        </p:nvSpPr>
        <p:spPr/>
        <p:txBody>
          <a:bodyPr/>
          <a:lstStyle/>
          <a:p>
            <a:r>
              <a:rPr kumimoji="1" lang="ja-JP" altLang="en-US" dirty="0" smtClean="0"/>
              <a:t>その他の特徴</a:t>
            </a:r>
            <a:endParaRPr kumimoji="1" lang="ja-JP" altLang="en-US" dirty="0"/>
          </a:p>
        </p:txBody>
      </p:sp>
    </p:spTree>
    <p:extLst>
      <p:ext uri="{BB962C8B-B14F-4D97-AF65-F5344CB8AC3E}">
        <p14:creationId xmlns:p14="http://schemas.microsoft.com/office/powerpoint/2010/main" val="19020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今後、実装した方が良いと思っている機能</a:t>
            </a:r>
            <a:endParaRPr kumimoji="1" lang="ja-JP" altLang="en-US" dirty="0"/>
          </a:p>
        </p:txBody>
      </p:sp>
      <p:sp>
        <p:nvSpPr>
          <p:cNvPr id="5" name="テキスト プレースホルダー 4"/>
          <p:cNvSpPr>
            <a:spLocks noGrp="1"/>
          </p:cNvSpPr>
          <p:nvPr>
            <p:ph type="body" idx="1"/>
          </p:nvPr>
        </p:nvSpPr>
        <p:spPr/>
        <p:txBody>
          <a:bodyPr/>
          <a:lstStyle/>
          <a:p>
            <a:r>
              <a:rPr kumimoji="1" lang="ja-JP" altLang="en-US" dirty="0" smtClean="0"/>
              <a:t>森下が進んでやる気はないが、</a:t>
            </a:r>
            <a:endParaRPr kumimoji="1" lang="ja-JP" altLang="en-US" dirty="0"/>
          </a:p>
        </p:txBody>
      </p:sp>
    </p:spTree>
    <p:extLst>
      <p:ext uri="{BB962C8B-B14F-4D97-AF65-F5344CB8AC3E}">
        <p14:creationId xmlns:p14="http://schemas.microsoft.com/office/powerpoint/2010/main" val="5976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539552" y="5517232"/>
            <a:ext cx="7876397" cy="680938"/>
          </a:xfrm>
        </p:spPr>
        <p:txBody>
          <a:bodyPr>
            <a:normAutofit fontScale="85000" lnSpcReduction="10000"/>
          </a:bodyPr>
          <a:lstStyle/>
          <a:p>
            <a:pPr lvl="1"/>
            <a:r>
              <a:rPr lang="ja-JP" altLang="en-US" dirty="0" smtClean="0"/>
              <a:t>森下の発声区間検出</a:t>
            </a:r>
            <a:r>
              <a:rPr lang="ja-JP" altLang="en-US" dirty="0" smtClean="0"/>
              <a:t>アルゴリズムにより検出対象区間を選定し、特徴生成に使用する区間を別アルゴリズムで抽出するのが妥当だと思う</a:t>
            </a: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発声区間検出クラス</a:t>
            </a:r>
            <a:endParaRPr kumimoji="1" lang="ja-JP" altLang="en-US" dirty="0"/>
          </a:p>
        </p:txBody>
      </p:sp>
      <p:sp>
        <p:nvSpPr>
          <p:cNvPr id="4" name="テキスト ボックス 3"/>
          <p:cNvSpPr txBox="1"/>
          <p:nvPr/>
        </p:nvSpPr>
        <p:spPr>
          <a:xfrm>
            <a:off x="899592" y="2614209"/>
            <a:ext cx="7776864" cy="1754326"/>
          </a:xfrm>
          <a:prstGeom prst="rect">
            <a:avLst/>
          </a:prstGeom>
          <a:noFill/>
        </p:spPr>
        <p:txBody>
          <a:bodyPr wrap="square" rtlCol="0">
            <a:spAutoFit/>
          </a:bodyPr>
          <a:lstStyle/>
          <a:p>
            <a:r>
              <a:rPr kumimoji="1" lang="ja-JP" altLang="en-US" dirty="0" smtClean="0"/>
              <a:t>＊森下の組んだ発声区間検出クラスは、ノイズの学習状況によって状態が変わる。</a:t>
            </a:r>
            <a:r>
              <a:rPr lang="ja-JP" altLang="en-US" dirty="0"/>
              <a:t>特に、音源が短いと発声部分を抜き出すことができない</a:t>
            </a:r>
            <a:r>
              <a:rPr lang="ja-JP" altLang="en-US" dirty="0" smtClean="0"/>
              <a:t>。</a:t>
            </a:r>
            <a:r>
              <a:rPr kumimoji="1" lang="ja-JP" altLang="en-US" dirty="0" smtClean="0"/>
              <a:t>そのため、同じ鳴き声でも直前の音声期間によって抜き出される区間が異なる。</a:t>
            </a:r>
            <a:endParaRPr kumimoji="1" lang="en-US" altLang="ja-JP" dirty="0" smtClean="0"/>
          </a:p>
          <a:p>
            <a:endParaRPr kumimoji="1" lang="en-US" altLang="ja-JP" dirty="0" smtClean="0"/>
          </a:p>
          <a:p>
            <a:r>
              <a:rPr kumimoji="1" lang="ja-JP" altLang="en-US" dirty="0" smtClean="0"/>
              <a:t>短時間の音源から発声区間を抜き出すにはラベルを付けた音声を抜き出すアルゴリズムが必要である。</a:t>
            </a:r>
            <a:endParaRPr kumimoji="1" lang="en-US" altLang="ja-JP" dirty="0" smtClean="0"/>
          </a:p>
        </p:txBody>
      </p:sp>
    </p:spTree>
    <p:extLst>
      <p:ext uri="{BB962C8B-B14F-4D97-AF65-F5344CB8AC3E}">
        <p14:creationId xmlns:p14="http://schemas.microsoft.com/office/powerpoint/2010/main" val="330901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orishita\AppData\Local\Microsoft\Windows\Temporary Internet Files\Content.IE5\4LR9MBI9\MC90030366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4546" y="2527859"/>
            <a:ext cx="1314907" cy="1802282"/>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5364088" y="3429000"/>
            <a:ext cx="2088232" cy="830997"/>
          </a:xfrm>
          <a:prstGeom prst="rect">
            <a:avLst/>
          </a:prstGeom>
          <a:noFill/>
        </p:spPr>
        <p:txBody>
          <a:bodyPr wrap="square" rtlCol="0">
            <a:spAutoFit/>
          </a:bodyPr>
          <a:lstStyle/>
          <a:p>
            <a:r>
              <a:rPr kumimoji="1" lang="en-US" altLang="ja-JP" sz="4800" dirty="0" smtClean="0"/>
              <a:t>Fin.</a:t>
            </a:r>
            <a:endParaRPr kumimoji="1" lang="ja-JP" altLang="en-US" sz="4800" dirty="0"/>
          </a:p>
        </p:txBody>
      </p:sp>
    </p:spTree>
    <p:extLst>
      <p:ext uri="{BB962C8B-B14F-4D97-AF65-F5344CB8AC3E}">
        <p14:creationId xmlns:p14="http://schemas.microsoft.com/office/powerpoint/2010/main" val="425375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475" y="2391271"/>
            <a:ext cx="3425713" cy="4307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コンテンツ プレースホルダー 1"/>
          <p:cNvSpPr>
            <a:spLocks noGrp="1"/>
          </p:cNvSpPr>
          <p:nvPr>
            <p:ph idx="1"/>
          </p:nvPr>
        </p:nvSpPr>
        <p:spPr>
          <a:xfrm>
            <a:off x="251520" y="2675467"/>
            <a:ext cx="5476799" cy="3450696"/>
          </a:xfrm>
        </p:spPr>
        <p:txBody>
          <a:bodyPr/>
          <a:lstStyle/>
          <a:p>
            <a:r>
              <a:rPr kumimoji="1" lang="ja-JP" altLang="en-US" dirty="0" smtClean="0"/>
              <a:t>坂中</a:t>
            </a:r>
            <a:r>
              <a:rPr lang="ja-JP" altLang="en-US" dirty="0"/>
              <a:t>氏</a:t>
            </a:r>
            <a:r>
              <a:rPr kumimoji="1" lang="ja-JP" altLang="en-US" dirty="0" smtClean="0"/>
              <a:t>の特徴ベクトル生成アルゴリズムを実装し直す上で、発声区間の検出方法と特徴の計算部分（コア）を分けた</a:t>
            </a:r>
            <a:endParaRPr kumimoji="1" lang="en-US" altLang="ja-JP" dirty="0" smtClean="0"/>
          </a:p>
          <a:p>
            <a:r>
              <a:rPr lang="ja-JP" altLang="en-US" dirty="0" smtClean="0"/>
              <a:t>併せてユニットとする</a:t>
            </a:r>
            <a:endParaRPr kumimoji="1" lang="ja-JP" altLang="en-US" dirty="0"/>
          </a:p>
        </p:txBody>
      </p:sp>
      <p:sp>
        <p:nvSpPr>
          <p:cNvPr id="3" name="タイトル 2"/>
          <p:cNvSpPr>
            <a:spLocks noGrp="1"/>
          </p:cNvSpPr>
          <p:nvPr>
            <p:ph type="title"/>
          </p:nvPr>
        </p:nvSpPr>
        <p:spPr>
          <a:xfrm>
            <a:off x="457200" y="338328"/>
            <a:ext cx="8229600" cy="1866536"/>
          </a:xfrm>
        </p:spPr>
        <p:txBody>
          <a:bodyPr>
            <a:normAutofit fontScale="90000"/>
          </a:bodyPr>
          <a:lstStyle/>
          <a:p>
            <a:r>
              <a:rPr kumimoji="1" lang="ja-JP"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生成される特徴は、発声検出方法とコアモジュール、これらの運用方法に依存している</a:t>
            </a:r>
            <a:endParaRPr kumimoji="1" lang="ja-JP"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テキスト ボックス 3"/>
          <p:cNvSpPr txBox="1"/>
          <p:nvPr/>
        </p:nvSpPr>
        <p:spPr>
          <a:xfrm>
            <a:off x="3563888" y="5517232"/>
            <a:ext cx="216024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smtClean="0"/>
              <a:t>コアモジュール</a:t>
            </a:r>
            <a:endParaRPr kumimoji="1" lang="en-US" altLang="ja-JP" dirty="0" smtClean="0"/>
          </a:p>
          <a:p>
            <a:r>
              <a:rPr lang="ja-JP" altLang="en-US" dirty="0" smtClean="0"/>
              <a:t>ユニット</a:t>
            </a:r>
            <a:endParaRPr lang="en-US" altLang="ja-JP" dirty="0" smtClean="0"/>
          </a:p>
          <a:p>
            <a:r>
              <a:rPr kumimoji="1" lang="ja-JP" altLang="en-US" dirty="0"/>
              <a:t>発声区間</a:t>
            </a:r>
            <a:r>
              <a:rPr kumimoji="1" lang="ja-JP" altLang="en-US" dirty="0" smtClean="0"/>
              <a:t>検出器</a:t>
            </a:r>
            <a:endParaRPr kumimoji="1" lang="en-US" altLang="ja-JP" dirty="0" smtClean="0"/>
          </a:p>
        </p:txBody>
      </p:sp>
      <p:cxnSp>
        <p:nvCxnSpPr>
          <p:cNvPr id="6" name="直線矢印コネクタ 5"/>
          <p:cNvCxnSpPr/>
          <p:nvPr/>
        </p:nvCxnSpPr>
        <p:spPr>
          <a:xfrm flipV="1">
            <a:off x="5220072" y="4329100"/>
            <a:ext cx="1224136" cy="13469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5220072" y="5373216"/>
            <a:ext cx="1224136" cy="605682"/>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5372472" y="6309320"/>
            <a:ext cx="711696"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421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124" y="3068960"/>
            <a:ext cx="2894831" cy="3656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タイトル 3"/>
          <p:cNvSpPr>
            <a:spLocks noGrp="1"/>
          </p:cNvSpPr>
          <p:nvPr>
            <p:ph type="title"/>
          </p:nvPr>
        </p:nvSpPr>
        <p:spPr/>
        <p:txBody>
          <a:bodyPr/>
          <a:lstStyle/>
          <a:p>
            <a:r>
              <a:rPr lang="ja-JP" altLang="en-US" dirty="0" smtClean="0">
                <a:effectLst>
                  <a:glow rad="101600">
                    <a:schemeClr val="tx1">
                      <a:alpha val="60000"/>
                    </a:schemeClr>
                  </a:glow>
                </a:effectLst>
              </a:rPr>
              <a:t>特徴ベクトル</a:t>
            </a:r>
            <a:r>
              <a:rPr lang="en-US" altLang="ja-JP" dirty="0" smtClean="0">
                <a:effectLst>
                  <a:glow rad="101600">
                    <a:schemeClr val="tx1">
                      <a:alpha val="60000"/>
                    </a:schemeClr>
                  </a:glow>
                </a:effectLst>
              </a:rPr>
              <a:t/>
            </a:r>
            <a:br>
              <a:rPr lang="en-US" altLang="ja-JP" dirty="0" smtClean="0">
                <a:effectLst>
                  <a:glow rad="101600">
                    <a:schemeClr val="tx1">
                      <a:alpha val="60000"/>
                    </a:schemeClr>
                  </a:glow>
                </a:effectLst>
              </a:rPr>
            </a:br>
            <a:r>
              <a:rPr lang="ja-JP" altLang="en-US" dirty="0" smtClean="0">
                <a:effectLst>
                  <a:glow rad="101600">
                    <a:schemeClr val="tx1">
                      <a:alpha val="60000"/>
                    </a:schemeClr>
                  </a:glow>
                </a:effectLst>
              </a:rPr>
              <a:t>生成ユニットクラス</a:t>
            </a:r>
            <a:endParaRPr kumimoji="1" lang="ja-JP" altLang="en-US" dirty="0">
              <a:effectLst>
                <a:glow rad="101600">
                  <a:schemeClr val="tx1">
                    <a:alpha val="60000"/>
                  </a:schemeClr>
                </a:glow>
              </a:effectLst>
            </a:endParaRPr>
          </a:p>
        </p:txBody>
      </p:sp>
      <p:sp>
        <p:nvSpPr>
          <p:cNvPr id="5" name="テキスト プレースホルダー 4"/>
          <p:cNvSpPr>
            <a:spLocks noGrp="1"/>
          </p:cNvSpPr>
          <p:nvPr>
            <p:ph type="body" idx="1"/>
          </p:nvPr>
        </p:nvSpPr>
        <p:spPr/>
        <p:txBody>
          <a:bodyPr/>
          <a:lstStyle/>
          <a:p>
            <a:endParaRPr kumimoji="1" lang="ja-JP" altLang="en-US" dirty="0"/>
          </a:p>
        </p:txBody>
      </p:sp>
      <p:sp>
        <p:nvSpPr>
          <p:cNvPr id="2" name="左中かっこ 1"/>
          <p:cNvSpPr/>
          <p:nvPr/>
        </p:nvSpPr>
        <p:spPr>
          <a:xfrm>
            <a:off x="6444208" y="4725144"/>
            <a:ext cx="360040" cy="79208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 name="カギ線コネクタ 5"/>
          <p:cNvCxnSpPr>
            <a:stCxn id="4" idx="2"/>
          </p:cNvCxnSpPr>
          <p:nvPr/>
        </p:nvCxnSpPr>
        <p:spPr>
          <a:xfrm rot="16200000" flipH="1">
            <a:off x="4943406" y="3620386"/>
            <a:ext cx="1133628" cy="1867976"/>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47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0" y="2420888"/>
            <a:ext cx="9036495" cy="4320480"/>
          </a:xfrm>
        </p:spPr>
        <p:txBody>
          <a:bodyPr/>
          <a:lstStyle/>
          <a:p>
            <a:r>
              <a:rPr kumimoji="1" lang="ja-JP" altLang="en-US" dirty="0" smtClean="0"/>
              <a:t>三田研が</a:t>
            </a:r>
            <a:r>
              <a:rPr lang="ja-JP" altLang="en-US" dirty="0" smtClean="0"/>
              <a:t>過去</a:t>
            </a:r>
            <a:r>
              <a:rPr kumimoji="1" lang="ja-JP" altLang="en-US" dirty="0" smtClean="0"/>
              <a:t>使用してきた特徴に近い</a:t>
            </a:r>
            <a:r>
              <a:rPr lang="en-US" altLang="ja-JP" dirty="0" smtClean="0"/>
              <a:t>1c1d</a:t>
            </a:r>
          </a:p>
          <a:p>
            <a:pPr lvl="1"/>
            <a:r>
              <a:rPr kumimoji="1" lang="ja-JP" altLang="en-US" dirty="0" smtClean="0"/>
              <a:t>ほぼ一鳴き分しか抜き出さない⇔坂中氏のコードでは</a:t>
            </a:r>
            <a:r>
              <a:rPr kumimoji="1" lang="en-US" altLang="ja-JP" dirty="0" smtClean="0"/>
              <a:t>max3</a:t>
            </a:r>
            <a:r>
              <a:rPr kumimoji="1" lang="ja-JP" altLang="en-US" dirty="0" smtClean="0"/>
              <a:t>秒ほど抜く</a:t>
            </a:r>
            <a:endParaRPr kumimoji="1" lang="en-US" altLang="ja-JP" dirty="0" smtClean="0"/>
          </a:p>
          <a:p>
            <a:pPr lvl="1"/>
            <a:r>
              <a:rPr lang="ja-JP" altLang="en-US" dirty="0" smtClean="0"/>
              <a:t>加えて、鳥</a:t>
            </a:r>
            <a:r>
              <a:rPr lang="ja-JP" altLang="en-US" dirty="0"/>
              <a:t>に</a:t>
            </a:r>
            <a:r>
              <a:rPr lang="ja-JP" altLang="en-US" dirty="0" smtClean="0"/>
              <a:t>合わせた帯域フィルタもかける</a:t>
            </a:r>
            <a:endParaRPr lang="en-US" altLang="ja-JP" dirty="0" smtClean="0"/>
          </a:p>
          <a:p>
            <a:pPr lvl="1"/>
            <a:endParaRPr kumimoji="1" lang="en-US" altLang="ja-JP" dirty="0" smtClean="0"/>
          </a:p>
          <a:p>
            <a:r>
              <a:rPr lang="ja-JP" altLang="en-US" dirty="0" smtClean="0"/>
              <a:t>上の特徴ベクトルの正規化の方法を変え、帯域数を増やした</a:t>
            </a:r>
            <a:r>
              <a:rPr lang="en-US" altLang="ja-JP" dirty="0" smtClean="0"/>
              <a:t>2c1d</a:t>
            </a:r>
          </a:p>
          <a:p>
            <a:pPr lvl="1"/>
            <a:r>
              <a:rPr lang="ja-JP" altLang="en-US" dirty="0" smtClean="0"/>
              <a:t>帯域数：</a:t>
            </a:r>
            <a:r>
              <a:rPr lang="en-US" altLang="ja-JP" dirty="0" smtClean="0"/>
              <a:t>20 typ.</a:t>
            </a:r>
          </a:p>
          <a:p>
            <a:pPr lvl="1"/>
            <a:r>
              <a:rPr lang="ja-JP" altLang="en-US" dirty="0"/>
              <a:t>最大周波数</a:t>
            </a:r>
            <a:r>
              <a:rPr lang="ja-JP" altLang="en-US" dirty="0" smtClean="0"/>
              <a:t>は</a:t>
            </a:r>
            <a:r>
              <a:rPr lang="en-US" altLang="ja-JP" dirty="0" smtClean="0"/>
              <a:t>8 kHz</a:t>
            </a:r>
            <a:r>
              <a:rPr lang="ja-JP" altLang="en-US" dirty="0" smtClean="0"/>
              <a:t>で変化なし</a:t>
            </a:r>
            <a:endParaRPr lang="en-US" altLang="ja-JP" dirty="0" smtClean="0"/>
          </a:p>
          <a:p>
            <a:pPr lvl="1"/>
            <a:r>
              <a:rPr lang="ja-JP" altLang="en-US" dirty="0" smtClean="0"/>
              <a:t>帯域</a:t>
            </a:r>
            <a:r>
              <a:rPr lang="ja-JP" altLang="en-US" dirty="0" smtClean="0"/>
              <a:t>パワー・変調スペクトルそれぞれの特徴ベクトルをノルムが</a:t>
            </a:r>
            <a:r>
              <a:rPr lang="en-US" altLang="ja-JP" dirty="0" smtClean="0"/>
              <a:t>1</a:t>
            </a:r>
            <a:r>
              <a:rPr lang="ja-JP" altLang="en-US" dirty="0" smtClean="0"/>
              <a:t>になるように正規化し、合成後にさらにノルムを</a:t>
            </a:r>
            <a:r>
              <a:rPr lang="en-US" altLang="ja-JP" dirty="0" smtClean="0"/>
              <a:t>1</a:t>
            </a:r>
            <a:r>
              <a:rPr lang="ja-JP" altLang="en-US" dirty="0" smtClean="0"/>
              <a:t>とする</a:t>
            </a:r>
            <a:endParaRPr lang="en-US" altLang="ja-JP" dirty="0" smtClean="0"/>
          </a:p>
          <a:p>
            <a:pPr lvl="1"/>
            <a:r>
              <a:rPr lang="ja-JP" altLang="en-US" dirty="0" smtClean="0"/>
              <a:t>飽和すること</a:t>
            </a:r>
            <a:r>
              <a:rPr lang="ja-JP" altLang="en-US" dirty="0"/>
              <a:t>が少なく</a:t>
            </a:r>
            <a:r>
              <a:rPr lang="ja-JP" altLang="en-US" dirty="0" smtClean="0"/>
              <a:t>、主成分分析（</a:t>
            </a:r>
            <a:r>
              <a:rPr lang="en-US" altLang="ja-JP" dirty="0"/>
              <a:t> PCA </a:t>
            </a:r>
            <a:r>
              <a:rPr lang="ja-JP" altLang="en-US" dirty="0" smtClean="0"/>
              <a:t>）に向くカモ</a:t>
            </a:r>
            <a:endParaRPr lang="en-US" altLang="ja-JP" dirty="0" smtClean="0"/>
          </a:p>
          <a:p>
            <a:endParaRPr kumimoji="1" lang="ja-JP" altLang="en-US" dirty="0"/>
          </a:p>
        </p:txBody>
      </p:sp>
      <p:sp>
        <p:nvSpPr>
          <p:cNvPr id="4" name="タイトル 3"/>
          <p:cNvSpPr>
            <a:spLocks noGrp="1"/>
          </p:cNvSpPr>
          <p:nvPr>
            <p:ph type="title"/>
          </p:nvPr>
        </p:nvSpPr>
        <p:spPr>
          <a:xfrm>
            <a:off x="251520" y="338328"/>
            <a:ext cx="8640960" cy="1252728"/>
          </a:xfrm>
        </p:spPr>
        <p:txBody>
          <a:bodyPr>
            <a:normAutofit/>
          </a:bodyPr>
          <a:lstStyle/>
          <a:p>
            <a:r>
              <a:rPr lang="ja-JP" altLang="en-US" sz="4000" dirty="0" smtClean="0"/>
              <a:t>実装済みの</a:t>
            </a:r>
            <a:r>
              <a:rPr kumimoji="1" lang="en-US" altLang="ja-JP" sz="4000" dirty="0" smtClean="0"/>
              <a:t>4</a:t>
            </a:r>
            <a:r>
              <a:rPr kumimoji="1" lang="ja-JP" altLang="en-US" sz="4000" dirty="0" err="1" smtClean="0"/>
              <a:t>つ</a:t>
            </a:r>
            <a:r>
              <a:rPr lang="ja-JP" altLang="en-US" sz="4000" dirty="0" err="1" smtClean="0"/>
              <a:t>の</a:t>
            </a:r>
            <a:r>
              <a:rPr lang="ja-JP" altLang="en-US" sz="4000" dirty="0" smtClean="0"/>
              <a:t>特徴生成クラス</a:t>
            </a:r>
            <a:r>
              <a:rPr kumimoji="1" lang="ja-JP" altLang="en-US" sz="4000" dirty="0" smtClean="0"/>
              <a:t> </a:t>
            </a:r>
            <a:r>
              <a:rPr kumimoji="1" lang="en-US" altLang="ja-JP" sz="4000" dirty="0" smtClean="0"/>
              <a:t>1/2</a:t>
            </a:r>
            <a:endParaRPr kumimoji="1" lang="ja-JP" altLang="en-US" sz="4000" dirty="0"/>
          </a:p>
        </p:txBody>
      </p:sp>
    </p:spTree>
    <p:extLst>
      <p:ext uri="{BB962C8B-B14F-4D97-AF65-F5344CB8AC3E}">
        <p14:creationId xmlns:p14="http://schemas.microsoft.com/office/powerpoint/2010/main" val="649533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2675467"/>
            <a:ext cx="9144000" cy="3450696"/>
          </a:xfrm>
        </p:spPr>
        <p:txBody>
          <a:bodyPr>
            <a:normAutofit fontScale="92500" lnSpcReduction="10000"/>
          </a:bodyPr>
          <a:lstStyle/>
          <a:p>
            <a:r>
              <a:rPr lang="en-US" altLang="ja-JP" dirty="0" smtClean="0"/>
              <a:t>2c1d</a:t>
            </a:r>
            <a:r>
              <a:rPr lang="ja-JP" altLang="en-US" dirty="0" smtClean="0"/>
              <a:t>に対し、無音</a:t>
            </a:r>
            <a:r>
              <a:rPr lang="ja-JP" altLang="en-US" dirty="0"/>
              <a:t>区間が</a:t>
            </a:r>
            <a:r>
              <a:rPr lang="en-US" altLang="ja-JP" dirty="0"/>
              <a:t>0.25 s</a:t>
            </a:r>
            <a:r>
              <a:rPr lang="ja-JP" altLang="en-US" dirty="0"/>
              <a:t>以下であれば連続音とみなす</a:t>
            </a:r>
            <a:r>
              <a:rPr lang="en-US" altLang="ja-JP" dirty="0"/>
              <a:t>2c1dver2</a:t>
            </a:r>
          </a:p>
          <a:p>
            <a:pPr lvl="1"/>
            <a:r>
              <a:rPr lang="ja-JP" altLang="en-US" dirty="0"/>
              <a:t>単発の短い鳴き声から連続した鳴き声まで</a:t>
            </a:r>
            <a:r>
              <a:rPr lang="ja-JP" altLang="en-US" dirty="0" smtClean="0"/>
              <a:t>カバー</a:t>
            </a:r>
            <a:endParaRPr lang="en-US" altLang="ja-JP" dirty="0" smtClean="0"/>
          </a:p>
          <a:p>
            <a:pPr lvl="1"/>
            <a:r>
              <a:rPr lang="ja-JP" altLang="en-US" dirty="0" smtClean="0"/>
              <a:t>ヤンバルクイナの</a:t>
            </a:r>
            <a:r>
              <a:rPr lang="ja-JP" altLang="en-US" dirty="0"/>
              <a:t>様</a:t>
            </a:r>
            <a:r>
              <a:rPr lang="ja-JP" altLang="en-US" dirty="0" smtClean="0"/>
              <a:t>な鳴き声をターゲットにしている</a:t>
            </a:r>
            <a:endParaRPr lang="en-US" altLang="ja-JP" dirty="0"/>
          </a:p>
          <a:p>
            <a:endParaRPr kumimoji="1" lang="en-US" altLang="ja-JP" dirty="0" smtClean="0"/>
          </a:p>
          <a:p>
            <a:r>
              <a:rPr lang="ja-JP" altLang="en-US" dirty="0"/>
              <a:t>変調</a:t>
            </a:r>
            <a:r>
              <a:rPr lang="ja-JP" altLang="en-US" dirty="0" smtClean="0"/>
              <a:t>スペクトルの分解能を</a:t>
            </a:r>
            <a:r>
              <a:rPr lang="en-US" altLang="ja-JP" dirty="0" smtClean="0"/>
              <a:t>0.1 Hz</a:t>
            </a:r>
            <a:r>
              <a:rPr lang="ja-JP" altLang="en-US" dirty="0" smtClean="0"/>
              <a:t>とした</a:t>
            </a:r>
            <a:r>
              <a:rPr lang="en-US" altLang="ja-JP" dirty="0" smtClean="0"/>
              <a:t>3c1d</a:t>
            </a:r>
          </a:p>
          <a:p>
            <a:pPr lvl="1"/>
            <a:r>
              <a:rPr lang="en-US" altLang="ja-JP" dirty="0" smtClean="0"/>
              <a:t>5 Hz</a:t>
            </a:r>
            <a:r>
              <a:rPr lang="ja-JP" altLang="en-US" dirty="0" err="1" smtClean="0"/>
              <a:t>まで</a:t>
            </a:r>
            <a:r>
              <a:rPr lang="ja-JP" altLang="en-US" dirty="0" smtClean="0"/>
              <a:t>特徴として使用する</a:t>
            </a:r>
            <a:endParaRPr lang="en-US" altLang="ja-JP" dirty="0" smtClean="0"/>
          </a:p>
          <a:p>
            <a:pPr marL="0" indent="0">
              <a:buNone/>
            </a:pPr>
            <a:endParaRPr lang="en-US" altLang="ja-JP" dirty="0" smtClean="0"/>
          </a:p>
          <a:p>
            <a:pPr marL="0" indent="0">
              <a:buNone/>
            </a:pPr>
            <a:r>
              <a:rPr lang="ja-JP" altLang="en-US" dirty="0"/>
              <a:t>ちなみ</a:t>
            </a:r>
            <a:r>
              <a:rPr lang="ja-JP" altLang="en-US" dirty="0" smtClean="0"/>
              <a:t>に：</a:t>
            </a:r>
            <a:r>
              <a:rPr lang="en-US" altLang="ja-JP" dirty="0" smtClean="0"/>
              <a:t>c</a:t>
            </a:r>
            <a:r>
              <a:rPr lang="ja-JP" altLang="en-US" dirty="0" smtClean="0"/>
              <a:t>は</a:t>
            </a:r>
            <a:r>
              <a:rPr lang="en-US" altLang="ja-JP" dirty="0" smtClean="0"/>
              <a:t>core</a:t>
            </a:r>
            <a:r>
              <a:rPr lang="ja-JP" altLang="en-US" dirty="0" smtClean="0"/>
              <a:t>（特徴ベクトル生成コアユニット）の種類を表し、</a:t>
            </a:r>
            <a:r>
              <a:rPr lang="en-US" altLang="ja-JP" dirty="0" smtClean="0"/>
              <a:t>d</a:t>
            </a:r>
            <a:r>
              <a:rPr lang="ja-JP" altLang="en-US" dirty="0" smtClean="0"/>
              <a:t>は</a:t>
            </a:r>
            <a:r>
              <a:rPr lang="en-US" altLang="ja-JP" dirty="0" smtClean="0"/>
              <a:t>detection</a:t>
            </a:r>
            <a:r>
              <a:rPr lang="ja-JP" altLang="en-US" dirty="0" smtClean="0"/>
              <a:t>（発声区間検出器）の種類を表す</a:t>
            </a:r>
            <a:endParaRPr kumimoji="1" lang="ja-JP" altLang="en-US" dirty="0"/>
          </a:p>
        </p:txBody>
      </p:sp>
      <p:sp>
        <p:nvSpPr>
          <p:cNvPr id="3" name="タイトル 2"/>
          <p:cNvSpPr>
            <a:spLocks noGrp="1"/>
          </p:cNvSpPr>
          <p:nvPr>
            <p:ph type="title"/>
          </p:nvPr>
        </p:nvSpPr>
        <p:spPr>
          <a:xfrm>
            <a:off x="251520" y="338328"/>
            <a:ext cx="8640960" cy="1252728"/>
          </a:xfrm>
        </p:spPr>
        <p:txBody>
          <a:bodyPr>
            <a:normAutofit fontScale="90000"/>
          </a:bodyPr>
          <a:lstStyle/>
          <a:p>
            <a:r>
              <a:rPr lang="ja-JP" altLang="en-US" dirty="0"/>
              <a:t>実装済みの</a:t>
            </a:r>
            <a:r>
              <a:rPr lang="en-US" altLang="ja-JP" dirty="0"/>
              <a:t>4</a:t>
            </a:r>
            <a:r>
              <a:rPr lang="ja-JP" altLang="en-US" dirty="0" err="1"/>
              <a:t>つの</a:t>
            </a:r>
            <a:r>
              <a:rPr lang="ja-JP" altLang="en-US" dirty="0"/>
              <a:t>特徴生成クラス </a:t>
            </a:r>
            <a:r>
              <a:rPr lang="en-US" altLang="ja-JP" dirty="0" smtClean="0"/>
              <a:t>2/2</a:t>
            </a:r>
            <a:endParaRPr kumimoji="1" lang="ja-JP" altLang="en-US" dirty="0"/>
          </a:p>
        </p:txBody>
      </p:sp>
    </p:spTree>
    <p:extLst>
      <p:ext uri="{BB962C8B-B14F-4D97-AF65-F5344CB8AC3E}">
        <p14:creationId xmlns:p14="http://schemas.microsoft.com/office/powerpoint/2010/main" val="396458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実装している</a:t>
            </a:r>
            <a:r>
              <a:rPr kumimoji="1" lang="en-US" altLang="ja-JP" dirty="0" smtClean="0"/>
              <a:t/>
            </a:r>
            <a:br>
              <a:rPr kumimoji="1" lang="en-US" altLang="ja-JP" dirty="0" smtClean="0"/>
            </a:br>
            <a:r>
              <a:rPr kumimoji="1" lang="ja-JP" altLang="en-US" dirty="0" smtClean="0"/>
              <a:t>鳴き声検出器の仕様</a:t>
            </a:r>
            <a:endParaRPr kumimoji="1" lang="ja-JP" altLang="en-US" dirty="0"/>
          </a:p>
        </p:txBody>
      </p:sp>
      <p:sp>
        <p:nvSpPr>
          <p:cNvPr id="5" name="テキスト プレースホルダー 4"/>
          <p:cNvSpPr>
            <a:spLocks noGrp="1"/>
          </p:cNvSpPr>
          <p:nvPr>
            <p:ph type="body" idx="1"/>
          </p:nvPr>
        </p:nvSpPr>
        <p:spPr/>
        <p:txBody>
          <a:bodyPr/>
          <a:lstStyle/>
          <a:p>
            <a:r>
              <a:rPr lang="en-US" altLang="ja-JP" dirty="0"/>
              <a:t>KMCustom1stDetector. </a:t>
            </a:r>
            <a:r>
              <a:rPr lang="en-US" altLang="ja-JP" dirty="0" err="1" smtClean="0"/>
              <a:t>SongDetector</a:t>
            </a:r>
            <a:r>
              <a:rPr lang="ja-JP" altLang="en-US" dirty="0"/>
              <a:t>クラス</a:t>
            </a:r>
            <a:endParaRPr kumimoji="1" lang="ja-JP" altLang="en-US" dirty="0"/>
          </a:p>
        </p:txBody>
      </p:sp>
    </p:spTree>
    <p:extLst>
      <p:ext uri="{BB962C8B-B14F-4D97-AF65-F5344CB8AC3E}">
        <p14:creationId xmlns:p14="http://schemas.microsoft.com/office/powerpoint/2010/main" val="2238370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323528" y="4581128"/>
            <a:ext cx="8424936" cy="2049091"/>
          </a:xfrm>
        </p:spPr>
        <p:txBody>
          <a:bodyPr/>
          <a:lstStyle/>
          <a:p>
            <a:r>
              <a:rPr kumimoji="1" lang="ja-JP" altLang="en-US" dirty="0" smtClean="0"/>
              <a:t>帯域パワースペクトル密度（</a:t>
            </a:r>
            <a:r>
              <a:rPr kumimoji="1" lang="en-US" altLang="ja-JP" dirty="0" smtClean="0"/>
              <a:t>PSD</a:t>
            </a:r>
            <a:r>
              <a:rPr kumimoji="1" lang="ja-JP" altLang="en-US" dirty="0" smtClean="0"/>
              <a:t>）の最低レベルの検出と統計的に外れ値を検出することで発声区間を認識している</a:t>
            </a:r>
            <a:endParaRPr kumimoji="1" lang="en-US" altLang="ja-JP" dirty="0" smtClean="0"/>
          </a:p>
          <a:p>
            <a:r>
              <a:rPr lang="ja-JP" altLang="en-US" dirty="0" smtClean="0"/>
              <a:t>分散値・最低値の更新のために、デフォルトでは</a:t>
            </a:r>
            <a:r>
              <a:rPr lang="en-US" altLang="ja-JP" dirty="0" smtClean="0"/>
              <a:t>10</a:t>
            </a:r>
            <a:r>
              <a:rPr lang="ja-JP" altLang="en-US" dirty="0" smtClean="0"/>
              <a:t>秒間ほどデータを保持する（リングバッファを実装）</a:t>
            </a:r>
            <a:endParaRPr kumimoji="1" lang="ja-JP" altLang="en-US" dirty="0"/>
          </a:p>
        </p:txBody>
      </p:sp>
      <p:sp>
        <p:nvSpPr>
          <p:cNvPr id="4" name="タイトル 3"/>
          <p:cNvSpPr>
            <a:spLocks noGrp="1"/>
          </p:cNvSpPr>
          <p:nvPr>
            <p:ph type="title"/>
          </p:nvPr>
        </p:nvSpPr>
        <p:spPr/>
        <p:txBody>
          <a:bodyPr>
            <a:normAutofit fontScale="90000"/>
          </a:bodyPr>
          <a:lstStyle/>
          <a:p>
            <a:r>
              <a:rPr kumimoji="1" lang="ja-JP" altLang="en-US" dirty="0" smtClean="0"/>
              <a:t>アルゴリズムは</a:t>
            </a:r>
            <a:r>
              <a:rPr kumimoji="1" lang="en-US" altLang="ja-JP" dirty="0" smtClean="0"/>
              <a:t/>
            </a:r>
            <a:br>
              <a:rPr kumimoji="1" lang="en-US" altLang="ja-JP" dirty="0" smtClean="0"/>
            </a:br>
            <a:r>
              <a:rPr kumimoji="1" lang="ja-JP" altLang="en-US" dirty="0" smtClean="0"/>
              <a:t>リアルタイム検出向け</a:t>
            </a:r>
            <a:endParaRPr kumimoji="1" lang="ja-JP"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916832"/>
            <a:ext cx="8954453"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8164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690032" y="2463560"/>
            <a:ext cx="8058432" cy="1524000"/>
          </a:xfrm>
        </p:spPr>
        <p:txBody>
          <a:bodyPr>
            <a:normAutofit fontScale="90000"/>
          </a:bodyPr>
          <a:lstStyle/>
          <a:p>
            <a:r>
              <a:rPr kumimoji="1" lang="ja-JP" altLang="en-US" dirty="0" smtClean="0"/>
              <a:t>実装して</a:t>
            </a:r>
            <a:r>
              <a:rPr kumimoji="1" lang="ja-JP" altLang="en-US" dirty="0" smtClean="0"/>
              <a:t>いる</a:t>
            </a:r>
            <a:r>
              <a:rPr kumimoji="1" lang="en-US" altLang="ja-JP" dirty="0" smtClean="0"/>
              <a:t/>
            </a:r>
            <a:br>
              <a:rPr kumimoji="1" lang="en-US" altLang="ja-JP" dirty="0" smtClean="0"/>
            </a:br>
            <a:r>
              <a:rPr kumimoji="1" lang="ja-JP" altLang="en-US" dirty="0" smtClean="0"/>
              <a:t>ニューラルネット</a:t>
            </a:r>
            <a:r>
              <a:rPr lang="ja-JP" altLang="en-US" dirty="0" smtClean="0"/>
              <a:t>（</a:t>
            </a:r>
            <a:r>
              <a:rPr lang="en-US" altLang="ja-JP" dirty="0" smtClean="0"/>
              <a:t>NN</a:t>
            </a:r>
            <a:r>
              <a:rPr lang="ja-JP" altLang="en-US" dirty="0" smtClean="0"/>
              <a:t>）</a:t>
            </a:r>
            <a:r>
              <a:rPr kumimoji="1" lang="ja-JP" altLang="en-US" dirty="0" smtClean="0"/>
              <a:t>の特徴</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620298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0" y="2060848"/>
            <a:ext cx="9144001" cy="4797152"/>
          </a:xfrm>
        </p:spPr>
        <p:txBody>
          <a:bodyPr>
            <a:normAutofit lnSpcReduction="10000"/>
          </a:bodyPr>
          <a:lstStyle/>
          <a:p>
            <a:r>
              <a:rPr lang="ja-JP" altLang="en-US" sz="2800" dirty="0" smtClean="0"/>
              <a:t>教師</a:t>
            </a:r>
            <a:r>
              <a:rPr lang="ja-JP" altLang="en-US" sz="2800" dirty="0" smtClean="0"/>
              <a:t>ベクトル長は可変</a:t>
            </a:r>
            <a:endParaRPr lang="en-US" altLang="ja-JP" sz="2800" dirty="0" smtClean="0"/>
          </a:p>
          <a:p>
            <a:r>
              <a:rPr lang="ja-JP" altLang="en-US" sz="2800" dirty="0" smtClean="0"/>
              <a:t>モデル数・教師</a:t>
            </a:r>
            <a:r>
              <a:rPr lang="ja-JP" altLang="en-US" sz="2800" dirty="0" smtClean="0"/>
              <a:t>データ数も可変</a:t>
            </a:r>
            <a:endParaRPr lang="en-US" altLang="ja-JP" sz="2800" dirty="0" smtClean="0"/>
          </a:p>
          <a:p>
            <a:pPr lvl="1"/>
            <a:r>
              <a:rPr lang="ja-JP" altLang="en-US" sz="2400" dirty="0" smtClean="0"/>
              <a:t>ソースコード</a:t>
            </a:r>
            <a:r>
              <a:rPr lang="ja-JP" altLang="en-US" sz="2400" dirty="0" smtClean="0"/>
              <a:t>の変更は不要</a:t>
            </a:r>
            <a:endParaRPr lang="en-US" altLang="ja-JP" sz="2400" dirty="0" smtClean="0"/>
          </a:p>
          <a:p>
            <a:endParaRPr lang="en-US" altLang="ja-JP" sz="2800" dirty="0" smtClean="0"/>
          </a:p>
          <a:p>
            <a:r>
              <a:rPr lang="ja-JP" altLang="en-US" sz="2800" dirty="0" smtClean="0"/>
              <a:t>結合係数・閾値の初期値</a:t>
            </a:r>
            <a:r>
              <a:rPr lang="en-US" altLang="ja-JP" sz="2800" dirty="0" smtClean="0"/>
              <a:t>x</a:t>
            </a:r>
            <a:r>
              <a:rPr lang="ja-JP" altLang="en-US" sz="2800" dirty="0" smtClean="0"/>
              <a:t>は</a:t>
            </a:r>
            <a:endParaRPr lang="en-US" altLang="ja-JP" sz="2800" dirty="0" smtClean="0"/>
          </a:p>
          <a:p>
            <a:pPr lvl="1"/>
            <a:r>
              <a:rPr lang="en-US" altLang="ja-JP" sz="2400" dirty="0" smtClean="0"/>
              <a:t>-1.0 &lt; x &lt; -0.1 and 0.1 &lt; x &lt; 1.0</a:t>
            </a:r>
          </a:p>
          <a:p>
            <a:pPr lvl="1"/>
            <a:r>
              <a:rPr lang="en-US" altLang="ja-JP" sz="2400" dirty="0" smtClean="0"/>
              <a:t>0</a:t>
            </a:r>
            <a:r>
              <a:rPr lang="ja-JP" altLang="en-US" sz="2400" dirty="0" smtClean="0"/>
              <a:t>近傍を避け、負値を含むことで若干</a:t>
            </a:r>
            <a:r>
              <a:rPr lang="ja-JP" altLang="en-US" sz="2400" dirty="0"/>
              <a:t>だ</a:t>
            </a:r>
            <a:r>
              <a:rPr lang="ja-JP" altLang="en-US" sz="2400" dirty="0" smtClean="0"/>
              <a:t>が収束性が良くなる</a:t>
            </a:r>
            <a:endParaRPr lang="en-US" altLang="ja-JP" sz="2400" dirty="0" smtClean="0"/>
          </a:p>
          <a:p>
            <a:r>
              <a:rPr lang="ja-JP" altLang="en-US" sz="2800" dirty="0" smtClean="0"/>
              <a:t>特徴ベクトル一つ学習する毎に結合係数を更新</a:t>
            </a:r>
            <a:endParaRPr lang="en-US" altLang="ja-JP" sz="2800" dirty="0" smtClean="0"/>
          </a:p>
          <a:p>
            <a:r>
              <a:rPr lang="ja-JP" altLang="en-US" sz="2800" dirty="0"/>
              <a:t>標準で</a:t>
            </a:r>
            <a:r>
              <a:rPr lang="ja-JP" altLang="en-US" sz="2800" dirty="0" smtClean="0"/>
              <a:t>は出力誤差値に</a:t>
            </a:r>
            <a:r>
              <a:rPr lang="en-US" altLang="ja-JP" sz="2800" dirty="0" smtClean="0"/>
              <a:t>0 &lt; r &lt; 0.1</a:t>
            </a:r>
            <a:r>
              <a:rPr lang="ja-JP" altLang="en-US" sz="2800" dirty="0" smtClean="0"/>
              <a:t>の乱数を加えている</a:t>
            </a:r>
            <a:endParaRPr lang="en-US" altLang="ja-JP" sz="2800" dirty="0" smtClean="0"/>
          </a:p>
          <a:p>
            <a:pPr lvl="1"/>
            <a:r>
              <a:rPr lang="ja-JP" altLang="en-US" sz="2400" dirty="0" smtClean="0"/>
              <a:t>これも収束性をよくし、かつ局所解を回避できる</a:t>
            </a:r>
            <a:endParaRPr lang="en-US" altLang="ja-JP" sz="2400" dirty="0" smtClean="0"/>
          </a:p>
        </p:txBody>
      </p:sp>
      <p:sp>
        <p:nvSpPr>
          <p:cNvPr id="4" name="タイトル 3"/>
          <p:cNvSpPr>
            <a:spLocks noGrp="1"/>
          </p:cNvSpPr>
          <p:nvPr>
            <p:ph type="title"/>
          </p:nvPr>
        </p:nvSpPr>
        <p:spPr/>
        <p:txBody>
          <a:bodyPr>
            <a:normAutofit/>
          </a:bodyPr>
          <a:lstStyle/>
          <a:p>
            <a:r>
              <a:rPr kumimoji="1" lang="ja-JP" altLang="en-US" dirty="0" smtClean="0"/>
              <a:t>主な特徴</a:t>
            </a:r>
            <a:endParaRPr kumimoji="1" lang="ja-JP" altLang="en-US" dirty="0"/>
          </a:p>
        </p:txBody>
      </p:sp>
    </p:spTree>
    <p:extLst>
      <p:ext uri="{BB962C8B-B14F-4D97-AF65-F5344CB8AC3E}">
        <p14:creationId xmlns:p14="http://schemas.microsoft.com/office/powerpoint/2010/main" val="3166422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アングル">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849</TotalTime>
  <Words>643</Words>
  <Application>Microsoft Office PowerPoint</Application>
  <PresentationFormat>画面に合わせる (4:3)</PresentationFormat>
  <Paragraphs>60</Paragraphs>
  <Slides>13</Slides>
  <Notes>0</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ウェーブ</vt:lpstr>
      <vt:lpstr>実装している特徴ベクトル 生成クラスの仕様</vt:lpstr>
      <vt:lpstr>生成される特徴は、発声検出方法とコアモジュール、これらの運用方法に依存している</vt:lpstr>
      <vt:lpstr>特徴ベクトル 生成ユニットクラス</vt:lpstr>
      <vt:lpstr>実装済みの4つの特徴生成クラス 1/2</vt:lpstr>
      <vt:lpstr>実装済みの4つの特徴生成クラス 2/2</vt:lpstr>
      <vt:lpstr>実装している 鳴き声検出器の仕様</vt:lpstr>
      <vt:lpstr>アルゴリズムは リアルタイム検出向け</vt:lpstr>
      <vt:lpstr>実装している ニューラルネット（NN）の特徴</vt:lpstr>
      <vt:lpstr>主な特徴</vt:lpstr>
      <vt:lpstr>その他の特徴</vt:lpstr>
      <vt:lpstr>今後、実装した方が良いと思っている機能</vt:lpstr>
      <vt:lpstr>発声区間検出クラス</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morishita</dc:creator>
  <cp:lastModifiedBy>morishita</cp:lastModifiedBy>
  <cp:revision>97</cp:revision>
  <dcterms:created xsi:type="dcterms:W3CDTF">2012-06-17T10:27:42Z</dcterms:created>
  <dcterms:modified xsi:type="dcterms:W3CDTF">2013-03-24T06:23:30Z</dcterms:modified>
</cp:coreProperties>
</file>