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1" r:id="rId2"/>
    <p:sldId id="306" r:id="rId3"/>
    <p:sldId id="334" r:id="rId4"/>
    <p:sldId id="346" r:id="rId5"/>
    <p:sldId id="335" r:id="rId6"/>
    <p:sldId id="347" r:id="rId7"/>
    <p:sldId id="348" r:id="rId8"/>
    <p:sldId id="349" r:id="rId9"/>
    <p:sldId id="350" r:id="rId10"/>
    <p:sldId id="357" r:id="rId11"/>
    <p:sldId id="353" r:id="rId12"/>
    <p:sldId id="354" r:id="rId13"/>
    <p:sldId id="355" r:id="rId14"/>
    <p:sldId id="356" r:id="rId15"/>
    <p:sldId id="358" r:id="rId16"/>
    <p:sldId id="359" r:id="rId17"/>
    <p:sldId id="360" r:id="rId18"/>
    <p:sldId id="361" r:id="rId19"/>
    <p:sldId id="362" r:id="rId20"/>
    <p:sldId id="364" r:id="rId21"/>
    <p:sldId id="363" r:id="rId22"/>
    <p:sldId id="365" r:id="rId23"/>
    <p:sldId id="366" r:id="rId24"/>
    <p:sldId id="367" r:id="rId25"/>
    <p:sldId id="368" r:id="rId26"/>
    <p:sldId id="369" r:id="rId27"/>
    <p:sldId id="370" r:id="rId28"/>
    <p:sldId id="371" r:id="rId29"/>
    <p:sldId id="372" r:id="rId30"/>
    <p:sldId id="373" r:id="rId31"/>
    <p:sldId id="374" r:id="rId32"/>
    <p:sldId id="377" r:id="rId33"/>
    <p:sldId id="379" r:id="rId34"/>
    <p:sldId id="378" r:id="rId35"/>
    <p:sldId id="375" r:id="rId36"/>
    <p:sldId id="33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995" userDrawn="1">
          <p15:clr>
            <a:srgbClr val="A4A3A4"/>
          </p15:clr>
        </p15:guide>
        <p15:guide id="2" pos="7101" userDrawn="1">
          <p15:clr>
            <a:srgbClr val="A4A3A4"/>
          </p15:clr>
        </p15:guide>
        <p15:guide id="4" pos="912" userDrawn="1">
          <p15:clr>
            <a:srgbClr val="A4A3A4"/>
          </p15:clr>
        </p15:guide>
        <p15:guide id="5" orient="horz" pos="1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6887CC"/>
    <a:srgbClr val="6CA9C8"/>
    <a:srgbClr val="3D62B5"/>
    <a:srgbClr val="7F9B3F"/>
    <a:srgbClr val="666633"/>
    <a:srgbClr val="008000"/>
    <a:srgbClr val="E79D95"/>
    <a:srgbClr val="FDDEB1"/>
    <a:srgbClr val="FCD19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791" autoAdjust="0"/>
    <p:restoredTop sz="94624" autoAdjust="0"/>
  </p:normalViewPr>
  <p:slideViewPr>
    <p:cSldViewPr snapToGrid="0">
      <p:cViewPr>
        <p:scale>
          <a:sx n="66" d="100"/>
          <a:sy n="66" d="100"/>
        </p:scale>
        <p:origin x="-1116" y="-728"/>
      </p:cViewPr>
      <p:guideLst>
        <p:guide orient="horz" pos="3995"/>
        <p:guide orient="horz" pos="1200"/>
        <p:guide pos="7101"/>
        <p:guide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49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BC7AC-A884-4A01-995B-F12F7B3C6665}" type="datetimeFigureOut">
              <a:rPr lang="en-US" smtClean="0"/>
              <a:pPr/>
              <a:t>3/9/2017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00B38-9AA4-4118-AED9-1277E0C9F138}" type="slidenum">
              <a:rPr lang="en-US" smtClean="0"/>
              <a:pPr/>
              <a:t>‹#›</a:t>
            </a:fld>
            <a:endParaRPr lang="en-US"/>
          </a:p>
        </p:txBody>
      </p:sp>
    </p:spTree>
    <p:extLst>
      <p:ext uri="{BB962C8B-B14F-4D97-AF65-F5344CB8AC3E}">
        <p14:creationId xmlns="" xmlns:p14="http://schemas.microsoft.com/office/powerpoint/2010/main" val="349017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a:t>
            </a:fld>
            <a:endParaRPr lang="en-US"/>
          </a:p>
        </p:txBody>
      </p:sp>
    </p:spTree>
    <p:extLst>
      <p:ext uri="{BB962C8B-B14F-4D97-AF65-F5344CB8AC3E}">
        <p14:creationId xmlns="" xmlns:p14="http://schemas.microsoft.com/office/powerpoint/2010/main" val="398570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10</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11</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12</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13</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14</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15</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16</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17</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18</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19</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20</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21</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22</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23</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24</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25</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26</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27</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28</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29</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30</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31</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32</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33</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34</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35</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36</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5</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6</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7</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8</a:t>
            </a:fld>
            <a:endParaRPr lang="en-US"/>
          </a:p>
        </p:txBody>
      </p:sp>
    </p:spTree>
    <p:extLst>
      <p:ext uri="{BB962C8B-B14F-4D97-AF65-F5344CB8AC3E}">
        <p14:creationId xmlns="" xmlns:p14="http://schemas.microsoft.com/office/powerpoint/2010/main" val="121033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9</a:t>
            </a:fld>
            <a:endParaRPr lang="en-US"/>
          </a:p>
        </p:txBody>
      </p:sp>
    </p:spTree>
    <p:extLst>
      <p:ext uri="{BB962C8B-B14F-4D97-AF65-F5344CB8AC3E}">
        <p14:creationId xmlns="" xmlns:p14="http://schemas.microsoft.com/office/powerpoint/2010/main" val="121033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98AF86D-2565-4FD5-9E7F-E41C7F6BFF0E}" type="datetime1">
              <a:rPr lang="en-US" smtClean="0"/>
              <a:pPr/>
              <a:t>3/9/2017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174997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056697A-6DD3-4015-B59C-706A6E5A897C}" type="datetime1">
              <a:rPr lang="en-US" smtClean="0"/>
              <a:pPr/>
              <a:t>3/9/2017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124630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81944F-F65C-4D3B-812E-7AC16DCC1D9D}" type="datetime1">
              <a:rPr lang="en-US" smtClean="0"/>
              <a:pPr/>
              <a:t>3/9/2017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400366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9065FD-D4DE-439C-97B5-2642C9B898A4}" type="datetime1">
              <a:rPr lang="en-US" smtClean="0"/>
              <a:pPr/>
              <a:t>3/9/2017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34124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A53A8A-995E-4DEF-89CD-14EF711FAD6D}" type="datetime1">
              <a:rPr lang="en-US" smtClean="0"/>
              <a:pPr/>
              <a:t>3/9/2017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237732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CA5C398-F36E-4EF4-93B1-254EC0671051}" type="datetime1">
              <a:rPr lang="en-US" smtClean="0"/>
              <a:pPr/>
              <a:t>3/9/2017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137050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B389EC-0842-4499-8613-CFA06BCCC34B}" type="datetime1">
              <a:rPr lang="en-US" smtClean="0"/>
              <a:pPr/>
              <a:t>3/9/2017</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223414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7E1773-F01E-483B-B9FA-4929E31C9153}" type="datetime1">
              <a:rPr lang="en-US" smtClean="0"/>
              <a:pPr/>
              <a:t>3/9/2017</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80530" y="6259365"/>
            <a:ext cx="450273" cy="365125"/>
          </a:xfrm>
        </p:spPr>
        <p:txBody>
          <a:bodyPr/>
          <a:lstStyle>
            <a:lvl1pPr>
              <a:defRPr i="0"/>
            </a:lvl1p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72251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3425274-F12A-4882-90CC-97FF3F686794}" type="datetime1">
              <a:rPr lang="en-US" smtClean="0"/>
              <a:pPr/>
              <a:t>3/9/2017</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275835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7287031-7EB6-485C-ADE0-A09852E9D041}" type="datetime1">
              <a:rPr lang="en-US" smtClean="0"/>
              <a:pPr/>
              <a:t>3/9/2017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282699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90AC455-9089-4862-8BF9-DA096C1A2494}" type="datetime1">
              <a:rPr lang="en-US" smtClean="0"/>
              <a:pPr/>
              <a:t>3/9/2017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6733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Oval 8"/>
          <p:cNvSpPr/>
          <p:nvPr/>
        </p:nvSpPr>
        <p:spPr>
          <a:xfrm>
            <a:off x="224918" y="6246665"/>
            <a:ext cx="390524" cy="390524"/>
          </a:xfrm>
          <a:prstGeom prst="ellipse">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06181"/>
            <a:ext cx="10515600" cy="6596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195044" y="6259365"/>
            <a:ext cx="450273" cy="365125"/>
          </a:xfrm>
          <a:prstGeom prst="rect">
            <a:avLst/>
          </a:prstGeom>
        </p:spPr>
        <p:txBody>
          <a:bodyPr vert="horz" lIns="91440" tIns="45720" rIns="91440" bIns="45720" rtlCol="0" anchor="ctr"/>
          <a:lstStyle>
            <a:lvl1pPr algn="ctr">
              <a:defRPr sz="1600" b="1">
                <a:solidFill>
                  <a:srgbClr val="CBCBCB"/>
                </a:solidFill>
              </a:defRPr>
            </a:lvl1pPr>
          </a:lstStyle>
          <a:p>
            <a:fld id="{2B0A5C23-9A0D-4D31-9768-FD96BB453C39}" type="slidenum">
              <a:rPr lang="en-US" smtClean="0"/>
              <a:pPr/>
              <a:t>‹#›</a:t>
            </a:fld>
            <a:endParaRPr lang="en-US"/>
          </a:p>
        </p:txBody>
      </p:sp>
    </p:spTree>
    <p:extLst>
      <p:ext uri="{BB962C8B-B14F-4D97-AF65-F5344CB8AC3E}">
        <p14:creationId xmlns="" xmlns:p14="http://schemas.microsoft.com/office/powerpoint/2010/main" val="141968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1</a:t>
            </a:fld>
            <a:endParaRPr lang="en-US" dirty="0"/>
          </a:p>
        </p:txBody>
      </p:sp>
      <p:sp>
        <p:nvSpPr>
          <p:cNvPr id="68" name="Title 1"/>
          <p:cNvSpPr>
            <a:spLocks noGrp="1"/>
          </p:cNvSpPr>
          <p:nvPr>
            <p:ph type="title"/>
          </p:nvPr>
        </p:nvSpPr>
        <p:spPr>
          <a:xfrm>
            <a:off x="838200" y="306181"/>
            <a:ext cx="10515600" cy="987360"/>
          </a:xfrm>
        </p:spPr>
        <p:txBody>
          <a:bodyPr>
            <a:normAutofit/>
          </a:bodyPr>
          <a:lstStyle/>
          <a:p>
            <a:r>
              <a:rPr lang="vi-VN" sz="5400" dirty="0" smtClean="0">
                <a:solidFill>
                  <a:srgbClr val="6887CC"/>
                </a:solidFill>
                <a:latin typeface="Arial" pitchFamily="34" charset="0"/>
                <a:ea typeface="Segoe UI bold" panose="020B0802040204020203" pitchFamily="34" charset="0"/>
                <a:cs typeface="Arial" pitchFamily="34" charset="0"/>
              </a:rPr>
              <a:t>Bộ môn HTTT – Khoa CNTT</a:t>
            </a:r>
            <a:endParaRPr lang="en-US" sz="5000" dirty="0">
              <a:solidFill>
                <a:srgbClr val="6887CC"/>
              </a:solidFill>
              <a:latin typeface="Arial" pitchFamily="34" charset="0"/>
              <a:ea typeface="Segoe UI bold" panose="020B0802040204020203" pitchFamily="34" charset="0"/>
              <a:cs typeface="Arial" pitchFamily="34" charset="0"/>
            </a:endParaRPr>
          </a:p>
        </p:txBody>
      </p:sp>
      <p:sp>
        <p:nvSpPr>
          <p:cNvPr id="22" name="Freeform 21"/>
          <p:cNvSpPr/>
          <p:nvPr/>
        </p:nvSpPr>
        <p:spPr>
          <a:xfrm>
            <a:off x="1109883" y="1624716"/>
            <a:ext cx="10377798" cy="4304370"/>
          </a:xfrm>
          <a:custGeom>
            <a:avLst/>
            <a:gdLst>
              <a:gd name="connsiteX0" fmla="*/ 0 w 1828059"/>
              <a:gd name="connsiteY0" fmla="*/ 116640 h 1166400"/>
              <a:gd name="connsiteX1" fmla="*/ 116640 w 1828059"/>
              <a:gd name="connsiteY1" fmla="*/ 0 h 1166400"/>
              <a:gd name="connsiteX2" fmla="*/ 1711419 w 1828059"/>
              <a:gd name="connsiteY2" fmla="*/ 0 h 1166400"/>
              <a:gd name="connsiteX3" fmla="*/ 1828059 w 1828059"/>
              <a:gd name="connsiteY3" fmla="*/ 116640 h 1166400"/>
              <a:gd name="connsiteX4" fmla="*/ 1828059 w 1828059"/>
              <a:gd name="connsiteY4" fmla="*/ 1049760 h 1166400"/>
              <a:gd name="connsiteX5" fmla="*/ 1711419 w 1828059"/>
              <a:gd name="connsiteY5" fmla="*/ 1166400 h 1166400"/>
              <a:gd name="connsiteX6" fmla="*/ 116640 w 1828059"/>
              <a:gd name="connsiteY6" fmla="*/ 1166400 h 1166400"/>
              <a:gd name="connsiteX7" fmla="*/ 0 w 1828059"/>
              <a:gd name="connsiteY7" fmla="*/ 1049760 h 1166400"/>
              <a:gd name="connsiteX8" fmla="*/ 0 w 1828059"/>
              <a:gd name="connsiteY8" fmla="*/ 116640 h 11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059" h="1166400">
                <a:moveTo>
                  <a:pt x="0" y="116640"/>
                </a:moveTo>
                <a:cubicBezTo>
                  <a:pt x="0" y="52222"/>
                  <a:pt x="52222" y="0"/>
                  <a:pt x="116640" y="0"/>
                </a:cubicBezTo>
                <a:lnTo>
                  <a:pt x="1711419" y="0"/>
                </a:lnTo>
                <a:cubicBezTo>
                  <a:pt x="1775837" y="0"/>
                  <a:pt x="1828059" y="52222"/>
                  <a:pt x="1828059" y="116640"/>
                </a:cubicBezTo>
                <a:lnTo>
                  <a:pt x="1828059" y="1049760"/>
                </a:lnTo>
                <a:cubicBezTo>
                  <a:pt x="1828059" y="1114178"/>
                  <a:pt x="1775837" y="1166400"/>
                  <a:pt x="1711419" y="1166400"/>
                </a:cubicBezTo>
                <a:lnTo>
                  <a:pt x="116640" y="1166400"/>
                </a:lnTo>
                <a:cubicBezTo>
                  <a:pt x="52222" y="1166400"/>
                  <a:pt x="0" y="1114178"/>
                  <a:pt x="0" y="1049760"/>
                </a:cubicBezTo>
                <a:lnTo>
                  <a:pt x="0" y="116640"/>
                </a:lnTo>
                <a:close/>
              </a:path>
            </a:pathLst>
          </a:custGeom>
          <a:solidFill>
            <a:srgbClr val="6887CC"/>
          </a:solidFill>
          <a:ln/>
        </p:spPr>
        <p:style>
          <a:lnRef idx="3">
            <a:schemeClr val="lt1"/>
          </a:lnRef>
          <a:fillRef idx="1">
            <a:schemeClr val="accent4"/>
          </a:fillRef>
          <a:effectRef idx="1">
            <a:schemeClr val="accent4"/>
          </a:effectRef>
          <a:fontRef idx="minor">
            <a:schemeClr val="lt1"/>
          </a:fontRef>
        </p:style>
        <p:txBody>
          <a:bodyPr spcFirstLastPara="0" vert="horz" wrap="square" lIns="192024" tIns="192024" rIns="192024" bIns="538047" numCol="1" spcCol="1270" anchor="t" anchorCtr="0">
            <a:noAutofit/>
          </a:bodyPr>
          <a:lstStyle/>
          <a:p>
            <a:pPr lvl="0" algn="ctr" defTabSz="1200150">
              <a:spcBef>
                <a:spcPct val="0"/>
              </a:spcBef>
              <a:spcAft>
                <a:spcPct val="35000"/>
              </a:spcAft>
            </a:pPr>
            <a:r>
              <a:rPr lang="vi-VN" sz="4400" dirty="0" smtClean="0">
                <a:solidFill>
                  <a:schemeClr val="accent2"/>
                </a:solidFill>
              </a:rPr>
              <a:t>Công nghệ WEB</a:t>
            </a:r>
            <a:endParaRPr lang="pt-PT" sz="4400" dirty="0" smtClean="0">
              <a:solidFill>
                <a:schemeClr val="accent2"/>
              </a:solidFill>
            </a:endParaRPr>
          </a:p>
          <a:p>
            <a:pPr lvl="0" algn="ctr" defTabSz="1200150">
              <a:spcBef>
                <a:spcPct val="0"/>
              </a:spcBef>
              <a:spcAft>
                <a:spcPct val="35000"/>
              </a:spcAft>
            </a:pPr>
            <a:r>
              <a:rPr lang="vi-VN" sz="4800" b="1" dirty="0" smtClean="0">
                <a:solidFill>
                  <a:srgbClr val="FFFFFF"/>
                </a:solidFill>
              </a:rPr>
              <a:t>Controller</a:t>
            </a:r>
          </a:p>
          <a:p>
            <a:pPr lvl="0" algn="ctr" defTabSz="1200150">
              <a:spcBef>
                <a:spcPct val="0"/>
              </a:spcBef>
              <a:spcAft>
                <a:spcPct val="35000"/>
              </a:spcAft>
            </a:pPr>
            <a:endParaRPr lang="en-US" sz="4400" kern="1200" dirty="0">
              <a:solidFill>
                <a:srgbClr val="FFFFFF"/>
              </a:solidFill>
            </a:endParaRPr>
          </a:p>
        </p:txBody>
      </p:sp>
      <p:sp>
        <p:nvSpPr>
          <p:cNvPr id="24" name="TextBox 23"/>
          <p:cNvSpPr txBox="1"/>
          <p:nvPr/>
        </p:nvSpPr>
        <p:spPr>
          <a:xfrm>
            <a:off x="9709235" y="6298789"/>
            <a:ext cx="1633781" cy="369332"/>
          </a:xfrm>
          <a:prstGeom prst="rect">
            <a:avLst/>
          </a:prstGeom>
          <a:noFill/>
        </p:spPr>
        <p:txBody>
          <a:bodyPr wrap="none" rtlCol="0">
            <a:spAutoFit/>
          </a:bodyPr>
          <a:lstStyle/>
          <a:p>
            <a:r>
              <a:rPr lang="en-US" b="1" dirty="0" err="1" smtClean="0"/>
              <a:t>Hà</a:t>
            </a:r>
            <a:r>
              <a:rPr lang="en-US" b="1" dirty="0" smtClean="0"/>
              <a:t> </a:t>
            </a:r>
            <a:r>
              <a:rPr lang="en-US" b="1" dirty="0" err="1" smtClean="0"/>
              <a:t>Nội</a:t>
            </a:r>
            <a:r>
              <a:rPr lang="en-US" b="1" dirty="0" smtClean="0"/>
              <a:t> - 2015</a:t>
            </a:r>
            <a:endParaRPr lang="en-US" b="1" dirty="0"/>
          </a:p>
        </p:txBody>
      </p:sp>
    </p:spTree>
    <p:extLst>
      <p:ext uri="{BB962C8B-B14F-4D97-AF65-F5344CB8AC3E}">
        <p14:creationId xmlns="" xmlns:p14="http://schemas.microsoft.com/office/powerpoint/2010/main" val="247888361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Controller tạo LoginController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10323420"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683657" y="2236568"/>
            <a:ext cx="7606167" cy="4310961"/>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Controller tạo LoginController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683657" y="2236568"/>
            <a:ext cx="7606167" cy="4310961"/>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Views/Login tạo Login.cshtml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2050" name="Picture 2"/>
          <p:cNvPicPr>
            <a:picLocks noChangeAspect="1" noChangeArrowheads="1"/>
          </p:cNvPicPr>
          <p:nvPr/>
        </p:nvPicPr>
        <p:blipFill>
          <a:blip r:embed="rId3"/>
          <a:srcRect/>
          <a:stretch>
            <a:fillRect/>
          </a:stretch>
        </p:blipFill>
        <p:spPr bwMode="auto">
          <a:xfrm>
            <a:off x="1640114" y="2333214"/>
            <a:ext cx="6694941" cy="4238809"/>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Thay đổi code của HomeController</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074" name="Picture 2"/>
          <p:cNvPicPr>
            <a:picLocks noChangeAspect="1" noChangeArrowheads="1"/>
          </p:cNvPicPr>
          <p:nvPr/>
        </p:nvPicPr>
        <p:blipFill>
          <a:blip r:embed="rId3"/>
          <a:srcRect/>
          <a:stretch>
            <a:fillRect/>
          </a:stretch>
        </p:blipFill>
        <p:spPr bwMode="auto">
          <a:xfrm>
            <a:off x="1274019" y="2336799"/>
            <a:ext cx="6301530" cy="4218441"/>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Thay đổi code của Views/Home/Index.cshtml</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như là tham số của action (vd3)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4098" name="Picture 2"/>
          <p:cNvPicPr>
            <a:picLocks noChangeAspect="1" noChangeArrowheads="1"/>
          </p:cNvPicPr>
          <p:nvPr/>
        </p:nvPicPr>
        <p:blipFill>
          <a:blip r:embed="rId3"/>
          <a:srcRect/>
          <a:stretch>
            <a:fillRect/>
          </a:stretch>
        </p:blipFill>
        <p:spPr bwMode="auto">
          <a:xfrm>
            <a:off x="1857828" y="2401345"/>
            <a:ext cx="6819899" cy="4150494"/>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vi-VN" sz="4000" dirty="0" smtClean="0">
                <a:solidFill>
                  <a:srgbClr val="5C5C5C"/>
                </a:solidFill>
                <a:latin typeface="Arial" pitchFamily="34" charset="0"/>
                <a:ea typeface="Segoe UI bold" panose="020B0802040204020203" pitchFamily="34" charset="0"/>
                <a:cs typeface="Arial" pitchFamily="34" charset="0"/>
              </a:rPr>
              <a:t>Nhận dữ liệu đầu vào trong controller</a:t>
            </a:r>
            <a:endParaRPr lang="en-US" sz="4000" dirty="0" smtClean="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en-US" sz="2400" dirty="0" smtClean="0"/>
              <a:t>Những context object thông dụng</a:t>
            </a:r>
            <a:endParaRPr lang="vi-VN" sz="2400" dirty="0" smtClean="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từ những đối tượng context</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graphicFrame>
        <p:nvGraphicFramePr>
          <p:cNvPr id="11" name="Table 10"/>
          <p:cNvGraphicFramePr>
            <a:graphicFrameLocks noGrp="1"/>
          </p:cNvGraphicFramePr>
          <p:nvPr/>
        </p:nvGraphicFramePr>
        <p:xfrm>
          <a:off x="1103086" y="2417838"/>
          <a:ext cx="9898743" cy="3458875"/>
        </p:xfrm>
        <a:graphic>
          <a:graphicData uri="http://schemas.openxmlformats.org/drawingml/2006/table">
            <a:tbl>
              <a:tblPr firstRow="1" bandRow="1">
                <a:tableStyleId>{F2DE63D5-997A-4646-A377-4702673A728D}</a:tableStyleId>
              </a:tblPr>
              <a:tblGrid>
                <a:gridCol w="2612571"/>
                <a:gridCol w="2931886"/>
                <a:gridCol w="4354286"/>
              </a:tblGrid>
              <a:tr h="434219">
                <a:tc>
                  <a:txBody>
                    <a:bodyPr/>
                    <a:lstStyle/>
                    <a:p>
                      <a:r>
                        <a:rPr lang="vi-VN" dirty="0">
                          <a:solidFill>
                            <a:srgbClr val="FFFFFF"/>
                          </a:solidFill>
                        </a:rPr>
                        <a:t>Thuộc tính</a:t>
                      </a:r>
                    </a:p>
                  </a:txBody>
                  <a:tcPr marL="142875" marR="142875" marT="47625" marB="47625" anchor="ctr"/>
                </a:tc>
                <a:tc>
                  <a:txBody>
                    <a:bodyPr/>
                    <a:lstStyle/>
                    <a:p>
                      <a:r>
                        <a:rPr lang="vi-VN">
                          <a:solidFill>
                            <a:srgbClr val="FFFFFF"/>
                          </a:solidFill>
                        </a:rPr>
                        <a:t>Kiểu</a:t>
                      </a:r>
                    </a:p>
                  </a:txBody>
                  <a:tcPr marL="142875" marR="142875" marT="47625" marB="47625" anchor="ctr"/>
                </a:tc>
                <a:tc>
                  <a:txBody>
                    <a:bodyPr/>
                    <a:lstStyle/>
                    <a:p>
                      <a:r>
                        <a:rPr lang="vi-VN" dirty="0">
                          <a:solidFill>
                            <a:srgbClr val="FFFFFF"/>
                          </a:solidFill>
                        </a:rPr>
                        <a:t>Mô tả</a:t>
                      </a:r>
                    </a:p>
                  </a:txBody>
                  <a:tcPr marL="142875" marR="142875" marT="47625" marB="47625" anchor="ctr"/>
                </a:tc>
              </a:tr>
              <a:tr h="434219">
                <a:tc>
                  <a:txBody>
                    <a:bodyPr/>
                    <a:lstStyle/>
                    <a:p>
                      <a:r>
                        <a:rPr lang="vi-VN"/>
                        <a:t>Request.QueryString</a:t>
                      </a:r>
                    </a:p>
                  </a:txBody>
                  <a:tcPr marL="142875" marR="142875" marT="47625" marB="47625" anchor="ctr"/>
                </a:tc>
                <a:tc>
                  <a:txBody>
                    <a:bodyPr/>
                    <a:lstStyle/>
                    <a:p>
                      <a:r>
                        <a:rPr lang="vi-VN"/>
                        <a:t>NameValueCollection</a:t>
                      </a:r>
                    </a:p>
                  </a:txBody>
                  <a:tcPr marL="142875" marR="142875" marT="47625" marB="47625" anchor="ctr"/>
                </a:tc>
                <a:tc>
                  <a:txBody>
                    <a:bodyPr/>
                    <a:lstStyle/>
                    <a:p>
                      <a:r>
                        <a:rPr lang="en-US"/>
                        <a:t>Những biến GET gửi cùng request</a:t>
                      </a:r>
                    </a:p>
                  </a:txBody>
                  <a:tcPr marL="142875" marR="142875" marT="47625" marB="47625" anchor="ctr"/>
                </a:tc>
              </a:tr>
              <a:tr h="434219">
                <a:tc>
                  <a:txBody>
                    <a:bodyPr/>
                    <a:lstStyle/>
                    <a:p>
                      <a:r>
                        <a:rPr lang="vi-VN"/>
                        <a:t>Request.Form</a:t>
                      </a:r>
                    </a:p>
                  </a:txBody>
                  <a:tcPr marL="142875" marR="142875" marT="47625" marB="47625" anchor="ctr"/>
                </a:tc>
                <a:tc>
                  <a:txBody>
                    <a:bodyPr/>
                    <a:lstStyle/>
                    <a:p>
                      <a:r>
                        <a:rPr lang="vi-VN"/>
                        <a:t>NameValueCollection</a:t>
                      </a:r>
                    </a:p>
                  </a:txBody>
                  <a:tcPr marL="142875" marR="142875" marT="47625" marB="47625" anchor="ctr"/>
                </a:tc>
                <a:tc>
                  <a:txBody>
                    <a:bodyPr/>
                    <a:lstStyle/>
                    <a:p>
                      <a:r>
                        <a:rPr lang="vi-VN"/>
                        <a:t>Những biến POST gửi cùng request</a:t>
                      </a:r>
                    </a:p>
                  </a:txBody>
                  <a:tcPr marL="142875" marR="142875" marT="47625" marB="47625" anchor="ctr"/>
                </a:tc>
              </a:tr>
              <a:tr h="434219">
                <a:tc>
                  <a:txBody>
                    <a:bodyPr/>
                    <a:lstStyle/>
                    <a:p>
                      <a:r>
                        <a:rPr lang="vi-VN"/>
                        <a:t>Request.Cookies</a:t>
                      </a:r>
                    </a:p>
                  </a:txBody>
                  <a:tcPr marL="142875" marR="142875" marT="47625" marB="47625" anchor="ctr"/>
                </a:tc>
                <a:tc>
                  <a:txBody>
                    <a:bodyPr/>
                    <a:lstStyle/>
                    <a:p>
                      <a:r>
                        <a:rPr lang="vi-VN"/>
                        <a:t>HttpCookieCollection</a:t>
                      </a:r>
                    </a:p>
                  </a:txBody>
                  <a:tcPr marL="142875" marR="142875" marT="47625" marB="47625" anchor="ctr"/>
                </a:tc>
                <a:tc>
                  <a:txBody>
                    <a:bodyPr/>
                    <a:lstStyle/>
                    <a:p>
                      <a:r>
                        <a:rPr lang="vi-VN"/>
                        <a:t>Những cookie do browser gửi cùng request này</a:t>
                      </a:r>
                    </a:p>
                  </a:txBody>
                  <a:tcPr marL="142875" marR="142875" marT="47625" marB="47625" anchor="ctr"/>
                </a:tc>
              </a:tr>
              <a:tr h="434219">
                <a:tc>
                  <a:txBody>
                    <a:bodyPr/>
                    <a:lstStyle/>
                    <a:p>
                      <a:r>
                        <a:rPr lang="vi-VN"/>
                        <a:t>Request.HttpMethod</a:t>
                      </a:r>
                    </a:p>
                  </a:txBody>
                  <a:tcPr marL="142875" marR="142875" marT="47625" marB="47625" anchor="ctr"/>
                </a:tc>
                <a:tc>
                  <a:txBody>
                    <a:bodyPr/>
                    <a:lstStyle/>
                    <a:p>
                      <a:r>
                        <a:rPr lang="vi-VN"/>
                        <a:t>string</a:t>
                      </a:r>
                    </a:p>
                  </a:txBody>
                  <a:tcPr marL="142875" marR="142875" marT="47625" marB="47625" anchor="ctr"/>
                </a:tc>
                <a:tc>
                  <a:txBody>
                    <a:bodyPr/>
                    <a:lstStyle/>
                    <a:p>
                      <a:r>
                        <a:rPr lang="vi-VN"/>
                        <a:t>Phương thức HTTP (như là GET hay POST) được sử dụng cùng request này</a:t>
                      </a:r>
                    </a:p>
                  </a:txBody>
                  <a:tcPr marL="142875" marR="142875" marT="47625" marB="47625" anchor="ctr"/>
                </a:tc>
              </a:tr>
              <a:tr h="434219">
                <a:tc>
                  <a:txBody>
                    <a:bodyPr/>
                    <a:lstStyle/>
                    <a:p>
                      <a:r>
                        <a:rPr lang="vi-VN"/>
                        <a:t>Request.Headers</a:t>
                      </a:r>
                    </a:p>
                  </a:txBody>
                  <a:tcPr marL="142875" marR="142875" marT="47625" marB="47625" anchor="ctr"/>
                </a:tc>
                <a:tc>
                  <a:txBody>
                    <a:bodyPr/>
                    <a:lstStyle/>
                    <a:p>
                      <a:r>
                        <a:rPr lang="vi-VN"/>
                        <a:t>NameValueCollection</a:t>
                      </a:r>
                    </a:p>
                  </a:txBody>
                  <a:tcPr marL="142875" marR="142875" marT="47625" marB="47625" anchor="ctr"/>
                </a:tc>
                <a:tc>
                  <a:txBody>
                    <a:bodyPr/>
                    <a:lstStyle/>
                    <a:p>
                      <a:r>
                        <a:rPr lang="en-US"/>
                        <a:t>Tập http header gửi cùng request này</a:t>
                      </a:r>
                    </a:p>
                  </a:txBody>
                  <a:tcPr marL="142875" marR="142875" marT="47625" marB="47625" anchor="ctr"/>
                </a:tc>
              </a:tr>
              <a:tr h="434219">
                <a:tc>
                  <a:txBody>
                    <a:bodyPr/>
                    <a:lstStyle/>
                    <a:p>
                      <a:r>
                        <a:rPr lang="vi-VN"/>
                        <a:t>Request.Url</a:t>
                      </a:r>
                    </a:p>
                  </a:txBody>
                  <a:tcPr marL="142875" marR="142875" marT="47625" marB="47625" anchor="ctr"/>
                </a:tc>
                <a:tc>
                  <a:txBody>
                    <a:bodyPr/>
                    <a:lstStyle/>
                    <a:p>
                      <a:r>
                        <a:rPr lang="vi-VN"/>
                        <a:t>Uri</a:t>
                      </a:r>
                    </a:p>
                  </a:txBody>
                  <a:tcPr marL="142875" marR="142875" marT="47625" marB="47625" anchor="ctr"/>
                </a:tc>
                <a:tc>
                  <a:txBody>
                    <a:bodyPr/>
                    <a:lstStyle/>
                    <a:p>
                      <a:r>
                        <a:rPr lang="vi-VN" dirty="0"/>
                        <a:t>Url được yêu cầu</a:t>
                      </a:r>
                    </a:p>
                  </a:txBody>
                  <a:tcPr marL="142875" marR="142875" marT="47625" marB="47625" anchor="ctr"/>
                </a:tc>
              </a:tr>
            </a:tbl>
          </a:graphicData>
        </a:graphic>
      </p:graphicFrame>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vi-VN" sz="4000" dirty="0" smtClean="0">
                <a:solidFill>
                  <a:srgbClr val="5C5C5C"/>
                </a:solidFill>
                <a:latin typeface="Arial" pitchFamily="34" charset="0"/>
                <a:ea typeface="Segoe UI bold" panose="020B0802040204020203" pitchFamily="34" charset="0"/>
                <a:cs typeface="Arial" pitchFamily="34" charset="0"/>
              </a:rPr>
              <a:t>Nhận dữ liệu đầu vào trong controller</a:t>
            </a:r>
            <a:endParaRPr lang="en-US" sz="4000" dirty="0" smtClean="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en-US" sz="2400" dirty="0" smtClean="0"/>
              <a:t>Những context object thông dụng</a:t>
            </a:r>
            <a:endParaRPr lang="vi-VN" sz="2400" dirty="0" smtClean="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từ những đối tượng context</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graphicFrame>
        <p:nvGraphicFramePr>
          <p:cNvPr id="11" name="Table 10"/>
          <p:cNvGraphicFramePr>
            <a:graphicFrameLocks noGrp="1"/>
          </p:cNvGraphicFramePr>
          <p:nvPr/>
        </p:nvGraphicFramePr>
        <p:xfrm>
          <a:off x="1045028" y="2200123"/>
          <a:ext cx="10522857" cy="4371219"/>
        </p:xfrm>
        <a:graphic>
          <a:graphicData uri="http://schemas.openxmlformats.org/drawingml/2006/table">
            <a:tbl>
              <a:tblPr firstRow="1" bandRow="1">
                <a:tableStyleId>{F2DE63D5-997A-4646-A377-4702673A728D}</a:tableStyleId>
              </a:tblPr>
              <a:tblGrid>
                <a:gridCol w="2844801"/>
                <a:gridCol w="2709786"/>
                <a:gridCol w="4968270"/>
              </a:tblGrid>
              <a:tr h="376307">
                <a:tc>
                  <a:txBody>
                    <a:bodyPr/>
                    <a:lstStyle/>
                    <a:p>
                      <a:r>
                        <a:rPr lang="vi-VN" dirty="0">
                          <a:solidFill>
                            <a:srgbClr val="FFFFFF"/>
                          </a:solidFill>
                        </a:rPr>
                        <a:t>Thuộc tính</a:t>
                      </a:r>
                    </a:p>
                  </a:txBody>
                  <a:tcPr marL="142875" marR="142875" marT="47625" marB="47625" anchor="ctr"/>
                </a:tc>
                <a:tc>
                  <a:txBody>
                    <a:bodyPr/>
                    <a:lstStyle/>
                    <a:p>
                      <a:r>
                        <a:rPr lang="vi-VN">
                          <a:solidFill>
                            <a:srgbClr val="FFFFFF"/>
                          </a:solidFill>
                        </a:rPr>
                        <a:t>Kiểu</a:t>
                      </a:r>
                    </a:p>
                  </a:txBody>
                  <a:tcPr marL="142875" marR="142875" marT="47625" marB="47625" anchor="ctr"/>
                </a:tc>
                <a:tc>
                  <a:txBody>
                    <a:bodyPr/>
                    <a:lstStyle/>
                    <a:p>
                      <a:r>
                        <a:rPr lang="vi-VN" dirty="0">
                          <a:solidFill>
                            <a:srgbClr val="FFFFFF"/>
                          </a:solidFill>
                        </a:rPr>
                        <a:t>Mô tả</a:t>
                      </a:r>
                    </a:p>
                  </a:txBody>
                  <a:tcPr marL="142875" marR="142875" marT="47625" marB="47625" anchor="ctr"/>
                </a:tc>
              </a:tr>
              <a:tr h="558014">
                <a:tc>
                  <a:txBody>
                    <a:bodyPr/>
                    <a:lstStyle/>
                    <a:p>
                      <a:r>
                        <a:rPr lang="vi-VN"/>
                        <a:t>Request.UserHostAddress</a:t>
                      </a:r>
                    </a:p>
                  </a:txBody>
                  <a:tcPr marL="142875" marR="142875" marT="47625" marB="47625" anchor="ctr"/>
                </a:tc>
                <a:tc>
                  <a:txBody>
                    <a:bodyPr/>
                    <a:lstStyle/>
                    <a:p>
                      <a:r>
                        <a:rPr lang="vi-VN"/>
                        <a:t>string</a:t>
                      </a:r>
                    </a:p>
                  </a:txBody>
                  <a:tcPr marL="142875" marR="142875" marT="47625" marB="47625" anchor="ctr"/>
                </a:tc>
                <a:tc>
                  <a:txBody>
                    <a:bodyPr/>
                    <a:lstStyle/>
                    <a:p>
                      <a:r>
                        <a:rPr lang="vi-VN"/>
                        <a:t>Địa chỉ IP của người yêu cầu làm request này</a:t>
                      </a:r>
                    </a:p>
                  </a:txBody>
                  <a:tcPr marL="142875" marR="142875" marT="47625" marB="47625" anchor="ctr"/>
                </a:tc>
              </a:tr>
              <a:tr h="376307">
                <a:tc>
                  <a:txBody>
                    <a:bodyPr/>
                    <a:lstStyle/>
                    <a:p>
                      <a:r>
                        <a:rPr lang="vi-VN"/>
                        <a:t>RouteData.Route</a:t>
                      </a:r>
                    </a:p>
                  </a:txBody>
                  <a:tcPr marL="142875" marR="142875" marT="47625" marB="47625" anchor="ctr"/>
                </a:tc>
                <a:tc>
                  <a:txBody>
                    <a:bodyPr/>
                    <a:lstStyle/>
                    <a:p>
                      <a:r>
                        <a:rPr lang="vi-VN"/>
                        <a:t>RouteBase</a:t>
                      </a:r>
                    </a:p>
                  </a:txBody>
                  <a:tcPr marL="142875" marR="142875" marT="47625" marB="47625" anchor="ctr"/>
                </a:tc>
                <a:tc>
                  <a:txBody>
                    <a:bodyPr/>
                    <a:lstStyle/>
                    <a:p>
                      <a:r>
                        <a:rPr lang="vi-VN"/>
                        <a:t>Route được chọn cho request này</a:t>
                      </a:r>
                    </a:p>
                  </a:txBody>
                  <a:tcPr marL="142875" marR="142875" marT="47625" marB="47625" anchor="ctr"/>
                </a:tc>
              </a:tr>
              <a:tr h="558014">
                <a:tc>
                  <a:txBody>
                    <a:bodyPr/>
                    <a:lstStyle/>
                    <a:p>
                      <a:r>
                        <a:rPr lang="vi-VN"/>
                        <a:t>RouteData.Values</a:t>
                      </a:r>
                    </a:p>
                  </a:txBody>
                  <a:tcPr marL="142875" marR="142875" marT="47625" marB="47625" anchor="ctr"/>
                </a:tc>
                <a:tc>
                  <a:txBody>
                    <a:bodyPr/>
                    <a:lstStyle/>
                    <a:p>
                      <a:r>
                        <a:rPr lang="vi-VN"/>
                        <a:t>RouteDataDictionary</a:t>
                      </a:r>
                    </a:p>
                  </a:txBody>
                  <a:tcPr marL="142875" marR="142875" marT="47625" marB="47625" anchor="ctr"/>
                </a:tc>
                <a:tc>
                  <a:txBody>
                    <a:bodyPr/>
                    <a:lstStyle/>
                    <a:p>
                      <a:r>
                        <a:rPr lang="vi-VN"/>
                        <a:t>Những tham số của route (Được chiết từ URL hoặc từ những giá trị mặc định)</a:t>
                      </a:r>
                    </a:p>
                  </a:txBody>
                  <a:tcPr marL="142875" marR="142875" marT="47625" marB="47625" anchor="ctr"/>
                </a:tc>
              </a:tr>
              <a:tr h="558014">
                <a:tc>
                  <a:txBody>
                    <a:bodyPr/>
                    <a:lstStyle/>
                    <a:p>
                      <a:r>
                        <a:rPr lang="vi-VN"/>
                        <a:t>HttpContext.Application</a:t>
                      </a:r>
                    </a:p>
                  </a:txBody>
                  <a:tcPr marL="142875" marR="142875" marT="47625" marB="47625" anchor="ctr"/>
                </a:tc>
                <a:tc>
                  <a:txBody>
                    <a:bodyPr/>
                    <a:lstStyle/>
                    <a:p>
                      <a:r>
                        <a:rPr lang="vi-VN"/>
                        <a:t>HttpApplicationStateBase</a:t>
                      </a:r>
                    </a:p>
                  </a:txBody>
                  <a:tcPr marL="142875" marR="142875" marT="47625" marB="47625" anchor="ctr"/>
                </a:tc>
                <a:tc>
                  <a:txBody>
                    <a:bodyPr/>
                    <a:lstStyle/>
                    <a:p>
                      <a:r>
                        <a:rPr lang="vi-VN"/>
                        <a:t>Nơi lưu trữ trạng thái ứng dụng</a:t>
                      </a:r>
                    </a:p>
                  </a:txBody>
                  <a:tcPr marL="142875" marR="142875" marT="47625" marB="47625" anchor="ctr"/>
                </a:tc>
              </a:tr>
              <a:tr h="376307">
                <a:tc>
                  <a:txBody>
                    <a:bodyPr/>
                    <a:lstStyle/>
                    <a:p>
                      <a:r>
                        <a:rPr lang="vi-VN"/>
                        <a:t>HttpContext.Cache</a:t>
                      </a:r>
                    </a:p>
                  </a:txBody>
                  <a:tcPr marL="142875" marR="142875" marT="47625" marB="47625" anchor="ctr"/>
                </a:tc>
                <a:tc>
                  <a:txBody>
                    <a:bodyPr/>
                    <a:lstStyle/>
                    <a:p>
                      <a:r>
                        <a:rPr lang="vi-VN"/>
                        <a:t>Cache</a:t>
                      </a:r>
                    </a:p>
                  </a:txBody>
                  <a:tcPr marL="142875" marR="142875" marT="47625" marB="47625" anchor="ctr"/>
                </a:tc>
                <a:tc>
                  <a:txBody>
                    <a:bodyPr/>
                    <a:lstStyle/>
                    <a:p>
                      <a:r>
                        <a:rPr lang="vi-VN"/>
                        <a:t>Nơi lưu trữ cache ứng dụng</a:t>
                      </a:r>
                    </a:p>
                  </a:txBody>
                  <a:tcPr marL="142875" marR="142875" marT="47625" marB="47625" anchor="ctr"/>
                </a:tc>
              </a:tr>
              <a:tr h="376307">
                <a:tc>
                  <a:txBody>
                    <a:bodyPr/>
                    <a:lstStyle/>
                    <a:p>
                      <a:r>
                        <a:rPr lang="vi-VN"/>
                        <a:t>HttpContext.Items</a:t>
                      </a:r>
                    </a:p>
                  </a:txBody>
                  <a:tcPr marL="142875" marR="142875" marT="47625" marB="47625" anchor="ctr"/>
                </a:tc>
                <a:tc>
                  <a:txBody>
                    <a:bodyPr/>
                    <a:lstStyle/>
                    <a:p>
                      <a:r>
                        <a:rPr lang="vi-VN"/>
                        <a:t>IDictionary</a:t>
                      </a:r>
                    </a:p>
                  </a:txBody>
                  <a:tcPr marL="142875" marR="142875" marT="47625" marB="47625" anchor="ctr"/>
                </a:tc>
                <a:tc>
                  <a:txBody>
                    <a:bodyPr/>
                    <a:lstStyle/>
                    <a:p>
                      <a:r>
                        <a:rPr lang="vi-VN"/>
                        <a:t>Nơi lưu trữ trạng thái cho request hiện tại</a:t>
                      </a:r>
                    </a:p>
                  </a:txBody>
                  <a:tcPr marL="142875" marR="142875" marT="47625" marB="47625" anchor="ctr"/>
                </a:tc>
              </a:tr>
              <a:tr h="376307">
                <a:tc>
                  <a:txBody>
                    <a:bodyPr/>
                    <a:lstStyle/>
                    <a:p>
                      <a:r>
                        <a:rPr lang="vi-VN"/>
                        <a:t>HttpContext.Session</a:t>
                      </a:r>
                    </a:p>
                  </a:txBody>
                  <a:tcPr marL="142875" marR="142875" marT="47625" marB="47625" anchor="ctr"/>
                </a:tc>
                <a:tc>
                  <a:txBody>
                    <a:bodyPr/>
                    <a:lstStyle/>
                    <a:p>
                      <a:r>
                        <a:rPr lang="vi-VN"/>
                        <a:t>HttpSessionStateBase</a:t>
                      </a:r>
                    </a:p>
                  </a:txBody>
                  <a:tcPr marL="142875" marR="142875" marT="47625" marB="47625" anchor="ctr"/>
                </a:tc>
                <a:tc>
                  <a:txBody>
                    <a:bodyPr/>
                    <a:lstStyle/>
                    <a:p>
                      <a:r>
                        <a:rPr lang="vi-VN"/>
                        <a:t>Lưu trữ trạng thái của phiên làm việc</a:t>
                      </a:r>
                    </a:p>
                  </a:txBody>
                  <a:tcPr marL="142875" marR="142875" marT="47625" marB="47625" anchor="ctr"/>
                </a:tc>
              </a:tr>
              <a:tr h="558014">
                <a:tc>
                  <a:txBody>
                    <a:bodyPr/>
                    <a:lstStyle/>
                    <a:p>
                      <a:r>
                        <a:rPr lang="vi-VN"/>
                        <a:t>User</a:t>
                      </a:r>
                    </a:p>
                  </a:txBody>
                  <a:tcPr marL="142875" marR="142875" marT="47625" marB="47625" anchor="ctr"/>
                </a:tc>
                <a:tc>
                  <a:txBody>
                    <a:bodyPr/>
                    <a:lstStyle/>
                    <a:p>
                      <a:r>
                        <a:rPr lang="vi-VN"/>
                        <a:t>IPrincipal</a:t>
                      </a:r>
                    </a:p>
                  </a:txBody>
                  <a:tcPr marL="142875" marR="142875" marT="47625" marB="47625" anchor="ctr"/>
                </a:tc>
                <a:tc>
                  <a:txBody>
                    <a:bodyPr/>
                    <a:lstStyle/>
                    <a:p>
                      <a:r>
                        <a:rPr lang="vi-VN" dirty="0"/>
                        <a:t>Thông tin chứng thực về người đăng nhập hệ thống</a:t>
                      </a:r>
                    </a:p>
                  </a:txBody>
                  <a:tcPr marL="142875" marR="142875" marT="47625" marB="47625" anchor="ctr"/>
                </a:tc>
              </a:tr>
            </a:tbl>
          </a:graphicData>
        </a:graphic>
      </p:graphicFrame>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Sửa lại từ vd3, Controller tạo LoginController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10323420" cy="461665"/>
          </a:xfrm>
          <a:prstGeom prst="rect">
            <a:avLst/>
          </a:prstGeom>
          <a:noFill/>
        </p:spPr>
        <p:txBody>
          <a:bodyPr wrap="square" rtlCol="0">
            <a:spAutoFit/>
          </a:bodyPr>
          <a:lstStyle/>
          <a:p>
            <a:r>
              <a:rPr lang="vi-VN" sz="2400" b="1" dirty="0" smtClean="0"/>
              <a:t>Lấy dữ liệu từ những đối tượng context (vd4)</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964632" y="2258578"/>
            <a:ext cx="5734552" cy="3778179"/>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Sửa lại từ vd3, Views/Login/Login.cshtml</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10323420" cy="461665"/>
          </a:xfrm>
          <a:prstGeom prst="rect">
            <a:avLst/>
          </a:prstGeom>
          <a:noFill/>
        </p:spPr>
        <p:txBody>
          <a:bodyPr wrap="square" rtlCol="0">
            <a:spAutoFit/>
          </a:bodyPr>
          <a:lstStyle/>
          <a:p>
            <a:r>
              <a:rPr lang="vi-VN" sz="2400" b="1" dirty="0" smtClean="0"/>
              <a:t>Lấy dữ liệu từ những đối tượng context (vd4)</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051360" y="2372527"/>
            <a:ext cx="8584351" cy="1804837"/>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folder Models, thêm class Account: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thông qua Data Model Binding(vd5)</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7" name="Picture 3"/>
          <p:cNvPicPr>
            <a:picLocks noChangeAspect="1" noChangeArrowheads="1"/>
          </p:cNvPicPr>
          <p:nvPr/>
        </p:nvPicPr>
        <p:blipFill>
          <a:blip r:embed="rId3"/>
          <a:srcRect/>
          <a:stretch>
            <a:fillRect/>
          </a:stretch>
        </p:blipFill>
        <p:spPr bwMode="auto">
          <a:xfrm>
            <a:off x="1199470" y="2493509"/>
            <a:ext cx="4286930" cy="3170967"/>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2831544"/>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Controller chịu tương tác giữa models và views. Là nơi trao đổi dữ liệu giữa View và Model .</a:t>
            </a:r>
          </a:p>
          <a:p>
            <a:pPr marL="171450" indent="-171450">
              <a:spcAft>
                <a:spcPts val="600"/>
              </a:spcAft>
              <a:buClr>
                <a:srgbClr val="929292"/>
              </a:buClr>
              <a:buFont typeface="Wingdings" panose="05000000000000000000" pitchFamily="2" charset="2"/>
              <a:buChar char="§"/>
            </a:pPr>
            <a:r>
              <a:rPr lang="vi-VN" sz="2400" dirty="0" smtClean="0"/>
              <a:t>Controller sẽ lấy dữ liệu và trả về View , Controller cũng lẫy các yêu cầu trên view để xử lý , cũng như tương tác với CSDL.</a:t>
            </a:r>
          </a:p>
          <a:p>
            <a:pPr marL="171450" indent="-171450">
              <a:spcAft>
                <a:spcPts val="600"/>
              </a:spcAft>
              <a:buClr>
                <a:srgbClr val="929292"/>
              </a:buClr>
              <a:buFont typeface="Wingdings" panose="05000000000000000000" pitchFamily="2" charset="2"/>
              <a:buChar char="§"/>
            </a:pPr>
            <a:r>
              <a:rPr lang="vi-VN" sz="2400" dirty="0" smtClean="0"/>
              <a:t>URL báo routing mechanism là controller class được thể hiện và action method được gọi. Sau đó controller’s method quyết định view sử dụng, tiếp theo view đó lại renders ra HTML</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Khái niệm MVC</a:t>
            </a:r>
            <a:endParaRPr lang="en-US" sz="2500" b="1" dirty="0">
              <a:latin typeface="Arial" pitchFamily="34" charset="0"/>
              <a:cs typeface="Arial" pitchFamily="34" charset="0"/>
            </a:endParaRPr>
          </a:p>
        </p:txBody>
      </p:sp>
      <p:grpSp>
        <p:nvGrpSpPr>
          <p:cNvPr id="27"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Từ vd4, thay đổi LoginAction  trong LoginController: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Lấy dữ liệu truyền vào thông qua Data Model Binding(vd5)</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 name="Picture 2"/>
          <p:cNvPicPr>
            <a:picLocks noChangeAspect="1" noChangeArrowheads="1"/>
          </p:cNvPicPr>
          <p:nvPr/>
        </p:nvPicPr>
        <p:blipFill>
          <a:blip r:embed="rId3"/>
          <a:srcRect/>
          <a:stretch>
            <a:fillRect/>
          </a:stretch>
        </p:blipFill>
        <p:spPr bwMode="auto">
          <a:xfrm>
            <a:off x="1365703" y="2239282"/>
            <a:ext cx="3829050" cy="4324350"/>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Sửa lại từ vd4, Views/Login/Login.cshtml</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10323420" cy="461665"/>
          </a:xfrm>
          <a:prstGeom prst="rect">
            <a:avLst/>
          </a:prstGeom>
          <a:noFill/>
        </p:spPr>
        <p:txBody>
          <a:bodyPr wrap="square" rtlCol="0">
            <a:spAutoFit/>
          </a:bodyPr>
          <a:lstStyle/>
          <a:p>
            <a:r>
              <a:rPr lang="vi-VN" sz="2400" b="1" dirty="0" smtClean="0"/>
              <a:t>Lấy dữ liệu từ những đối tượng context (vd5)</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2050" name="Picture 2"/>
          <p:cNvPicPr>
            <a:picLocks noChangeAspect="1" noChangeArrowheads="1"/>
          </p:cNvPicPr>
          <p:nvPr/>
        </p:nvPicPr>
        <p:blipFill>
          <a:blip r:embed="rId3"/>
          <a:srcRect/>
          <a:stretch>
            <a:fillRect/>
          </a:stretch>
        </p:blipFill>
        <p:spPr bwMode="auto">
          <a:xfrm>
            <a:off x="1188584" y="2468110"/>
            <a:ext cx="5110616" cy="3055107"/>
          </a:xfrm>
          <a:prstGeom prst="rect">
            <a:avLst/>
          </a:prstGeom>
          <a:noFill/>
          <a:ln w="9525">
            <a:noFill/>
            <a:miter lim="800000"/>
            <a:headEnd/>
            <a:tailEnd/>
          </a:ln>
          <a:effectLst/>
        </p:spPr>
      </p:pic>
      <p:sp>
        <p:nvSpPr>
          <p:cNvPr id="12" name="TextBox 8"/>
          <p:cNvSpPr txBox="1"/>
          <p:nvPr/>
        </p:nvSpPr>
        <p:spPr>
          <a:xfrm>
            <a:off x="1046350" y="5476772"/>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Chạy chương trình và xem sự thay đổi của title sau khi Login</a:t>
            </a:r>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05" name="TextBox 8"/>
          <p:cNvSpPr txBox="1"/>
          <p:nvPr/>
        </p:nvSpPr>
        <p:spPr>
          <a:xfrm>
            <a:off x="821379" y="1811915"/>
            <a:ext cx="10819078"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Controller sau khi nhận dữ liệu thông qua Request, tiến hành xử lý, sẽ trả về dữ liệu thông qua một Response.</a:t>
            </a:r>
          </a:p>
          <a:p>
            <a:pPr marL="171450" indent="-171450">
              <a:spcAft>
                <a:spcPts val="600"/>
              </a:spcAft>
              <a:buClr>
                <a:srgbClr val="929292"/>
              </a:buClr>
              <a:buFont typeface="Wingdings" panose="05000000000000000000" pitchFamily="2" charset="2"/>
              <a:buChar char="§"/>
            </a:pPr>
            <a:r>
              <a:rPr lang="vi-VN" sz="2400" dirty="0" smtClean="0"/>
              <a:t>Có thể trả về nội dung thông qua Response.Write.</a:t>
            </a:r>
          </a:p>
          <a:p>
            <a:pPr marL="171450" indent="-171450">
              <a:spcAft>
                <a:spcPts val="600"/>
              </a:spcAft>
              <a:buClr>
                <a:srgbClr val="929292"/>
              </a:buClr>
              <a:buFont typeface="Wingdings" panose="05000000000000000000" pitchFamily="2" charset="2"/>
              <a:buChar char="§"/>
            </a:pPr>
            <a:r>
              <a:rPr lang="vi-VN" sz="2400" dirty="0" smtClean="0"/>
              <a:t>Có thể điều hướng trang thông qua Response.Redirect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05" name="TextBox 8"/>
          <p:cNvSpPr txBox="1"/>
          <p:nvPr/>
        </p:nvSpPr>
        <p:spPr>
          <a:xfrm>
            <a:off x="821379" y="1811915"/>
            <a:ext cx="10819078" cy="201593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Mô hình MVC sử dụng đối tượng một đối tượng dẫn xuất từ class ActionResult thay cho đối tượng Response.</a:t>
            </a:r>
          </a:p>
          <a:p>
            <a:pPr marL="171450" indent="-171450">
              <a:spcAft>
                <a:spcPts val="600"/>
              </a:spcAft>
              <a:buClr>
                <a:srgbClr val="929292"/>
              </a:buClr>
              <a:buFont typeface="Wingdings" panose="05000000000000000000" pitchFamily="2" charset="2"/>
              <a:buChar char="§"/>
            </a:pPr>
            <a:r>
              <a:rPr lang="vi-VN" sz="2400" dirty="0" smtClean="0"/>
              <a:t>MVC Framework chứa một số built-in action result types được dẫn xuất từ ActionResult, và chúng có các phương thức helper thuận tiện trong class Controller.</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Các ActionResult Types</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graphicFrame>
        <p:nvGraphicFramePr>
          <p:cNvPr id="11" name="Table 10"/>
          <p:cNvGraphicFramePr>
            <a:graphicFrameLocks noGrp="1"/>
          </p:cNvGraphicFramePr>
          <p:nvPr/>
        </p:nvGraphicFramePr>
        <p:xfrm>
          <a:off x="1146629" y="1982410"/>
          <a:ext cx="9898743" cy="3558419"/>
        </p:xfrm>
        <a:graphic>
          <a:graphicData uri="http://schemas.openxmlformats.org/drawingml/2006/table">
            <a:tbl>
              <a:tblPr firstRow="1" bandRow="1">
                <a:tableStyleId>{F2DE63D5-997A-4646-A377-4702673A728D}</a:tableStyleId>
              </a:tblPr>
              <a:tblGrid>
                <a:gridCol w="2612571"/>
                <a:gridCol w="3236686"/>
                <a:gridCol w="4049486"/>
              </a:tblGrid>
              <a:tr h="434219">
                <a:tc>
                  <a:txBody>
                    <a:bodyPr/>
                    <a:lstStyle/>
                    <a:p>
                      <a:r>
                        <a:rPr lang="vi-VN" dirty="0" smtClean="0">
                          <a:solidFill>
                            <a:srgbClr val="FFFFFF"/>
                          </a:solidFill>
                        </a:rPr>
                        <a:t>Type</a:t>
                      </a:r>
                      <a:endParaRPr lang="vi-VN" dirty="0">
                        <a:solidFill>
                          <a:srgbClr val="FFFFFF"/>
                        </a:solidFill>
                      </a:endParaRPr>
                    </a:p>
                  </a:txBody>
                  <a:tcPr marL="142875" marR="142875" marT="47625" marB="47625" anchor="ctr"/>
                </a:tc>
                <a:tc>
                  <a:txBody>
                    <a:bodyPr/>
                    <a:lstStyle/>
                    <a:p>
                      <a:r>
                        <a:rPr lang="vi-VN" dirty="0" smtClean="0">
                          <a:solidFill>
                            <a:srgbClr val="FFFFFF"/>
                          </a:solidFill>
                        </a:rPr>
                        <a:t>Helper Methods</a:t>
                      </a:r>
                      <a:endParaRPr lang="vi-VN" dirty="0">
                        <a:solidFill>
                          <a:srgbClr val="FFFFFF"/>
                        </a:solidFill>
                      </a:endParaRPr>
                    </a:p>
                  </a:txBody>
                  <a:tcPr marL="142875" marR="142875" marT="47625" marB="47625" anchor="ctr"/>
                </a:tc>
                <a:tc>
                  <a:txBody>
                    <a:bodyPr/>
                    <a:lstStyle/>
                    <a:p>
                      <a:r>
                        <a:rPr lang="vi-VN" dirty="0">
                          <a:solidFill>
                            <a:srgbClr val="FFFFFF"/>
                          </a:solidFill>
                        </a:rPr>
                        <a:t>Mô tả</a:t>
                      </a:r>
                    </a:p>
                  </a:txBody>
                  <a:tcPr marL="142875" marR="142875" marT="47625" marB="47625" anchor="ctr"/>
                </a:tc>
              </a:tr>
              <a:tr h="434219">
                <a:tc>
                  <a:txBody>
                    <a:bodyPr/>
                    <a:lstStyle/>
                    <a:p>
                      <a:r>
                        <a:rPr lang="vi-VN" sz="1800" kern="1200" baseline="0" dirty="0" smtClean="0">
                          <a:solidFill>
                            <a:schemeClr val="tx1"/>
                          </a:solidFill>
                          <a:latin typeface="+mn-lt"/>
                          <a:ea typeface="+mn-ea"/>
                          <a:cs typeface="+mn-cs"/>
                        </a:rPr>
                        <a:t>ViewResult 	</a:t>
                      </a:r>
                    </a:p>
                  </a:txBody>
                  <a:tcPr marL="142875" marR="142875" marT="47625" marB="47625" anchor="ctr"/>
                </a:tc>
                <a:tc>
                  <a:txBody>
                    <a:bodyPr/>
                    <a:lstStyle/>
                    <a:p>
                      <a:r>
                        <a:rPr lang="vi-VN" sz="1800" kern="1200" baseline="0" dirty="0" smtClean="0">
                          <a:solidFill>
                            <a:schemeClr val="tx1"/>
                          </a:solidFill>
                          <a:latin typeface="+mn-lt"/>
                          <a:ea typeface="+mn-ea"/>
                          <a:cs typeface="+mn-cs"/>
                        </a:rPr>
                        <a:t>View 	</a:t>
                      </a:r>
                    </a:p>
                  </a:txBody>
                  <a:tcPr marL="142875" marR="142875" marT="47625" marB="47625" anchor="ctr"/>
                </a:tc>
                <a:tc>
                  <a:txBody>
                    <a:bodyPr/>
                    <a:lstStyle/>
                    <a:p>
                      <a:r>
                        <a:rPr lang="vi-VN" sz="1800" kern="1200" baseline="0" dirty="0" smtClean="0">
                          <a:solidFill>
                            <a:schemeClr val="tx1"/>
                          </a:solidFill>
                          <a:latin typeface="+mn-lt"/>
                          <a:ea typeface="+mn-ea"/>
                          <a:cs typeface="+mn-cs"/>
                        </a:rPr>
                        <a:t>Sinh ra chỉ định hoặc default view template 	</a:t>
                      </a:r>
                    </a:p>
                  </a:txBody>
                  <a:tcPr marL="142875" marR="142875" marT="47625" marB="47625" anchor="ctr"/>
                </a:tc>
              </a:tr>
              <a:tr h="434219">
                <a:tc>
                  <a:txBody>
                    <a:bodyPr/>
                    <a:lstStyle/>
                    <a:p>
                      <a:r>
                        <a:rPr lang="vi-VN" sz="1800" kern="1200" baseline="0" dirty="0" smtClean="0">
                          <a:solidFill>
                            <a:schemeClr val="tx1"/>
                          </a:solidFill>
                          <a:latin typeface="+mn-lt"/>
                          <a:ea typeface="+mn-ea"/>
                          <a:cs typeface="+mn-cs"/>
                        </a:rPr>
                        <a:t>PartialViewResult 	</a:t>
                      </a:r>
                    </a:p>
                  </a:txBody>
                  <a:tcPr marL="142875" marR="142875" marT="47625" marB="47625" anchor="ctr"/>
                </a:tc>
                <a:tc>
                  <a:txBody>
                    <a:bodyPr/>
                    <a:lstStyle/>
                    <a:p>
                      <a:r>
                        <a:rPr lang="vi-VN" sz="1800" kern="1200" baseline="0" dirty="0" smtClean="0">
                          <a:solidFill>
                            <a:schemeClr val="tx1"/>
                          </a:solidFill>
                          <a:latin typeface="+mn-lt"/>
                          <a:ea typeface="+mn-ea"/>
                          <a:cs typeface="+mn-cs"/>
                        </a:rPr>
                        <a:t>PartialView 	</a:t>
                      </a:r>
                    </a:p>
                    <a:p>
                      <a:endParaRPr lang="vi-VN" dirty="0"/>
                    </a:p>
                  </a:txBody>
                  <a:tcPr marL="142875" marR="142875" marT="47625" marB="47625" anchor="ctr"/>
                </a:tc>
                <a:tc>
                  <a:txBody>
                    <a:bodyPr/>
                    <a:lstStyle/>
                    <a:p>
                      <a:r>
                        <a:rPr lang="vi-VN" dirty="0" smtClean="0"/>
                        <a:t>Sinh ra chỉ định hoặc default partial view template</a:t>
                      </a:r>
                      <a:endParaRPr lang="vi-VN" dirty="0"/>
                    </a:p>
                  </a:txBody>
                  <a:tcPr marL="142875" marR="142875" marT="47625" marB="47625" anchor="ctr"/>
                </a:tc>
              </a:tr>
              <a:tr h="434219">
                <a:tc>
                  <a:txBody>
                    <a:bodyPr/>
                    <a:lstStyle/>
                    <a:p>
                      <a:r>
                        <a:rPr lang="vi-VN" sz="1800" kern="1200" baseline="0" dirty="0" smtClean="0">
                          <a:solidFill>
                            <a:schemeClr val="tx1"/>
                          </a:solidFill>
                          <a:latin typeface="+mn-lt"/>
                          <a:ea typeface="+mn-ea"/>
                          <a:cs typeface="+mn-cs"/>
                        </a:rPr>
                        <a:t>RedirectToRouteResult 	</a:t>
                      </a:r>
                    </a:p>
                  </a:txBody>
                  <a:tcPr marL="142875" marR="142875" marT="47625" marB="47625" anchor="ctr"/>
                </a:tc>
                <a:tc>
                  <a:txBody>
                    <a:bodyPr/>
                    <a:lstStyle/>
                    <a:p>
                      <a:r>
                        <a:rPr lang="vi-VN" dirty="0" smtClean="0"/>
                        <a:t>RedirectToAction</a:t>
                      </a:r>
                    </a:p>
                    <a:p>
                      <a:r>
                        <a:rPr lang="vi-VN" dirty="0" smtClean="0"/>
                        <a:t>RedirectToActionPermanent</a:t>
                      </a:r>
                    </a:p>
                    <a:p>
                      <a:r>
                        <a:rPr lang="vi-VN" dirty="0" smtClean="0"/>
                        <a:t>RedirectToRoute</a:t>
                      </a:r>
                    </a:p>
                    <a:p>
                      <a:r>
                        <a:rPr lang="vi-VN" dirty="0" smtClean="0"/>
                        <a:t>RedirectToRoutePermanent</a:t>
                      </a:r>
                      <a:endParaRPr lang="vi-VN" dirty="0"/>
                    </a:p>
                  </a:txBody>
                  <a:tcPr marL="142875" marR="142875" marT="47625" marB="47625" anchor="ctr"/>
                </a:tc>
                <a:tc>
                  <a:txBody>
                    <a:bodyPr/>
                    <a:lstStyle/>
                    <a:p>
                      <a:r>
                        <a:rPr lang="vi-VN" dirty="0" smtClean="0"/>
                        <a:t>Điều hướng đến một Action method hay route chỉ định.</a:t>
                      </a:r>
                      <a:endParaRPr lang="vi-VN" dirty="0"/>
                    </a:p>
                  </a:txBody>
                  <a:tcPr marL="142875" marR="142875" marT="47625" marB="47625" anchor="ctr"/>
                </a:tc>
              </a:tr>
              <a:tr h="434219">
                <a:tc>
                  <a:txBody>
                    <a:bodyPr/>
                    <a:lstStyle/>
                    <a:p>
                      <a:r>
                        <a:rPr lang="vi-VN" dirty="0" smtClean="0"/>
                        <a:t>RedirectResult</a:t>
                      </a:r>
                      <a:endParaRPr lang="vi-VN" dirty="0"/>
                    </a:p>
                  </a:txBody>
                  <a:tcPr marL="142875" marR="142875" marT="47625" marB="47625" anchor="ctr"/>
                </a:tc>
                <a:tc>
                  <a:txBody>
                    <a:bodyPr/>
                    <a:lstStyle/>
                    <a:p>
                      <a:r>
                        <a:rPr lang="vi-VN" dirty="0" smtClean="0"/>
                        <a:t>Redirect</a:t>
                      </a:r>
                    </a:p>
                    <a:p>
                      <a:r>
                        <a:rPr lang="vi-VN" dirty="0" smtClean="0"/>
                        <a:t>RedirectPermanent</a:t>
                      </a:r>
                      <a:endParaRPr lang="vi-VN" dirty="0"/>
                    </a:p>
                  </a:txBody>
                  <a:tcPr marL="142875" marR="142875" marT="47625" marB="47625" anchor="ctr"/>
                </a:tc>
                <a:tc>
                  <a:txBody>
                    <a:bodyPr/>
                    <a:lstStyle/>
                    <a:p>
                      <a:r>
                        <a:rPr lang="vi-VN" dirty="0" smtClean="0"/>
                        <a:t>Điều hướng đến URL chỉ định.</a:t>
                      </a:r>
                      <a:endParaRPr lang="vi-VN" dirty="0"/>
                    </a:p>
                  </a:txBody>
                  <a:tcPr marL="142875" marR="142875" marT="47625" marB="47625" anchor="ctr"/>
                </a:tc>
              </a:tr>
            </a:tbl>
          </a:graphicData>
        </a:graphic>
      </p:graphicFrame>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Các ActionResult Types</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Chỉ định view được render là “Contact” bằng sử dụng phương thức View </a:t>
            </a:r>
          </a:p>
        </p:txBody>
      </p:sp>
      <p:pic>
        <p:nvPicPr>
          <p:cNvPr id="1026" name="Picture 2"/>
          <p:cNvPicPr>
            <a:picLocks noChangeAspect="1" noChangeArrowheads="1"/>
          </p:cNvPicPr>
          <p:nvPr/>
        </p:nvPicPr>
        <p:blipFill>
          <a:blip r:embed="rId3"/>
          <a:srcRect/>
          <a:stretch>
            <a:fillRect/>
          </a:stretch>
        </p:blipFill>
        <p:spPr bwMode="auto">
          <a:xfrm>
            <a:off x="955902" y="2534331"/>
            <a:ext cx="3776120" cy="113778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066574" y="4856616"/>
            <a:ext cx="3607026" cy="1126175"/>
          </a:xfrm>
          <a:prstGeom prst="rect">
            <a:avLst/>
          </a:prstGeom>
          <a:noFill/>
          <a:ln w="9525">
            <a:noFill/>
            <a:miter lim="800000"/>
            <a:headEnd/>
            <a:tailEnd/>
          </a:ln>
          <a:effectLst/>
        </p:spPr>
      </p:pic>
      <p:sp>
        <p:nvSpPr>
          <p:cNvPr id="13" name="TextBox 8"/>
          <p:cNvSpPr txBox="1"/>
          <p:nvPr/>
        </p:nvSpPr>
        <p:spPr>
          <a:xfrm>
            <a:off x="944750" y="3836657"/>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Chỉ định view được render là Index (trùng tên Action method, tên thực sự của view xác định bởi RouteData.Values["action"]).</a:t>
            </a:r>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en-US" sz="2400" b="1" dirty="0" smtClean="0"/>
              <a:t>Truyền Data từ Action Method đến View (vd6)</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Truyền đối tượng bằng cách truyền nó như một tham số tới View</a:t>
            </a:r>
          </a:p>
        </p:txBody>
      </p:sp>
      <p:pic>
        <p:nvPicPr>
          <p:cNvPr id="2050" name="Picture 2"/>
          <p:cNvPicPr>
            <a:picLocks noChangeAspect="1" noChangeArrowheads="1"/>
          </p:cNvPicPr>
          <p:nvPr/>
        </p:nvPicPr>
        <p:blipFill>
          <a:blip r:embed="rId3"/>
          <a:srcRect/>
          <a:stretch>
            <a:fillRect/>
          </a:stretch>
        </p:blipFill>
        <p:spPr bwMode="auto">
          <a:xfrm>
            <a:off x="1099004" y="2336120"/>
            <a:ext cx="3603626" cy="182890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1267280" y="4734376"/>
            <a:ext cx="4223250" cy="1550307"/>
          </a:xfrm>
          <a:prstGeom prst="rect">
            <a:avLst/>
          </a:prstGeom>
          <a:noFill/>
          <a:ln w="9525">
            <a:noFill/>
            <a:miter lim="800000"/>
            <a:headEnd/>
            <a:tailEnd/>
          </a:ln>
          <a:effectLst/>
        </p:spPr>
      </p:pic>
      <p:sp>
        <p:nvSpPr>
          <p:cNvPr id="15" name="TextBox 8"/>
          <p:cNvSpPr txBox="1"/>
          <p:nvPr/>
        </p:nvSpPr>
        <p:spPr>
          <a:xfrm>
            <a:off x="1031837" y="3967288"/>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Phía View tiếp nhận. Để truy cập đối tượng ngày trong view sử dụng Razor Model keyword hoặc Razor model keyword</a:t>
            </a:r>
          </a:p>
        </p:txBody>
      </p:sp>
      <p:pic>
        <p:nvPicPr>
          <p:cNvPr id="2052" name="Picture 4"/>
          <p:cNvPicPr>
            <a:picLocks noChangeAspect="1" noChangeArrowheads="1"/>
          </p:cNvPicPr>
          <p:nvPr/>
        </p:nvPicPr>
        <p:blipFill>
          <a:blip r:embed="rId5"/>
          <a:srcRect/>
          <a:stretch>
            <a:fillRect/>
          </a:stretch>
        </p:blipFill>
        <p:spPr bwMode="auto">
          <a:xfrm>
            <a:off x="6395131" y="4744807"/>
            <a:ext cx="2740203" cy="1409247"/>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en-US" sz="2400" b="1" dirty="0" smtClean="0"/>
              <a:t>Truyền Data từ Action Method đến View (vd7)</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Truyền Data với View Bag: Có thể truyền data qua dynamic object và truy cập chúng trên view, bằng cách này ta có thể truyền đối tượng dữ liệu khác nhau:</a:t>
            </a:r>
          </a:p>
        </p:txBody>
      </p:sp>
      <p:pic>
        <p:nvPicPr>
          <p:cNvPr id="3074" name="Picture 2"/>
          <p:cNvPicPr>
            <a:picLocks noChangeAspect="1" noChangeArrowheads="1"/>
          </p:cNvPicPr>
          <p:nvPr/>
        </p:nvPicPr>
        <p:blipFill>
          <a:blip r:embed="rId3"/>
          <a:srcRect/>
          <a:stretch>
            <a:fillRect/>
          </a:stretch>
        </p:blipFill>
        <p:spPr bwMode="auto">
          <a:xfrm>
            <a:off x="849085" y="3047092"/>
            <a:ext cx="4053485" cy="2758622"/>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371645" y="2917371"/>
            <a:ext cx="5144308" cy="2191658"/>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Điều hướng</a:t>
            </a:r>
            <a:r>
              <a:rPr lang="en-US" sz="2400" b="1" dirty="0" smtClean="0"/>
              <a:t> thông qua </a:t>
            </a:r>
            <a:r>
              <a:rPr lang="vi-VN" sz="2400" b="1" dirty="0" smtClean="0"/>
              <a:t>Redirections</a:t>
            </a:r>
            <a:r>
              <a:rPr lang="en-US" sz="2400" b="1" dirty="0" smtClean="0"/>
              <a:t> (vd7)</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Điều hướng đến Literal URL: Để điều hướng trình duyệt ta gọi phương thức Redirect với tham số là URL cần được dẫn tới</a:t>
            </a:r>
          </a:p>
        </p:txBody>
      </p:sp>
      <p:pic>
        <p:nvPicPr>
          <p:cNvPr id="4098" name="Picture 2"/>
          <p:cNvPicPr>
            <a:picLocks noChangeAspect="1" noChangeArrowheads="1"/>
          </p:cNvPicPr>
          <p:nvPr/>
        </p:nvPicPr>
        <p:blipFill>
          <a:blip r:embed="rId3"/>
          <a:srcRect/>
          <a:stretch>
            <a:fillRect/>
          </a:stretch>
        </p:blipFill>
        <p:spPr bwMode="auto">
          <a:xfrm>
            <a:off x="989013" y="2792185"/>
            <a:ext cx="3669950" cy="1141186"/>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Cung cấp dữ liệu đầu ra</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Điều hướng</a:t>
            </a:r>
            <a:r>
              <a:rPr lang="en-US" sz="2400" b="1" dirty="0" smtClean="0"/>
              <a:t> thông qua </a:t>
            </a:r>
            <a:r>
              <a:rPr lang="vi-VN" sz="2400" b="1" dirty="0" smtClean="0"/>
              <a:t>Redirections</a:t>
            </a:r>
            <a:r>
              <a:rPr lang="en-US" sz="2400" b="1" dirty="0" smtClean="0"/>
              <a:t> (vd9)</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120032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Điều hướng Routing System URL: Sử dụng Routing System URL để sinh ra valid URLs dùng RedirectToRoute method, tại đó xác định controller, acction, id được điều hướng</a:t>
            </a:r>
          </a:p>
        </p:txBody>
      </p:sp>
      <p:pic>
        <p:nvPicPr>
          <p:cNvPr id="5123" name="Picture 3"/>
          <p:cNvPicPr>
            <a:picLocks noChangeAspect="1" noChangeArrowheads="1"/>
          </p:cNvPicPr>
          <p:nvPr/>
        </p:nvPicPr>
        <p:blipFill>
          <a:blip r:embed="rId3"/>
          <a:srcRect/>
          <a:stretch>
            <a:fillRect/>
          </a:stretch>
        </p:blipFill>
        <p:spPr bwMode="auto">
          <a:xfrm>
            <a:off x="1015092" y="3225574"/>
            <a:ext cx="4068621" cy="1651226"/>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228092" y="3218771"/>
            <a:ext cx="4075598" cy="1367743"/>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5302478" y="4959578"/>
            <a:ext cx="3246437" cy="1107608"/>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207943" y="1868201"/>
            <a:ext cx="4774532" cy="28839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109855" y="1883549"/>
            <a:ext cx="5292436" cy="1165307"/>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125009" y="3368385"/>
            <a:ext cx="5443537" cy="1490384"/>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2831544"/>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Route (bộ định tuyến) trong MVC là các khai báo để ứng dụng MVC có thể biết được Action và Controller nào sẽ được gọi để xử lý yêu cầu từ phía người dùng.</a:t>
            </a:r>
          </a:p>
          <a:p>
            <a:pPr marL="171450" indent="-171450">
              <a:spcAft>
                <a:spcPts val="600"/>
              </a:spcAft>
              <a:buClr>
                <a:srgbClr val="929292"/>
              </a:buClr>
              <a:buFont typeface="Wingdings" panose="05000000000000000000" pitchFamily="2" charset="2"/>
              <a:buChar char="§"/>
            </a:pPr>
            <a:r>
              <a:rPr lang="vi-VN" sz="2400" dirty="0" smtClean="0"/>
              <a:t>Khác với trong webform, việc gọi các file aspx đường dẫn mang tính vật lý, thì các việc dùng route bằng code và chúng ta có thể tùy biến các route để được các URL gọn gàng và mạch lạc.</a:t>
            </a:r>
          </a:p>
          <a:p>
            <a:pPr marL="171450" indent="-171450">
              <a:spcAft>
                <a:spcPts val="600"/>
              </a:spcAft>
              <a:buClr>
                <a:srgbClr val="929292"/>
              </a:buClr>
              <a:buFont typeface="Wingdings" panose="05000000000000000000" pitchFamily="2" charset="2"/>
              <a:buChar char="§"/>
            </a:pPr>
            <a:r>
              <a:rPr lang="vi-VN" sz="2400" dirty="0" smtClean="0"/>
              <a:t>Route so khớp với các requests đến với một một file trong file system và ánh xạ request đó tới controller action.</a:t>
            </a:r>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Route được định nghĩa trong file RouteConfig.cs trong thư mục App_Start</a:t>
            </a:r>
          </a:p>
        </p:txBody>
      </p:sp>
      <p:pic>
        <p:nvPicPr>
          <p:cNvPr id="6146" name="Picture 2"/>
          <p:cNvPicPr>
            <a:picLocks noChangeAspect="1" noChangeArrowheads="1"/>
          </p:cNvPicPr>
          <p:nvPr/>
        </p:nvPicPr>
        <p:blipFill>
          <a:blip r:embed="rId3"/>
          <a:srcRect/>
          <a:stretch>
            <a:fillRect/>
          </a:stretch>
        </p:blipFill>
        <p:spPr bwMode="auto">
          <a:xfrm>
            <a:off x="1019174" y="2441120"/>
            <a:ext cx="7164833" cy="3567794"/>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313932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định nghĩa nhiều Route, ở đây tạo sẵn một route có tên là Default .</a:t>
            </a:r>
          </a:p>
          <a:p>
            <a:pPr marL="171450" indent="-171450">
              <a:spcAft>
                <a:spcPts val="600"/>
              </a:spcAft>
              <a:buClr>
                <a:srgbClr val="929292"/>
              </a:buClr>
              <a:buFont typeface="Wingdings" panose="05000000000000000000" pitchFamily="2" charset="2"/>
              <a:buChar char="§"/>
            </a:pPr>
            <a:r>
              <a:rPr lang="vi-VN" sz="2400" dirty="0" smtClean="0"/>
              <a:t>Home Controller, Action Index là giá trị mặc địn khi ứng dụng chạy .</a:t>
            </a:r>
          </a:p>
          <a:p>
            <a:pPr marL="171450" indent="-171450">
              <a:spcAft>
                <a:spcPts val="600"/>
              </a:spcAft>
              <a:buClr>
                <a:srgbClr val="929292"/>
              </a:buClr>
              <a:buFont typeface="Wingdings" panose="05000000000000000000" pitchFamily="2" charset="2"/>
              <a:buChar char="§"/>
            </a:pPr>
            <a:r>
              <a:rPr lang="vi-VN" sz="2400" dirty="0" smtClean="0"/>
              <a:t>Việc gọi các Action trong Controller bất kỳ tuân theo cấu trúc :</a:t>
            </a:r>
          </a:p>
          <a:p>
            <a:pPr marL="171450" indent="-171450">
              <a:spcAft>
                <a:spcPts val="600"/>
              </a:spcAft>
              <a:buClr>
                <a:srgbClr val="929292"/>
              </a:buClr>
            </a:pPr>
            <a:r>
              <a:rPr lang="vi-VN" sz="2400" dirty="0" smtClean="0"/>
              <a:t>			</a:t>
            </a:r>
            <a:r>
              <a:rPr lang="vi-VN" sz="2400" b="1" dirty="0" smtClean="0"/>
              <a:t>/TenController/Action/ThamSo</a:t>
            </a:r>
          </a:p>
          <a:p>
            <a:pPr marL="171450" indent="-171450">
              <a:spcAft>
                <a:spcPts val="600"/>
              </a:spcAft>
              <a:buClr>
                <a:srgbClr val="929292"/>
              </a:buClr>
              <a:buFont typeface="Wingdings" panose="05000000000000000000" pitchFamily="2" charset="2"/>
              <a:buChar char="§"/>
            </a:pPr>
            <a:r>
              <a:rPr lang="vi-VN" sz="2400" dirty="0" smtClean="0"/>
              <a:t>Với những Action không có tham số thì chỉ cần gọi : </a:t>
            </a:r>
            <a:r>
              <a:rPr lang="vi-VN" sz="2400" b="1" dirty="0" smtClean="0"/>
              <a:t>/TenController/Action/</a:t>
            </a:r>
          </a:p>
          <a:p>
            <a:pPr marL="171450" indent="-171450">
              <a:spcAft>
                <a:spcPts val="600"/>
              </a:spcAft>
              <a:buClr>
                <a:srgbClr val="929292"/>
              </a:buClr>
              <a:buFont typeface="Wingdings" panose="05000000000000000000" pitchFamily="2" charset="2"/>
              <a:buChar char="§"/>
            </a:pPr>
            <a:r>
              <a:rPr lang="vi-VN" sz="2400" dirty="0" smtClean="0"/>
              <a:t>Với Action có tên là Index thì chỉ cần gọi : </a:t>
            </a:r>
            <a:r>
              <a:rPr lang="vi-VN" sz="2400" b="1" dirty="0" smtClean="0"/>
              <a:t>/TenController</a:t>
            </a:r>
          </a:p>
          <a:p>
            <a:pPr marL="171450" indent="-171450">
              <a:spcAft>
                <a:spcPts val="600"/>
              </a:spcAft>
              <a:buClr>
                <a:srgbClr val="929292"/>
              </a:buClr>
            </a:pPr>
            <a:endParaRPr lang="vi-VN" sz="2400" b="1" dirty="0" smtClean="0"/>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Thêm các route mới (vd10)</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1077006" y="2534104"/>
            <a:ext cx="5004479" cy="3809556"/>
          </a:xfrm>
          <a:prstGeom prst="rect">
            <a:avLst/>
          </a:prstGeom>
          <a:noFill/>
          <a:ln w="9525">
            <a:noFill/>
            <a:miter lim="800000"/>
            <a:headEnd/>
            <a:tailEnd/>
          </a:ln>
          <a:effectLst/>
        </p:spPr>
      </p:pic>
      <p:sp>
        <p:nvSpPr>
          <p:cNvPr id="11" name="TextBox 8"/>
          <p:cNvSpPr txBox="1"/>
          <p:nvPr/>
        </p:nvSpPr>
        <p:spPr>
          <a:xfrm>
            <a:off x="821379" y="1739345"/>
            <a:ext cx="10819078"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Khi 1 yêu cầu từ phía client thì router sẽ tiến hành map từ trên xuống dưới, khi nào tìm được route có đủ các yêu cầu về tham số và tên thì dừng lại.</a:t>
            </a:r>
          </a:p>
        </p:txBody>
      </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Các thành phần tương ứng trong route hiển thị trên URL</a:t>
            </a:r>
          </a:p>
        </p:txBody>
      </p:sp>
      <p:pic>
        <p:nvPicPr>
          <p:cNvPr id="8194" name="Picture 2"/>
          <p:cNvPicPr>
            <a:picLocks noChangeAspect="1" noChangeArrowheads="1"/>
          </p:cNvPicPr>
          <p:nvPr/>
        </p:nvPicPr>
        <p:blipFill>
          <a:blip r:embed="rId3"/>
          <a:srcRect/>
          <a:stretch>
            <a:fillRect/>
          </a:stretch>
        </p:blipFill>
        <p:spPr bwMode="auto">
          <a:xfrm>
            <a:off x="1247549" y="2449060"/>
            <a:ext cx="5685492" cy="1774597"/>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ROUTE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Giới thiệu</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2"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Phương thức RegisterRoutes được gọi từ tệp Global.asax.cs</a:t>
            </a:r>
          </a:p>
        </p:txBody>
      </p:sp>
      <p:pic>
        <p:nvPicPr>
          <p:cNvPr id="7170" name="Picture 2"/>
          <p:cNvPicPr>
            <a:picLocks noChangeAspect="1" noChangeArrowheads="1"/>
          </p:cNvPicPr>
          <p:nvPr/>
        </p:nvPicPr>
        <p:blipFill>
          <a:blip r:embed="rId3"/>
          <a:srcRect/>
          <a:stretch>
            <a:fillRect/>
          </a:stretch>
        </p:blipFill>
        <p:spPr bwMode="auto">
          <a:xfrm>
            <a:off x="1156153" y="2465161"/>
            <a:ext cx="8448431" cy="2948668"/>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36</a:t>
            </a:fld>
            <a:endParaRPr lang="en-US"/>
          </a:p>
        </p:txBody>
      </p:sp>
      <p:sp>
        <p:nvSpPr>
          <p:cNvPr id="68" name="Title 1"/>
          <p:cNvSpPr>
            <a:spLocks noGrp="1"/>
          </p:cNvSpPr>
          <p:nvPr>
            <p:ph type="title"/>
          </p:nvPr>
        </p:nvSpPr>
        <p:spPr>
          <a:xfrm>
            <a:off x="838200" y="306181"/>
            <a:ext cx="10515600" cy="4511146"/>
          </a:xfrm>
        </p:spPr>
        <p:txBody>
          <a:bodyPr>
            <a:normAutofit/>
          </a:bodyPr>
          <a:lstStyle/>
          <a:p>
            <a:r>
              <a:rPr lang="en-US" sz="6000" dirty="0" err="1" smtClean="0">
                <a:solidFill>
                  <a:srgbClr val="7F9B3F"/>
                </a:solidFill>
                <a:latin typeface="Arial" pitchFamily="34" charset="0"/>
                <a:ea typeface="Segoe UI bold" panose="020B0802040204020203" pitchFamily="34" charset="0"/>
                <a:cs typeface="Arial" pitchFamily="34" charset="0"/>
              </a:rPr>
              <a:t>HỎI</a:t>
            </a:r>
            <a:r>
              <a:rPr lang="en-US" sz="6000" dirty="0" smtClean="0">
                <a:solidFill>
                  <a:srgbClr val="7F9B3F"/>
                </a:solidFill>
                <a:latin typeface="Arial" pitchFamily="34" charset="0"/>
                <a:ea typeface="Segoe UI bold" panose="020B0802040204020203" pitchFamily="34" charset="0"/>
                <a:cs typeface="Arial" pitchFamily="34" charset="0"/>
              </a:rPr>
              <a:t> </a:t>
            </a:r>
            <a:r>
              <a:rPr lang="en-US" sz="6000" dirty="0" err="1" smtClean="0">
                <a:solidFill>
                  <a:srgbClr val="7F9B3F"/>
                </a:solidFill>
                <a:latin typeface="Arial" pitchFamily="34" charset="0"/>
                <a:ea typeface="Segoe UI bold" panose="020B0802040204020203" pitchFamily="34" charset="0"/>
                <a:cs typeface="Arial" pitchFamily="34" charset="0"/>
              </a:rPr>
              <a:t>ĐÁP</a:t>
            </a:r>
            <a:endParaRPr lang="en-US" sz="6000" dirty="0">
              <a:solidFill>
                <a:srgbClr val="7F9B3F"/>
              </a:solidFill>
              <a:latin typeface="Arial" pitchFamily="34" charset="0"/>
              <a:ea typeface="Segoe UI bold" panose="020B0802040204020203" pitchFamily="34" charset="0"/>
              <a:cs typeface="Arial" pitchFamily="34" charset="0"/>
            </a:endParaRPr>
          </a:p>
        </p:txBody>
      </p:sp>
    </p:spTree>
    <p:extLst>
      <p:ext uri="{BB962C8B-B14F-4D97-AF65-F5344CB8AC3E}">
        <p14:creationId xmlns="" xmlns:p14="http://schemas.microsoft.com/office/powerpoint/2010/main" val="494811213"/>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2050" name="Picture 2"/>
          <p:cNvPicPr>
            <a:picLocks noChangeAspect="1" noChangeArrowheads="1"/>
          </p:cNvPicPr>
          <p:nvPr/>
        </p:nvPicPr>
        <p:blipFill>
          <a:blip r:embed="rId3"/>
          <a:srcRect/>
          <a:stretch>
            <a:fillRect/>
          </a:stretch>
        </p:blipFill>
        <p:spPr bwMode="auto">
          <a:xfrm>
            <a:off x="1510579" y="1768186"/>
            <a:ext cx="7882803" cy="4344683"/>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5163785" cy="2385268"/>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Lớp </a:t>
            </a:r>
            <a:r>
              <a:rPr lang="vi-VN" sz="2400" b="1" dirty="0" smtClean="0"/>
              <a:t>ProductController</a:t>
            </a:r>
            <a:r>
              <a:rPr lang="vi-VN" sz="2400" dirty="0" smtClean="0"/>
              <a:t> kế thừa lại lớp </a:t>
            </a:r>
            <a:r>
              <a:rPr lang="vi-VN" sz="2400" b="1" dirty="0" smtClean="0"/>
              <a:t>Controller</a:t>
            </a:r>
            <a:r>
              <a:rPr lang="vi-VN" sz="2400" dirty="0" smtClean="0"/>
              <a:t> ( Microsoft cung cấp sẵn trong thư viện Asp.net MVC ) .</a:t>
            </a:r>
          </a:p>
          <a:p>
            <a:pPr marL="171450" indent="-171450">
              <a:spcAft>
                <a:spcPts val="600"/>
              </a:spcAft>
              <a:buClr>
                <a:srgbClr val="929292"/>
              </a:buClr>
              <a:buFont typeface="Wingdings" panose="05000000000000000000" pitchFamily="2" charset="2"/>
              <a:buChar char="§"/>
            </a:pPr>
            <a:r>
              <a:rPr lang="vi-VN" sz="2400" dirty="0" smtClean="0"/>
              <a:t>Tới </a:t>
            </a:r>
            <a:r>
              <a:rPr lang="vi-VN" sz="2400" b="1" dirty="0" smtClean="0"/>
              <a:t>Action Index </a:t>
            </a:r>
            <a:r>
              <a:rPr lang="vi-VN" sz="2400" dirty="0" smtClean="0"/>
              <a:t>là một </a:t>
            </a:r>
            <a:r>
              <a:rPr lang="vi-VN" sz="2400" b="1" dirty="0" smtClean="0"/>
              <a:t>ActionResult</a:t>
            </a:r>
            <a:r>
              <a:rPr lang="vi-VN" sz="2400" dirty="0" smtClean="0"/>
              <a:t> , </a:t>
            </a:r>
            <a:r>
              <a:rPr lang="vi-VN" sz="2400" b="1" dirty="0" smtClean="0"/>
              <a:t>Action</a:t>
            </a:r>
            <a:r>
              <a:rPr lang="vi-VN" sz="2400" dirty="0" smtClean="0"/>
              <a:t> này trả về một </a:t>
            </a:r>
            <a:r>
              <a:rPr lang="vi-VN" sz="2400" b="1" dirty="0" smtClean="0"/>
              <a:t>View</a:t>
            </a:r>
            <a:r>
              <a:rPr lang="vi-VN" sz="2400" dirty="0" smtClean="0"/>
              <a:t> ( kiểu html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Phân tích, mô tả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075" name="Picture 3"/>
          <p:cNvPicPr>
            <a:picLocks noChangeAspect="1" noChangeArrowheads="1"/>
          </p:cNvPicPr>
          <p:nvPr/>
        </p:nvPicPr>
        <p:blipFill>
          <a:blip r:embed="rId3"/>
          <a:srcRect/>
          <a:stretch>
            <a:fillRect/>
          </a:stretch>
        </p:blipFill>
        <p:spPr bwMode="auto">
          <a:xfrm>
            <a:off x="6000070" y="1569131"/>
            <a:ext cx="4927808" cy="3409269"/>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5163785" cy="3123932"/>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Controller có thể có các phương thức trả về các kiểu dữ liệu thông thường như là string , int , class …</a:t>
            </a:r>
          </a:p>
          <a:p>
            <a:pPr marL="171450" indent="-171450">
              <a:spcAft>
                <a:spcPts val="600"/>
              </a:spcAft>
              <a:buClr>
                <a:srgbClr val="929292"/>
              </a:buClr>
              <a:buFont typeface="Wingdings" panose="05000000000000000000" pitchFamily="2" charset="2"/>
              <a:buChar char="§"/>
            </a:pPr>
            <a:r>
              <a:rPr lang="vi-VN" sz="2400" dirty="0" smtClean="0"/>
              <a:t>Action Index trả về một View ( các thẻ html) .View này có tên là Index và phải đặt trong thư mục : View/Product/Index.cshtml.</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Phân tích, mô tả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075" name="Picture 3"/>
          <p:cNvPicPr>
            <a:picLocks noChangeAspect="1" noChangeArrowheads="1"/>
          </p:cNvPicPr>
          <p:nvPr/>
        </p:nvPicPr>
        <p:blipFill>
          <a:blip r:embed="rId3"/>
          <a:srcRect/>
          <a:stretch>
            <a:fillRect/>
          </a:stretch>
        </p:blipFill>
        <p:spPr bwMode="auto">
          <a:xfrm>
            <a:off x="6000070" y="1569131"/>
            <a:ext cx="4927808" cy="3409269"/>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Tạo View tương ứng với 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Phân tích, mô tả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4098" name="Picture 2"/>
          <p:cNvPicPr>
            <a:picLocks noChangeAspect="1" noChangeArrowheads="1"/>
          </p:cNvPicPr>
          <p:nvPr/>
        </p:nvPicPr>
        <p:blipFill>
          <a:blip r:embed="rId3"/>
          <a:srcRect/>
          <a:stretch>
            <a:fillRect/>
          </a:stretch>
        </p:blipFill>
        <p:spPr bwMode="auto">
          <a:xfrm>
            <a:off x="993095" y="2492375"/>
            <a:ext cx="6350102" cy="3066598"/>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7185477" y="3443288"/>
            <a:ext cx="3771900" cy="3019425"/>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Tạo View tương ứng với Controller   </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Phân tích, mô tả Controller (MVC_Main_vd2)</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5122" name="Picture 2"/>
          <p:cNvPicPr>
            <a:picLocks noChangeAspect="1" noChangeArrowheads="1"/>
          </p:cNvPicPr>
          <p:nvPr/>
        </p:nvPicPr>
        <p:blipFill>
          <a:blip r:embed="rId3"/>
          <a:srcRect/>
          <a:stretch>
            <a:fillRect/>
          </a:stretch>
        </p:blipFill>
        <p:spPr bwMode="auto">
          <a:xfrm>
            <a:off x="1175203" y="2483757"/>
            <a:ext cx="2381250" cy="1600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4840742" y="2278970"/>
            <a:ext cx="4600575" cy="3838575"/>
          </a:xfrm>
          <a:prstGeom prst="rect">
            <a:avLst/>
          </a:prstGeom>
          <a:noFill/>
          <a:ln w="9525">
            <a:noFill/>
            <a:miter lim="800000"/>
            <a:headEnd/>
            <a:tailEnd/>
          </a:ln>
          <a:effectLst/>
        </p:spPr>
      </p:pic>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819078" cy="253915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Controller thường xuyên làm công việc nhận dữ liệu đầu vào như là chuỗi query, giá trị từ form đưa lên hoặc là những tham số được hệ thống route parse từ incoming url. Có 3 cách chính để truy xuất vào các dữ liệu loại này:</a:t>
            </a:r>
          </a:p>
          <a:p>
            <a:pPr marL="628650" lvl="1" indent="-171450">
              <a:spcAft>
                <a:spcPts val="600"/>
              </a:spcAft>
              <a:buClr>
                <a:srgbClr val="929292"/>
              </a:buClr>
              <a:buFont typeface="Wingdings" panose="05000000000000000000" pitchFamily="2" charset="2"/>
              <a:buChar char="§"/>
            </a:pPr>
            <a:r>
              <a:rPr lang="vi-VN" sz="2400" dirty="0" smtClean="0"/>
              <a:t>Có dữ liệu truyền vào như là tham số của action</a:t>
            </a:r>
          </a:p>
          <a:p>
            <a:pPr marL="628650" lvl="1" indent="-171450">
              <a:spcAft>
                <a:spcPts val="600"/>
              </a:spcAft>
              <a:buClr>
                <a:srgbClr val="929292"/>
              </a:buClr>
              <a:buFont typeface="Wingdings" panose="05000000000000000000" pitchFamily="2" charset="2"/>
              <a:buChar char="§"/>
            </a:pPr>
            <a:r>
              <a:rPr lang="vi-VN" sz="2400" dirty="0" smtClean="0"/>
              <a:t>Lấy dữ liệu từ những đối tượng context</a:t>
            </a:r>
          </a:p>
          <a:p>
            <a:pPr marL="628650" lvl="1" indent="-171450">
              <a:spcAft>
                <a:spcPts val="600"/>
              </a:spcAft>
              <a:buClr>
                <a:srgbClr val="929292"/>
              </a:buClr>
              <a:buFont typeface="Wingdings" panose="05000000000000000000" pitchFamily="2" charset="2"/>
              <a:buChar char="§"/>
            </a:pPr>
            <a:r>
              <a:rPr lang="vi-VN" sz="2400" dirty="0" smtClean="0"/>
              <a:t>Gọi tính năng model binding một cách tường minh</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r>
              <a:rPr lang="vi-VN" sz="2400" b="1" dirty="0" smtClean="0"/>
              <a:t>Nhận dữ liệu đầu vào trong controller</a:t>
            </a:r>
            <a:endParaRPr lang="vi-VN" sz="2400" b="1" cap="all"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0">
      <a:dk1>
        <a:srgbClr val="878787"/>
      </a:dk1>
      <a:lt1>
        <a:srgbClr val="C2C2C2"/>
      </a:lt1>
      <a:dk2>
        <a:srgbClr val="44546A"/>
      </a:dk2>
      <a:lt2>
        <a:srgbClr val="EAEAEA"/>
      </a:lt2>
      <a:accent1>
        <a:srgbClr val="C1392B"/>
      </a:accent1>
      <a:accent2>
        <a:srgbClr val="F89C16"/>
      </a:accent2>
      <a:accent3>
        <a:srgbClr val="28819C"/>
      </a:accent3>
      <a:accent4>
        <a:srgbClr val="189F87"/>
      </a:accent4>
      <a:accent5>
        <a:srgbClr val="9CBC58"/>
      </a:accent5>
      <a:accent6>
        <a:srgbClr val="56546A"/>
      </a:accent6>
      <a:hlink>
        <a:srgbClr val="0563C1"/>
      </a:hlink>
      <a:folHlink>
        <a:srgbClr val="954F72"/>
      </a:folHlink>
    </a:clrScheme>
    <a:fontScheme name="Custom 3">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2984</TotalTime>
  <Words>1500</Words>
  <Application>Microsoft Office PowerPoint</Application>
  <PresentationFormat>Custom</PresentationFormat>
  <Paragraphs>297</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Bộ môn HTTT – Khoa CNTT</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Nhận dữ liệu đầu vào trong controller</vt:lpstr>
      <vt:lpstr>Nhận dữ liệu đầu vào trong controller</vt:lpstr>
      <vt:lpstr>Giới thiệu</vt:lpstr>
      <vt:lpstr>Giới thiệu</vt:lpstr>
      <vt:lpstr>Giới thiệu</vt:lpstr>
      <vt:lpstr>Giới thiệu</vt:lpstr>
      <vt:lpstr>Giới thiệu</vt:lpstr>
      <vt:lpstr>Cung cấp dữ liệu đầu ra</vt:lpstr>
      <vt:lpstr>Cung cấp dữ liệu đầu ra</vt:lpstr>
      <vt:lpstr>Cung cấp dữ liệu đầu ra</vt:lpstr>
      <vt:lpstr>Cung cấp dữ liệu đầu ra</vt:lpstr>
      <vt:lpstr>Cung cấp dữ liệu đầu ra</vt:lpstr>
      <vt:lpstr>Cung cấp dữ liệu đầu ra</vt:lpstr>
      <vt:lpstr>Cung cấp dữ liệu đầu ra</vt:lpstr>
      <vt:lpstr>Cung cấp dữ liệu đầu ra</vt:lpstr>
      <vt:lpstr>ROUTE</vt:lpstr>
      <vt:lpstr>ROUTE</vt:lpstr>
      <vt:lpstr>ROUTE</vt:lpstr>
      <vt:lpstr>ROUTE</vt:lpstr>
      <vt:lpstr>ROUTE</vt:lpstr>
      <vt:lpstr>ROUTE</vt:lpstr>
      <vt:lpstr>HỎI ĐÁP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namdv</dc:creator>
  <cp:lastModifiedBy>tva</cp:lastModifiedBy>
  <cp:revision>523</cp:revision>
  <dcterms:created xsi:type="dcterms:W3CDTF">2015-05-21T03:40:37Z</dcterms:created>
  <dcterms:modified xsi:type="dcterms:W3CDTF">2017-03-09T06:18:50Z</dcterms:modified>
</cp:coreProperties>
</file>